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6" r:id="rId2"/>
    <p:sldId id="313" r:id="rId3"/>
    <p:sldId id="314" r:id="rId4"/>
    <p:sldId id="366" r:id="rId5"/>
    <p:sldId id="371" r:id="rId6"/>
    <p:sldId id="372" r:id="rId7"/>
    <p:sldId id="373"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391" r:id="rId26"/>
    <p:sldId id="392" r:id="rId27"/>
    <p:sldId id="394" r:id="rId28"/>
    <p:sldId id="395" r:id="rId29"/>
    <p:sldId id="396" r:id="rId30"/>
    <p:sldId id="397" r:id="rId31"/>
    <p:sldId id="398" r:id="rId32"/>
    <p:sldId id="399" r:id="rId33"/>
    <p:sldId id="400" r:id="rId34"/>
    <p:sldId id="401" r:id="rId35"/>
    <p:sldId id="402" r:id="rId36"/>
    <p:sldId id="403" r:id="rId37"/>
    <p:sldId id="404" r:id="rId38"/>
    <p:sldId id="405" r:id="rId39"/>
    <p:sldId id="406" r:id="rId40"/>
    <p:sldId id="407" r:id="rId41"/>
    <p:sldId id="408" r:id="rId42"/>
    <p:sldId id="409" r:id="rId43"/>
    <p:sldId id="410" r:id="rId44"/>
    <p:sldId id="411" r:id="rId45"/>
    <p:sldId id="412" r:id="rId46"/>
    <p:sldId id="413" r:id="rId47"/>
    <p:sldId id="414" r:id="rId48"/>
    <p:sldId id="415" r:id="rId49"/>
    <p:sldId id="416" r:id="rId50"/>
    <p:sldId id="417" r:id="rId51"/>
    <p:sldId id="418" r:id="rId52"/>
    <p:sldId id="419" r:id="rId53"/>
    <p:sldId id="420" r:id="rId54"/>
    <p:sldId id="421" r:id="rId55"/>
    <p:sldId id="422" r:id="rId56"/>
    <p:sldId id="423" r:id="rId57"/>
    <p:sldId id="424" r:id="rId58"/>
    <p:sldId id="425" r:id="rId59"/>
    <p:sldId id="426" r:id="rId60"/>
    <p:sldId id="427" r:id="rId61"/>
    <p:sldId id="428" r:id="rId62"/>
    <p:sldId id="429" r:id="rId63"/>
    <p:sldId id="430" r:id="rId64"/>
    <p:sldId id="431" r:id="rId65"/>
    <p:sldId id="432" r:id="rId66"/>
    <p:sldId id="433" r:id="rId67"/>
    <p:sldId id="434" r:id="rId68"/>
    <p:sldId id="435" r:id="rId69"/>
    <p:sldId id="436" r:id="rId70"/>
    <p:sldId id="370" r:id="rId71"/>
    <p:sldId id="437" r:id="rId72"/>
    <p:sldId id="31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533" autoAdjust="0"/>
  </p:normalViewPr>
  <p:slideViewPr>
    <p:cSldViewPr snapToGrid="0">
      <p:cViewPr varScale="1">
        <p:scale>
          <a:sx n="68" d="100"/>
          <a:sy n="68" d="100"/>
        </p:scale>
        <p:origin x="8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27/05/2022</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27/05/2022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72</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27/04/2022</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27/04/2022</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pt-BR"/>
              <a:t>EM Tutorial P1 -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EM algorithm – Part 1</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a:t>Prof. Dr. Loc Nguyen, PhD, </a:t>
            </a:r>
            <a:r>
              <a:rPr lang="en-US" dirty="0" err="1"/>
              <a:t>PostDoc</a:t>
            </a:r>
            <a:endParaRPr lang="en-US" dirty="0"/>
          </a:p>
          <a:p>
            <a:r>
              <a:rPr lang="en-US" dirty="0"/>
              <a:t>Loc Nguyen’s Academic Network, 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pt-BR"/>
              <a:t>EM Tutorial P1 - Loc Nguyen</a:t>
            </a:r>
            <a:endParaRPr lang="en-US"/>
          </a:p>
        </p:txBody>
      </p:sp>
      <p:sp>
        <p:nvSpPr>
          <p:cNvPr id="6" name="Date Placeholder 5"/>
          <p:cNvSpPr>
            <a:spLocks noGrp="1"/>
          </p:cNvSpPr>
          <p:nvPr>
            <p:ph type="dt" sz="half" idx="10"/>
          </p:nvPr>
        </p:nvSpPr>
        <p:spPr/>
        <p:txBody>
          <a:bodyPr/>
          <a:lstStyle/>
          <a:p>
            <a:r>
              <a:rPr lang="en-US"/>
              <a:t>27/04/2022</a:t>
            </a:r>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AFB9-D870-496E-950D-9D6D366C26D7}"/>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2A2D58-BBEE-40F6-8374-F344A8C06159}"/>
                  </a:ext>
                </a:extLst>
              </p:cNvPr>
              <p:cNvSpPr>
                <a:spLocks noGrp="1"/>
              </p:cNvSpPr>
              <p:nvPr>
                <p:ph idx="1"/>
              </p:nvPr>
            </p:nvSpPr>
            <p:spPr>
              <a:xfrm>
                <a:off x="239152" y="914399"/>
                <a:ext cx="11746522" cy="5176066"/>
              </a:xfrm>
            </p:spPr>
            <p:txBody>
              <a:bodyPr>
                <a:noAutofit/>
              </a:bodyPr>
              <a:lstStyle/>
              <a:p>
                <a:pPr marL="0" marR="0" indent="0" algn="just">
                  <a:spcBef>
                    <a:spcPts val="0"/>
                  </a:spcBef>
                  <a:spcAft>
                    <a:spcPts val="0"/>
                  </a:spcAft>
                  <a:buNone/>
                </a:pP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Given two diagonalizable matrices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are equal size (</a:t>
                </a:r>
                <a:r>
                  <a:rPr lang="en-US" sz="2350" i="1"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350"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350" i="1"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then, they are simultaneously diagonalizable (Wikipedia, Commuting matrices, 2017) and hence, there exists an orthogonal eigenvector matrix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U</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such that (Wikipedia, Diagonalizable matrix, 2017) (</a:t>
                </a:r>
                <a:r>
                  <a:rPr lang="en-US" sz="2350" dirty="0" err="1">
                    <a:effectLst/>
                    <a:latin typeface="Times New Roman" panose="02020603050405020304" pitchFamily="18" charset="0"/>
                    <a:ea typeface="SimSun" panose="02010600030101010101" pitchFamily="2" charset="-122"/>
                    <a:cs typeface="Times New Roman" panose="02020603050405020304" pitchFamily="18" charset="0"/>
                  </a:rPr>
                  <a:t>StackExchange</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2013):</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350" i="1">
                                <a:effectLst/>
                                <a:latin typeface="Cambria Math" panose="02040503050406030204" pitchFamily="18" charset="0"/>
                                <a:ea typeface="SimSun" panose="02010600030101010101" pitchFamily="2" charset="-122"/>
                                <a:cs typeface="Times New Roman" panose="02020603050405020304" pitchFamily="18" charset="0"/>
                              </a:rPr>
                              <m:t>𝐴</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𝑈</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Γ</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i="1">
                                    <a:effectLst/>
                                    <a:latin typeface="Cambria Math" panose="02040503050406030204" pitchFamily="18" charset="0"/>
                                    <a:ea typeface="SimSun" panose="02010600030101010101" pitchFamily="2" charset="-122"/>
                                    <a:cs typeface="Times New Roman" panose="02020603050405020304" pitchFamily="18" charset="0"/>
                                  </a:rPr>
                                  <m:t>𝑈</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𝑈</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Γ</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i="1">
                                    <a:effectLst/>
                                    <a:latin typeface="Cambria Math" panose="02040503050406030204" pitchFamily="18" charset="0"/>
                                    <a:ea typeface="SimSun" panose="02010600030101010101" pitchFamily="2" charset="-122"/>
                                    <a:cs typeface="Times New Roman" panose="02020603050405020304" pitchFamily="18" charset="0"/>
                                  </a:rPr>
                                  <m:t>𝑈</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𝑇</m:t>
                                </m:r>
                              </m:sup>
                            </m:sSup>
                          </m:e>
                        </m:mr>
                        <m:mr>
                          <m:e>
                            <m:r>
                              <a:rPr lang="en-US" sz="2350" i="1">
                                <a:effectLst/>
                                <a:latin typeface="Cambria Math" panose="02040503050406030204" pitchFamily="18" charset="0"/>
                                <a:ea typeface="SimSun" panose="02010600030101010101" pitchFamily="2" charset="-122"/>
                                <a:cs typeface="Times New Roman" panose="02020603050405020304" pitchFamily="18" charset="0"/>
                              </a:rPr>
                              <m:t>𝐵</m:t>
                            </m:r>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𝑈</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Λ</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i="1">
                                    <a:effectLst/>
                                    <a:latin typeface="Cambria Math" panose="02040503050406030204" pitchFamily="18" charset="0"/>
                                    <a:ea typeface="SimSun" panose="02010600030101010101" pitchFamily="2" charset="-122"/>
                                    <a:cs typeface="Times New Roman" panose="02020603050405020304" pitchFamily="18" charset="0"/>
                                  </a:rPr>
                                  <m:t>𝑈</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350" i="1">
                                <a:effectLst/>
                                <a:latin typeface="Cambria Math" panose="02040503050406030204" pitchFamily="18" charset="0"/>
                                <a:ea typeface="SimSun" panose="02010600030101010101" pitchFamily="2" charset="-122"/>
                                <a:cs typeface="Times New Roman" panose="02020603050405020304" pitchFamily="18" charset="0"/>
                              </a:rPr>
                              <m:t>=</m:t>
                            </m:r>
                            <m:r>
                              <a:rPr lang="en-US" sz="2350" i="1">
                                <a:effectLst/>
                                <a:latin typeface="Cambria Math" panose="02040503050406030204" pitchFamily="18" charset="0"/>
                                <a:ea typeface="SimSun" panose="02010600030101010101" pitchFamily="2" charset="-122"/>
                                <a:cs typeface="Times New Roman" panose="02020603050405020304" pitchFamily="18" charset="0"/>
                              </a:rPr>
                              <m:t>𝑈</m:t>
                            </m:r>
                            <m:r>
                              <m:rPr>
                                <m:sty m:val="p"/>
                              </m:rPr>
                              <a:rPr lang="en-US" sz="2350">
                                <a:effectLst/>
                                <a:latin typeface="Cambria Math" panose="02040503050406030204" pitchFamily="18" charset="0"/>
                                <a:ea typeface="SimSun" panose="02010600030101010101" pitchFamily="2" charset="-122"/>
                                <a:cs typeface="Times New Roman" panose="02020603050405020304" pitchFamily="18" charset="0"/>
                              </a:rPr>
                              <m:t>Λ</m:t>
                            </m:r>
                            <m:sSup>
                              <m:sSupPr>
                                <m:ctrlPr>
                                  <a:rPr lang="en-US" sz="23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50" i="1">
                                    <a:effectLst/>
                                    <a:latin typeface="Cambria Math" panose="02040503050406030204" pitchFamily="18" charset="0"/>
                                    <a:ea typeface="SimSun" panose="02010600030101010101" pitchFamily="2" charset="-122"/>
                                    <a:cs typeface="Times New Roman" panose="02020603050405020304" pitchFamily="18" charset="0"/>
                                  </a:rPr>
                                  <m:t>𝑈</m:t>
                                </m:r>
                              </m:e>
                              <m:sup>
                                <m:r>
                                  <a:rPr lang="en-US" sz="235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oMath>
                  </m:oMathPara>
                </a14:m>
                <a:endParaRPr lang="en-US" sz="23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Where Γ and Λ are eigenvalue matrices of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35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350" dirty="0">
                    <a:effectLst/>
                    <a:latin typeface="Times New Roman" panose="02020603050405020304" pitchFamily="18" charset="0"/>
                    <a:ea typeface="SimSun" panose="02010600030101010101" pitchFamily="2" charset="-122"/>
                    <a:cs typeface="Times New Roman" panose="02020603050405020304" pitchFamily="18" charset="0"/>
                  </a:rPr>
                  <a:t>, respectively. </a:t>
                </a:r>
                <a:r>
                  <a:rPr lang="en-US" sz="2350" dirty="0">
                    <a:effectLst/>
                    <a:latin typeface="Times New Roman" panose="02020603050405020304" pitchFamily="18" charset="0"/>
                    <a:ea typeface="SimSun" panose="02010600030101010101" pitchFamily="2" charset="-122"/>
                  </a:rPr>
                  <a:t>Given symmetric matrix </a:t>
                </a:r>
                <a:r>
                  <a:rPr lang="en-US" sz="2350" i="1" dirty="0">
                    <a:effectLst/>
                    <a:latin typeface="Times New Roman" panose="02020603050405020304" pitchFamily="18" charset="0"/>
                    <a:ea typeface="SimSun" panose="02010600030101010101" pitchFamily="2" charset="-122"/>
                  </a:rPr>
                  <a:t>A</a:t>
                </a:r>
                <a:r>
                  <a:rPr lang="en-US" sz="2350" dirty="0">
                    <a:effectLst/>
                    <a:latin typeface="Times New Roman" panose="02020603050405020304" pitchFamily="18" charset="0"/>
                    <a:ea typeface="SimSun" panose="02010600030101010101" pitchFamily="2" charset="-122"/>
                  </a:rPr>
                  <a:t>, it is positive (negative) definite if and only if </a:t>
                </a:r>
                <a:r>
                  <a:rPr lang="en-US" sz="2350" i="1" dirty="0">
                    <a:effectLst/>
                    <a:latin typeface="Times New Roman" panose="02020603050405020304" pitchFamily="18" charset="0"/>
                    <a:ea typeface="SimSun" panose="02010600030101010101" pitchFamily="2" charset="-122"/>
                  </a:rPr>
                  <a:t>X</a:t>
                </a:r>
                <a:r>
                  <a:rPr lang="en-US" sz="2350" i="1" baseline="30000" dirty="0">
                    <a:effectLst/>
                    <a:latin typeface="Times New Roman" panose="02020603050405020304" pitchFamily="18" charset="0"/>
                    <a:ea typeface="SimSun" panose="02010600030101010101" pitchFamily="2" charset="-122"/>
                  </a:rPr>
                  <a:t>T</a:t>
                </a:r>
                <a:r>
                  <a:rPr lang="en-US" sz="2350" i="1" dirty="0">
                    <a:effectLst/>
                    <a:latin typeface="Times New Roman" panose="02020603050405020304" pitchFamily="18" charset="0"/>
                    <a:ea typeface="SimSun" panose="02010600030101010101" pitchFamily="2" charset="-122"/>
                  </a:rPr>
                  <a:t>AX</a:t>
                </a:r>
                <a:r>
                  <a:rPr lang="en-US" sz="2350" dirty="0">
                    <a:effectLst/>
                    <a:latin typeface="Times New Roman" panose="02020603050405020304" pitchFamily="18" charset="0"/>
                    <a:ea typeface="SimSun" panose="02010600030101010101" pitchFamily="2" charset="-122"/>
                  </a:rPr>
                  <a:t> &gt; 0 (</a:t>
                </a:r>
                <a:r>
                  <a:rPr lang="en-US" sz="2350" i="1" dirty="0">
                    <a:effectLst/>
                    <a:latin typeface="Times New Roman" panose="02020603050405020304" pitchFamily="18" charset="0"/>
                    <a:ea typeface="SimSun" panose="02010600030101010101" pitchFamily="2" charset="-122"/>
                  </a:rPr>
                  <a:t>X</a:t>
                </a:r>
                <a:r>
                  <a:rPr lang="en-US" sz="2350" i="1" baseline="30000" dirty="0">
                    <a:effectLst/>
                    <a:latin typeface="Times New Roman" panose="02020603050405020304" pitchFamily="18" charset="0"/>
                    <a:ea typeface="SimSun" panose="02010600030101010101" pitchFamily="2" charset="-122"/>
                  </a:rPr>
                  <a:t>T</a:t>
                </a:r>
                <a:r>
                  <a:rPr lang="en-US" sz="2350" i="1" dirty="0">
                    <a:effectLst/>
                    <a:latin typeface="Times New Roman" panose="02020603050405020304" pitchFamily="18" charset="0"/>
                    <a:ea typeface="SimSun" panose="02010600030101010101" pitchFamily="2" charset="-122"/>
                  </a:rPr>
                  <a:t>AX</a:t>
                </a:r>
                <a:r>
                  <a:rPr lang="en-US" sz="2350" dirty="0">
                    <a:effectLst/>
                    <a:latin typeface="Times New Roman" panose="02020603050405020304" pitchFamily="18" charset="0"/>
                    <a:ea typeface="SimSun" panose="02010600030101010101" pitchFamily="2" charset="-122"/>
                  </a:rPr>
                  <a:t> &lt; 0) for all vector </a:t>
                </a:r>
                <a:r>
                  <a:rPr lang="en-US" sz="2350" i="1" dirty="0">
                    <a:effectLst/>
                    <a:latin typeface="Times New Roman" panose="02020603050405020304" pitchFamily="18" charset="0"/>
                    <a:ea typeface="SimSun" panose="02010600030101010101" pitchFamily="2" charset="-122"/>
                  </a:rPr>
                  <a:t>X</a:t>
                </a:r>
                <a:r>
                  <a:rPr lang="en-US" sz="2350" dirty="0">
                    <a:effectLst/>
                    <a:latin typeface="Times New Roman" panose="02020603050405020304" pitchFamily="18" charset="0"/>
                    <a:ea typeface="SimSun" panose="02010600030101010101" pitchFamily="2" charset="-122"/>
                  </a:rPr>
                  <a:t>≠</a:t>
                </a:r>
                <a:r>
                  <a:rPr lang="en-US" sz="2350" b="1" dirty="0">
                    <a:effectLst/>
                    <a:latin typeface="Times New Roman" panose="02020603050405020304" pitchFamily="18" charset="0"/>
                    <a:ea typeface="SimSun" panose="02010600030101010101" pitchFamily="2" charset="-122"/>
                  </a:rPr>
                  <a:t>0</a:t>
                </a:r>
                <a:r>
                  <a:rPr lang="en-US" sz="2350" i="1" baseline="30000" dirty="0">
                    <a:effectLst/>
                    <a:latin typeface="Times New Roman" panose="02020603050405020304" pitchFamily="18" charset="0"/>
                    <a:ea typeface="SimSun" panose="02010600030101010101" pitchFamily="2" charset="-122"/>
                  </a:rPr>
                  <a:t>T</a:t>
                </a:r>
                <a:r>
                  <a:rPr lang="en-US" sz="2350" dirty="0">
                    <a:effectLst/>
                    <a:latin typeface="Times New Roman" panose="02020603050405020304" pitchFamily="18" charset="0"/>
                    <a:ea typeface="SimSun" panose="02010600030101010101" pitchFamily="2" charset="-122"/>
                  </a:rPr>
                  <a:t>. It is positive (negative) semi-definite if and only if </a:t>
                </a:r>
                <a:r>
                  <a:rPr lang="en-US" sz="2350" i="1" dirty="0">
                    <a:effectLst/>
                    <a:latin typeface="Times New Roman" panose="02020603050405020304" pitchFamily="18" charset="0"/>
                    <a:ea typeface="SimSun" panose="02010600030101010101" pitchFamily="2" charset="-122"/>
                  </a:rPr>
                  <a:t>X</a:t>
                </a:r>
                <a:r>
                  <a:rPr lang="en-US" sz="2350" i="1" baseline="30000" dirty="0">
                    <a:effectLst/>
                    <a:latin typeface="Times New Roman" panose="02020603050405020304" pitchFamily="18" charset="0"/>
                    <a:ea typeface="SimSun" panose="02010600030101010101" pitchFamily="2" charset="-122"/>
                  </a:rPr>
                  <a:t>T</a:t>
                </a:r>
                <a:r>
                  <a:rPr lang="en-US" sz="2350" i="1" dirty="0">
                    <a:effectLst/>
                    <a:latin typeface="Times New Roman" panose="02020603050405020304" pitchFamily="18" charset="0"/>
                    <a:ea typeface="SimSun" panose="02010600030101010101" pitchFamily="2" charset="-122"/>
                  </a:rPr>
                  <a:t>AX</a:t>
                </a:r>
                <a:r>
                  <a:rPr lang="en-US" sz="2350" dirty="0">
                    <a:effectLst/>
                    <a:latin typeface="Times New Roman" panose="02020603050405020304" pitchFamily="18" charset="0"/>
                    <a:ea typeface="SimSun" panose="02010600030101010101" pitchFamily="2" charset="-122"/>
                  </a:rPr>
                  <a:t> ≥ 0 (</a:t>
                </a:r>
                <a:r>
                  <a:rPr lang="en-US" sz="2350" i="1" dirty="0">
                    <a:effectLst/>
                    <a:latin typeface="Times New Roman" panose="02020603050405020304" pitchFamily="18" charset="0"/>
                    <a:ea typeface="SimSun" panose="02010600030101010101" pitchFamily="2" charset="-122"/>
                  </a:rPr>
                  <a:t>X</a:t>
                </a:r>
                <a:r>
                  <a:rPr lang="en-US" sz="2350" i="1" baseline="30000" dirty="0">
                    <a:effectLst/>
                    <a:latin typeface="Times New Roman" panose="02020603050405020304" pitchFamily="18" charset="0"/>
                    <a:ea typeface="SimSun" panose="02010600030101010101" pitchFamily="2" charset="-122"/>
                  </a:rPr>
                  <a:t>T</a:t>
                </a:r>
                <a:r>
                  <a:rPr lang="en-US" sz="2350" i="1" dirty="0">
                    <a:effectLst/>
                    <a:latin typeface="Times New Roman" panose="02020603050405020304" pitchFamily="18" charset="0"/>
                    <a:ea typeface="SimSun" panose="02010600030101010101" pitchFamily="2" charset="-122"/>
                  </a:rPr>
                  <a:t>AX</a:t>
                </a:r>
                <a:r>
                  <a:rPr lang="en-US" sz="2350" dirty="0">
                    <a:effectLst/>
                    <a:latin typeface="Times New Roman" panose="02020603050405020304" pitchFamily="18" charset="0"/>
                    <a:ea typeface="SimSun" panose="02010600030101010101" pitchFamily="2" charset="-122"/>
                  </a:rPr>
                  <a:t> ≤ 0) for all vector </a:t>
                </a:r>
                <a:r>
                  <a:rPr lang="en-US" sz="2350" i="1" dirty="0">
                    <a:effectLst/>
                    <a:latin typeface="Times New Roman" panose="02020603050405020304" pitchFamily="18" charset="0"/>
                    <a:ea typeface="SimSun" panose="02010600030101010101" pitchFamily="2" charset="-122"/>
                  </a:rPr>
                  <a:t>X</a:t>
                </a:r>
                <a:r>
                  <a:rPr lang="en-US" sz="2350" dirty="0">
                    <a:effectLst/>
                    <a:latin typeface="Times New Roman" panose="02020603050405020304" pitchFamily="18" charset="0"/>
                    <a:ea typeface="SimSun" panose="02010600030101010101" pitchFamily="2" charset="-122"/>
                  </a:rPr>
                  <a:t>. When diagonalizable</a:t>
                </a:r>
                <a:r>
                  <a:rPr lang="en-US" sz="2350" i="1" dirty="0">
                    <a:effectLst/>
                    <a:latin typeface="Times New Roman" panose="02020603050405020304" pitchFamily="18" charset="0"/>
                    <a:ea typeface="SimSun" panose="02010600030101010101" pitchFamily="2" charset="-122"/>
                  </a:rPr>
                  <a:t> A</a:t>
                </a:r>
                <a:r>
                  <a:rPr lang="en-US" sz="2350" dirty="0">
                    <a:effectLst/>
                    <a:latin typeface="Times New Roman" panose="02020603050405020304" pitchFamily="18" charset="0"/>
                    <a:ea typeface="SimSun" panose="02010600030101010101" pitchFamily="2" charset="-122"/>
                  </a:rPr>
                  <a:t> is diagonalized into </a:t>
                </a:r>
                <a:r>
                  <a:rPr lang="en-US" sz="2350" i="1" dirty="0">
                    <a:effectLst/>
                    <a:latin typeface="Times New Roman" panose="02020603050405020304" pitchFamily="18" charset="0"/>
                    <a:ea typeface="SimSun" panose="02010600030101010101" pitchFamily="2" charset="-122"/>
                  </a:rPr>
                  <a:t>U</a:t>
                </a:r>
                <a:r>
                  <a:rPr lang="en-US" sz="2350" dirty="0">
                    <a:effectLst/>
                    <a:latin typeface="Times New Roman" panose="02020603050405020304" pitchFamily="18" charset="0"/>
                    <a:ea typeface="SimSun" panose="02010600030101010101" pitchFamily="2" charset="-122"/>
                  </a:rPr>
                  <a:t>Λ</a:t>
                </a:r>
                <a:r>
                  <a:rPr lang="en-US" sz="2350" i="1" dirty="0">
                    <a:effectLst/>
                    <a:latin typeface="Times New Roman" panose="02020603050405020304" pitchFamily="18" charset="0"/>
                    <a:ea typeface="SimSun" panose="02010600030101010101" pitchFamily="2" charset="-122"/>
                  </a:rPr>
                  <a:t>U</a:t>
                </a:r>
                <a:r>
                  <a:rPr lang="en-US" sz="2350" i="1" baseline="30000" dirty="0">
                    <a:effectLst/>
                    <a:latin typeface="Times New Roman" panose="02020603050405020304" pitchFamily="18" charset="0"/>
                    <a:ea typeface="SimSun" panose="02010600030101010101" pitchFamily="2" charset="-122"/>
                  </a:rPr>
                  <a:t>T</a:t>
                </a:r>
                <a:r>
                  <a:rPr lang="en-US" sz="2350" dirty="0">
                    <a:effectLst/>
                    <a:latin typeface="Times New Roman" panose="02020603050405020304" pitchFamily="18" charset="0"/>
                    <a:ea typeface="SimSun" panose="02010600030101010101" pitchFamily="2" charset="-122"/>
                  </a:rPr>
                  <a:t>, it is positive (negative) definite if and only if all eigenvalues in Λ are positive (negative). Similarly, it is positive (negative) semi-definite if and only if all eigenvalues in Λ are non-negative (non-positive). If </a:t>
                </a:r>
                <a:r>
                  <a:rPr lang="en-US" sz="2350" i="1" dirty="0">
                    <a:effectLst/>
                    <a:latin typeface="Times New Roman" panose="02020603050405020304" pitchFamily="18" charset="0"/>
                    <a:ea typeface="SimSun" panose="02010600030101010101" pitchFamily="2" charset="-122"/>
                  </a:rPr>
                  <a:t>A</a:t>
                </a:r>
                <a:r>
                  <a:rPr lang="en-US" sz="2350" dirty="0">
                    <a:effectLst/>
                    <a:latin typeface="Times New Roman" panose="02020603050405020304" pitchFamily="18" charset="0"/>
                    <a:ea typeface="SimSun" panose="02010600030101010101" pitchFamily="2" charset="-122"/>
                  </a:rPr>
                  <a:t> is degraded as a scalar, concepts “positive definite”, “positive semi-definite”, “negative definite”, and “negative semi-definite” becomes concepts “positive”, “non-negative”, “negative”, and “non-positive”, respectively.</a:t>
                </a:r>
                <a:endParaRPr lang="en-US" sz="2350" dirty="0"/>
              </a:p>
            </p:txBody>
          </p:sp>
        </mc:Choice>
        <mc:Fallback xmlns="">
          <p:sp>
            <p:nvSpPr>
              <p:cNvPr id="3" name="Content Placeholder 2">
                <a:extLst>
                  <a:ext uri="{FF2B5EF4-FFF2-40B4-BE49-F238E27FC236}">
                    <a16:creationId xmlns:a16="http://schemas.microsoft.com/office/drawing/2014/main" id="{202A2D58-BBEE-40F6-8374-F344A8C06159}"/>
                  </a:ext>
                </a:extLst>
              </p:cNvPr>
              <p:cNvSpPr>
                <a:spLocks noGrp="1" noRot="1" noChangeAspect="1" noMove="1" noResize="1" noEditPoints="1" noAdjustHandles="1" noChangeArrowheads="1" noChangeShapeType="1" noTextEdit="1"/>
              </p:cNvSpPr>
              <p:nvPr>
                <p:ph idx="1"/>
              </p:nvPr>
            </p:nvSpPr>
            <p:spPr>
              <a:xfrm>
                <a:off x="239152" y="914399"/>
                <a:ext cx="11746522" cy="5176066"/>
              </a:xfrm>
              <a:blipFill>
                <a:blip r:embed="rId4"/>
                <a:stretch>
                  <a:fillRect l="-778" t="-942" r="-778" b="-68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92E5882-4D03-4A6E-AFAA-BF3024FA8F50}"/>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7EC45712-6923-46FB-8F5D-755636DB703D}"/>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730C6BFE-437F-45A7-85B2-A72597692EDF}"/>
              </a:ext>
            </a:extLst>
          </p:cNvPr>
          <p:cNvSpPr>
            <a:spLocks noGrp="1"/>
          </p:cNvSpPr>
          <p:nvPr>
            <p:ph type="sldNum" sz="quarter" idx="12"/>
          </p:nvPr>
        </p:nvSpPr>
        <p:spPr/>
        <p:txBody>
          <a:bodyPr/>
          <a:lstStyle/>
          <a:p>
            <a:fld id="{5DB5036F-1FF2-46C4-8D2B-59C7E3B91952}" type="slidenum">
              <a:rPr lang="en-US" smtClean="0"/>
              <a:pPr/>
              <a:t>10</a:t>
            </a:fld>
            <a:endParaRPr lang="en-US"/>
          </a:p>
        </p:txBody>
      </p:sp>
    </p:spTree>
    <p:extLst>
      <p:ext uri="{BB962C8B-B14F-4D97-AF65-F5344CB8AC3E}">
        <p14:creationId xmlns:p14="http://schemas.microsoft.com/office/powerpoint/2010/main" val="296175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DC747-959D-40CF-87A0-572D8D341BD5}"/>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0B7ECF-F579-41B1-B5A0-2D490CD634C3}"/>
                  </a:ext>
                </a:extLst>
              </p:cNvPr>
              <p:cNvSpPr>
                <a:spLocks noGrp="1"/>
              </p:cNvSpPr>
              <p:nvPr>
                <p:ph idx="1"/>
              </p:nvPr>
            </p:nvSpPr>
            <p:spPr>
              <a:xfrm>
                <a:off x="309489" y="914399"/>
                <a:ext cx="11577711" cy="5176066"/>
              </a:xfrm>
            </p:spPr>
            <p:txBody>
              <a:bodyPr>
                <a:noAutofit/>
              </a:bodyPr>
              <a:lstStyle/>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Suppose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scalar-by-vector function, for instance,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-dimensional real vector space. The first-order derivative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gradient vector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d</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d</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𝐷𝑓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 </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den>
                          </m:f>
                        </m:e>
                      </m:d>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Where </a:t>
                </a:r>
                <a14:m>
                  <m:oMath xmlns:m="http://schemas.openxmlformats.org/officeDocument/2006/math">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den>
                    </m:f>
                  </m:oMath>
                </a14:m>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partial first-order derivative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So gradient is row vector. The second-order derivative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called Hessian matrix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d</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d</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mPr>
                            <m:mr>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den>
                                </m:f>
                              </m:e>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den>
                                </m:f>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den>
                                </m:f>
                              </m:e>
                            </m:mr>
                            <m:mr>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den>
                                </m:f>
                              </m:e>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den>
                                </m:f>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den>
                                </m:f>
                              </m:e>
                            </m:mr>
                            <m:mr>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mr>
                            <m:mr>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den>
                                </m:f>
                              </m:e>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den>
                                </m:f>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den>
                                </m:f>
                              </m:e>
                            </m:mr>
                          </m:m>
                        </m:e>
                      </m:d>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Where, </a:t>
                </a:r>
                <a14:m>
                  <m:oMath xmlns:m="http://schemas.openxmlformats.org/officeDocument/2006/math">
                    <m:m>
                      <m:mPr>
                        <m:mcs>
                          <m:mc>
                            <m:mcPr>
                              <m:count m:val="1"/>
                              <m:mcJc m:val="center"/>
                            </m:mcPr>
                          </m:mc>
                        </m:mcs>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1"/>
                                    <m:mcJc m:val="center"/>
                                  </m:mcPr>
                                </m:mc>
                              </m:mcs>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mPr>
                            <m:mr>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𝑗</m:t>
                                        </m:r>
                                      </m:sub>
                                    </m:sSub>
                                  </m:den>
                                </m:f>
                              </m:e>
                            </m:mr>
                          </m: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den>
                          </m:f>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𝑗</m:t>
                                      </m:r>
                                    </m:sub>
                                  </m:sSub>
                                </m:den>
                              </m:f>
                            </m:e>
                          </m:d>
                        </m:e>
                      </m:mr>
                      <m:mr>
                        <m:e>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den>
                          </m:f>
                        </m:e>
                      </m:mr>
                    </m:m>
                  </m:oMath>
                </a14:m>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SimSun" panose="02010600030101010101" pitchFamily="2" charset="-122"/>
                  </a:rPr>
                  <a:t>Second-order partial derivatives of </a:t>
                </a:r>
                <a:r>
                  <a:rPr lang="en-US" sz="1800" i="1" dirty="0">
                    <a:effectLst/>
                    <a:latin typeface="Times New Roman" panose="02020603050405020304" pitchFamily="18" charset="0"/>
                    <a:ea typeface="SimSun" panose="02010600030101010101" pitchFamily="2" charset="-122"/>
                  </a:rPr>
                  <a:t>x</a:t>
                </a:r>
                <a:r>
                  <a:rPr lang="en-US" sz="1800" i="1" baseline="-25000" dirty="0">
                    <a:effectLst/>
                    <a:latin typeface="Times New Roman" panose="02020603050405020304" pitchFamily="18" charset="0"/>
                    <a:ea typeface="SimSun" panose="02010600030101010101" pitchFamily="2" charset="-122"/>
                  </a:rPr>
                  <a:t>i</a:t>
                </a:r>
                <a:r>
                  <a:rPr lang="en-US" sz="1800" dirty="0">
                    <a:effectLst/>
                    <a:latin typeface="Times New Roman" panose="02020603050405020304" pitchFamily="18" charset="0"/>
                    <a:ea typeface="SimSun" panose="02010600030101010101" pitchFamily="2" charset="-122"/>
                  </a:rPr>
                  <a:t> (s) are on diagonal of the Hessian matrix. </a:t>
                </a:r>
                <a:endParaRPr lang="en-US" sz="1800" dirty="0"/>
              </a:p>
            </p:txBody>
          </p:sp>
        </mc:Choice>
        <mc:Fallback xmlns="">
          <p:sp>
            <p:nvSpPr>
              <p:cNvPr id="3" name="Content Placeholder 2">
                <a:extLst>
                  <a:ext uri="{FF2B5EF4-FFF2-40B4-BE49-F238E27FC236}">
                    <a16:creationId xmlns:a16="http://schemas.microsoft.com/office/drawing/2014/main" id="{790B7ECF-F579-41B1-B5A0-2D490CD634C3}"/>
                  </a:ext>
                </a:extLst>
              </p:cNvPr>
              <p:cNvSpPr>
                <a:spLocks noGrp="1" noRot="1" noChangeAspect="1" noMove="1" noResize="1" noEditPoints="1" noAdjustHandles="1" noChangeArrowheads="1" noChangeShapeType="1" noTextEdit="1"/>
              </p:cNvSpPr>
              <p:nvPr>
                <p:ph idx="1"/>
              </p:nvPr>
            </p:nvSpPr>
            <p:spPr>
              <a:xfrm>
                <a:off x="309489" y="914399"/>
                <a:ext cx="11577711" cy="5176066"/>
              </a:xfrm>
              <a:blipFill>
                <a:blip r:embed="rId4"/>
                <a:stretch>
                  <a:fillRect l="-474" t="-589" r="-42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A13F3F7-4231-4B98-A444-BDC90BCC0F10}"/>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AFF76FCB-65B8-4D99-9558-EDC439E37765}"/>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917A1DC6-6D41-4C95-B0C0-E30A6803E6E5}"/>
              </a:ext>
            </a:extLst>
          </p:cNvPr>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2295601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7EDF0-A965-4533-9EC5-F008084A6527}"/>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E3968A-8A1B-4194-A8B8-25B4167F220B}"/>
                  </a:ext>
                </a:extLst>
              </p:cNvPr>
              <p:cNvSpPr>
                <a:spLocks noGrp="1"/>
              </p:cNvSpPr>
              <p:nvPr>
                <p:ph idx="1"/>
              </p:nvPr>
            </p:nvSpPr>
            <p:spPr>
              <a:xfrm>
                <a:off x="393895" y="914399"/>
                <a:ext cx="11394831" cy="5176066"/>
              </a:xfrm>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rPr>
                  <a:t>In general, vector calculus is a complex subject. Here we focus on scalar-by-vector function with some properties. Let </a:t>
                </a:r>
                <a:r>
                  <a:rPr lang="en-US" sz="2100" i="1" dirty="0">
                    <a:effectLst/>
                    <a:latin typeface="Times New Roman" panose="02020603050405020304" pitchFamily="18" charset="0"/>
                    <a:ea typeface="SimSun" panose="02010600030101010101" pitchFamily="2" charset="-122"/>
                  </a:rPr>
                  <a:t>c</a:t>
                </a:r>
                <a:r>
                  <a:rPr lang="en-US" sz="2100" dirty="0">
                    <a:effectLst/>
                    <a:latin typeface="Times New Roman" panose="02020603050405020304" pitchFamily="18" charset="0"/>
                    <a:ea typeface="SimSun" panose="02010600030101010101" pitchFamily="2" charset="-122"/>
                  </a:rPr>
                  <a:t>, </a:t>
                </a:r>
                <a:r>
                  <a:rPr lang="en-US" sz="2100" i="1" dirty="0">
                    <a:effectLst/>
                    <a:latin typeface="Times New Roman" panose="02020603050405020304" pitchFamily="18" charset="0"/>
                    <a:ea typeface="SimSun" panose="02010600030101010101" pitchFamily="2" charset="-122"/>
                  </a:rPr>
                  <a:t>A</a:t>
                </a:r>
                <a:r>
                  <a:rPr lang="en-US" sz="2100" dirty="0">
                    <a:effectLst/>
                    <a:latin typeface="Times New Roman" panose="02020603050405020304" pitchFamily="18" charset="0"/>
                    <a:ea typeface="SimSun" panose="02010600030101010101" pitchFamily="2" charset="-122"/>
                  </a:rPr>
                  <a:t>, </a:t>
                </a:r>
                <a:r>
                  <a:rPr lang="en-US" sz="2100" i="1" dirty="0">
                    <a:effectLst/>
                    <a:latin typeface="Times New Roman" panose="02020603050405020304" pitchFamily="18" charset="0"/>
                    <a:ea typeface="SimSun" panose="02010600030101010101" pitchFamily="2" charset="-122"/>
                  </a:rPr>
                  <a:t>B</a:t>
                </a:r>
                <a:r>
                  <a:rPr lang="en-US" sz="2100" dirty="0">
                    <a:effectLst/>
                    <a:latin typeface="Times New Roman" panose="02020603050405020304" pitchFamily="18" charset="0"/>
                    <a:ea typeface="SimSun" panose="02010600030101010101" pitchFamily="2" charset="-122"/>
                  </a:rPr>
                  <a:t>, and </a:t>
                </a:r>
                <a:r>
                  <a:rPr lang="en-US" sz="2100" i="1" dirty="0">
                    <a:effectLst/>
                    <a:latin typeface="Times New Roman" panose="02020603050405020304" pitchFamily="18" charset="0"/>
                    <a:ea typeface="SimSun" panose="02010600030101010101" pitchFamily="2" charset="-122"/>
                  </a:rPr>
                  <a:t>M</a:t>
                </a:r>
                <a:r>
                  <a:rPr lang="en-US" sz="2100" dirty="0">
                    <a:effectLst/>
                    <a:latin typeface="Times New Roman" panose="02020603050405020304" pitchFamily="18" charset="0"/>
                    <a:ea typeface="SimSun" panose="02010600030101010101" pitchFamily="2" charset="-122"/>
                  </a:rPr>
                  <a:t> be scalar constant, vector constant, vector constant, and matrix constant, respectively, suppose vector and matrix operators are valid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2100" i="1" smtClean="0">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𝑐</m:t>
                          </m:r>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𝑎</m:t>
                          </m:r>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𝐵</m:t>
                          </m:r>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𝐵</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𝐵</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e>
                      </m:d>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cs typeface="Times New Roman" panose="020206030504050203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sSup>
                            <m:sSupPr>
                              <m:ctrlPr>
                                <a:rPr lang="en-US" sz="2100" i="1">
                                  <a:effectLst/>
                                  <a:latin typeface="Cambria Math" panose="02040503050406030204" pitchFamily="18" charset="0"/>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𝑀𝑋</m:t>
                          </m:r>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cs typeface="Times New Roman" panose="020206030504050203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sSup>
                            <m:sSupPr>
                              <m:ctrlPr>
                                <a:rPr lang="en-US" sz="2100" i="1">
                                  <a:effectLst/>
                                  <a:latin typeface="Cambria Math" panose="02040503050406030204" pitchFamily="18" charset="0"/>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2100" i="1">
                                  <a:effectLst/>
                                  <a:latin typeface="Cambria Math" panose="02040503050406030204" pitchFamily="18" charset="0"/>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𝑀</m:t>
                      </m:r>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If </a:t>
                </a:r>
                <a:r>
                  <a:rPr lang="en-US" sz="2100" i="1" dirty="0">
                    <a:effectLst/>
                    <a:latin typeface="Times New Roman" panose="02020603050405020304" pitchFamily="18" charset="0"/>
                    <a:ea typeface="SimSun" panose="02010600030101010101" pitchFamily="2" charset="-122"/>
                  </a:rPr>
                  <a:t>M</a:t>
                </a:r>
                <a:r>
                  <a:rPr lang="en-US" sz="2100" dirty="0">
                    <a:effectLst/>
                    <a:latin typeface="Times New Roman" panose="02020603050405020304" pitchFamily="18" charset="0"/>
                    <a:ea typeface="SimSun" panose="02010600030101010101" pitchFamily="2" charset="-122"/>
                  </a:rPr>
                  <a:t> is a square matrix constant,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2100" i="1" smtClean="0">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𝑀𝑋</m:t>
                          </m:r>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e>
                      </m:d>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cs typeface="Times New Roman" panose="02020603050405020304" pitchFamily="18" charset="0"/>
                            </a:rPr>
                          </m:ctrlPr>
                        </m:fPr>
                        <m:num>
                          <m:sSup>
                            <m:sSupPr>
                              <m:ctrlPr>
                                <a:rPr lang="en-US" sz="2100" i="1">
                                  <a:effectLst/>
                                  <a:latin typeface="Cambria Math" panose="02040503050406030204" pitchFamily="18" charset="0"/>
                                  <a:cs typeface="Times New Roman" panose="020206030504050203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p>
                          </m:sSup>
                          <m:sSup>
                            <m:sSupPr>
                              <m:ctrlPr>
                                <a:rPr lang="en-US" sz="2100" i="1">
                                  <a:effectLst/>
                                  <a:latin typeface="Cambria Math" panose="02040503050406030204" pitchFamily="18" charset="0"/>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𝑀𝑋</m:t>
                          </m:r>
                        </m:num>
                        <m:den>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sSup>
                            <m:sSupPr>
                              <m:ctrlPr>
                                <a:rPr lang="en-US" sz="2100" i="1">
                                  <a:effectLst/>
                                  <a:latin typeface="Cambria Math" panose="02040503050406030204" pitchFamily="18" charset="0"/>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100">
                                  <a:effectLst/>
                                  <a:latin typeface="Cambria Math" panose="02040503050406030204" pitchFamily="18" charset="0"/>
                                  <a:ea typeface="SimSun" panose="02010600030101010101" pitchFamily="2" charset="-122"/>
                                  <a:cs typeface="Times New Roman" panose="02020603050405020304" pitchFamily="18" charset="0"/>
                                </a:rPr>
                                <m:t>2</m:t>
                              </m:r>
                            </m:sup>
                          </m:sSup>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𝑀</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𝑀</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100" dirty="0"/>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called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-order analytic function or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-order smooth function if there is existence and continuity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-order derivatives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1, 2,…,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called smooth enough function if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large enough. According to Schwarz’s theorem (Wikipedia, Symmetry of second derivatives, 2018), if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second-order smooth function then, its Hessian matrix is symmetric.</a:t>
                </a:r>
              </a:p>
              <a:p>
                <a:pPr marL="0" indent="0">
                  <a:buNone/>
                </a:pPr>
                <a14:m>
                  <m:oMathPara xmlns:m="http://schemas.openxmlformats.org/officeDocument/2006/math">
                    <m:oMathParaPr>
                      <m:jc m:val="centerGroup"/>
                    </m:oMathParaPr>
                    <m:oMath xmlns:m="http://schemas.openxmlformats.org/officeDocument/2006/math">
                      <m:f>
                        <m:fPr>
                          <m:ctrlPr>
                            <a:rPr lang="en-US" sz="2100" i="1">
                              <a:effectLst/>
                              <a:latin typeface="Cambria Math" panose="02040503050406030204" pitchFamily="18" charset="0"/>
                              <a:cs typeface="Times New Roman" panose="02020603050405020304" pitchFamily="18" charset="0"/>
                            </a:rPr>
                          </m:ctrlPr>
                        </m:fPr>
                        <m:num>
                          <m:sSup>
                            <m:sSupPr>
                              <m:ctrlPr>
                                <a:rPr lang="en-US" sz="2100" i="1">
                                  <a:effectLst/>
                                  <a:latin typeface="Cambria Math" panose="02040503050406030204" pitchFamily="18" charset="0"/>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100" i="1">
                                  <a:effectLst/>
                                  <a:latin typeface="Cambria Math" panose="02040503050406030204" pitchFamily="18" charset="0"/>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den>
                      </m:f>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cs typeface="Times New Roman" panose="02020603050405020304" pitchFamily="18" charset="0"/>
                            </a:rPr>
                          </m:ctrlPr>
                        </m:fPr>
                        <m:num>
                          <m:sSup>
                            <m:sSupPr>
                              <m:ctrlPr>
                                <a:rPr lang="en-US" sz="2100" i="1">
                                  <a:effectLst/>
                                  <a:latin typeface="Cambria Math" panose="02040503050406030204" pitchFamily="18" charset="0"/>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100" i="1">
                                  <a:effectLst/>
                                  <a:latin typeface="Cambria Math" panose="02040503050406030204" pitchFamily="18" charset="0"/>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den>
                      </m:f>
                    </m:oMath>
                  </m:oMathPara>
                </a14:m>
                <a:endParaRPr lang="en-US" sz="2100" dirty="0"/>
              </a:p>
            </p:txBody>
          </p:sp>
        </mc:Choice>
        <mc:Fallback xmlns="">
          <p:sp>
            <p:nvSpPr>
              <p:cNvPr id="3" name="Content Placeholder 2">
                <a:extLst>
                  <a:ext uri="{FF2B5EF4-FFF2-40B4-BE49-F238E27FC236}">
                    <a16:creationId xmlns:a16="http://schemas.microsoft.com/office/drawing/2014/main" id="{7DE3968A-8A1B-4194-A8B8-25B4167F220B}"/>
                  </a:ext>
                </a:extLst>
              </p:cNvPr>
              <p:cNvSpPr>
                <a:spLocks noGrp="1" noRot="1" noChangeAspect="1" noMove="1" noResize="1" noEditPoints="1" noAdjustHandles="1" noChangeArrowheads="1" noChangeShapeType="1" noTextEdit="1"/>
              </p:cNvSpPr>
              <p:nvPr>
                <p:ph idx="1"/>
              </p:nvPr>
            </p:nvSpPr>
            <p:spPr>
              <a:xfrm>
                <a:off x="393895" y="914399"/>
                <a:ext cx="11394831" cy="5176066"/>
              </a:xfrm>
              <a:blipFill>
                <a:blip r:embed="rId4"/>
                <a:stretch>
                  <a:fillRect l="-642" t="-707" r="-642" b="-17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96DB9AB-651F-4A0B-96F4-71E27A08C1A6}"/>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90639EA3-4593-4276-91A5-0A5422EF4918}"/>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A46E8F5D-D0F7-4824-9193-94FA930F2692}"/>
              </a:ext>
            </a:extLst>
          </p:cNvPr>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1138787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0A4-0347-4C50-BACB-0098EF5C113F}"/>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BD18BA-B20B-4C52-ABFF-0F489ADFF383}"/>
                  </a:ext>
                </a:extLst>
              </p:cNvPr>
              <p:cNvSpPr>
                <a:spLocks noGrp="1"/>
              </p:cNvSpPr>
              <p:nvPr>
                <p:ph idx="1"/>
              </p:nvPr>
            </p:nvSpPr>
            <p:spPr>
              <a:xfrm>
                <a:off x="168813" y="914399"/>
                <a:ext cx="11844996"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Given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being second-order smooth function,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convex (strictly convex) in domain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if and only if its Hessian matrix is semi-positive definite (positive definite) in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 </a:t>
                </a:r>
                <a:r>
                  <a:rPr lang="en-US" sz="1900" dirty="0">
                    <a:effectLst/>
                    <a:latin typeface="Times New Roman" panose="02020603050405020304" pitchFamily="18" charset="0"/>
                    <a:ea typeface="SimSun" panose="02010600030101010101" pitchFamily="2" charset="-122"/>
                  </a:rPr>
                  <a:t>Similarly,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concave (strictly concave) in domain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if and only if its Hessian matrix is semi-negative definite (negative definite) in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Extreme point, optimized point, optimal point, or optimizer </a:t>
                </a:r>
                <a:r>
                  <a:rPr lang="en-US" sz="1900" i="1" dirty="0">
                    <a:effectLst/>
                    <a:latin typeface="Times New Roman" panose="02020603050405020304" pitchFamily="18" charset="0"/>
                    <a:ea typeface="SimSun" panose="02010600030101010101" pitchFamily="2" charset="-122"/>
                  </a:rPr>
                  <a:t>X</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is minimum point (minimizer) of convex function and is maximum point (maximizer) of concave function.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smtClean="0">
                              <a:effectLst/>
                              <a:latin typeface="Cambria Math" panose="02040503050406030204" pitchFamily="18" charset="0"/>
                            </a:rPr>
                          </m:ctrlPr>
                        </m:mPr>
                        <m:mr>
                          <m:e>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00" i="1">
                                    <a:effectLst/>
                                    <a:latin typeface="Cambria Math" panose="02040503050406030204" pitchFamily="18" charset="0"/>
                                  </a:rPr>
                                </m:ctrlPr>
                              </m:funcPr>
                              <m:fName>
                                <m:limLow>
                                  <m:limLowPr>
                                    <m:ctrlPr>
                                      <a:rPr lang="en-US" sz="1900" i="1">
                                        <a:effectLst/>
                                        <a:latin typeface="Cambria Math" panose="02040503050406030204" pitchFamily="18" charset="0"/>
                                      </a:rPr>
                                    </m:ctrlPr>
                                  </m:limLow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argmin</m:t>
                                    </m:r>
                                  </m:e>
                                  <m:lim>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lim>
                                </m:limLow>
                              </m:fNa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e>
                            </m:func>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convex</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in</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mr>
                        <m:mr>
                          <m:e>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unc>
                              <m:funcPr>
                                <m:ctrlPr>
                                  <a:rPr lang="en-US" sz="1900" i="1">
                                    <a:effectLst/>
                                    <a:latin typeface="Cambria Math" panose="02040503050406030204" pitchFamily="18" charset="0"/>
                                  </a:rPr>
                                </m:ctrlPr>
                              </m:funcPr>
                              <m:fName>
                                <m:limLow>
                                  <m:limLowPr>
                                    <m:ctrlPr>
                                      <a:rPr lang="en-US" sz="1900" i="1">
                                        <a:effectLst/>
                                        <a:latin typeface="Cambria Math" panose="02040503050406030204" pitchFamily="18" charset="0"/>
                                      </a:rPr>
                                    </m:ctrlPr>
                                  </m:limLow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argmax</m:t>
                                    </m:r>
                                  </m:e>
                                  <m:lim>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lim>
                                </m:limLow>
                              </m:fNa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e>
                            </m:func>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r>
                              <a:rPr lang="en-US" sz="190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concave</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in</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e>
                        </m:mr>
                      </m:m>
                    </m:oMath>
                  </m:oMathPara>
                </a14:m>
                <a:endParaRPr lang="en-US" sz="1900" dirty="0">
                  <a:ea typeface="SimSun" panose="02010600030101010101" pitchFamily="2" charset="-122"/>
                </a:endParaRPr>
              </a:p>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Given second-order smooth function</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 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function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has stationary point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if its gradient vector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zero,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stationary point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local minimum point if Hessian matrix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that is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positive definite. Otherwise, the stationary point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local maximum point if Hessian matrix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that is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negative definite. If a stationary point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not extreme point, it is saddle point in which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Finding extreme point is optimization problem. Therefore, if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second-order smooth function and its gradient vector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Hessian matrix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are both determined, the optimization problem is processed by solving the equation created from setting the gradient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to be zero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then checking if the Hessian matrix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positive definite or negative definite where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solution of equation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If such equation cannot be solved due to its complexity, there are some popular methods to solve optimization problem such as Newton-Raphson (Burden &amp;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Faires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2011, pp. 67-71) and gradient descent (Ta, 2014).</a:t>
                </a: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EDBD18BA-B20B-4C52-ABFF-0F489ADFF383}"/>
                  </a:ext>
                </a:extLst>
              </p:cNvPr>
              <p:cNvSpPr>
                <a:spLocks noGrp="1" noRot="1" noChangeAspect="1" noMove="1" noResize="1" noEditPoints="1" noAdjustHandles="1" noChangeArrowheads="1" noChangeShapeType="1" noTextEdit="1"/>
              </p:cNvSpPr>
              <p:nvPr>
                <p:ph idx="1"/>
              </p:nvPr>
            </p:nvSpPr>
            <p:spPr>
              <a:xfrm>
                <a:off x="168813" y="914399"/>
                <a:ext cx="11844996" cy="5176066"/>
              </a:xfrm>
              <a:blipFill>
                <a:blip r:embed="rId4"/>
                <a:stretch>
                  <a:fillRect l="-515" t="-589" r="-463" b="-459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682D809-0105-4A23-B2C5-B1EA07F49967}"/>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CA100BCC-CC83-4222-B0D7-147F2094CE0C}"/>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4588DA91-218F-4EE9-8BC4-6A795390861D}"/>
              </a:ext>
            </a:extLst>
          </p:cNvPr>
          <p:cNvSpPr>
            <a:spLocks noGrp="1"/>
          </p:cNvSpPr>
          <p:nvPr>
            <p:ph type="sldNum" sz="quarter" idx="12"/>
          </p:nvPr>
        </p:nvSpPr>
        <p:spPr/>
        <p:txBody>
          <a:bodyPr/>
          <a:lstStyle/>
          <a:p>
            <a:fld id="{5DB5036F-1FF2-46C4-8D2B-59C7E3B91952}" type="slidenum">
              <a:rPr lang="en-US" smtClean="0"/>
              <a:pPr/>
              <a:t>13</a:t>
            </a:fld>
            <a:endParaRPr lang="en-US"/>
          </a:p>
        </p:txBody>
      </p:sp>
    </p:spTree>
    <p:extLst>
      <p:ext uri="{BB962C8B-B14F-4D97-AF65-F5344CB8AC3E}">
        <p14:creationId xmlns:p14="http://schemas.microsoft.com/office/powerpoint/2010/main" val="4131716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D0BD6-3AD7-859F-E057-D8A61C1D6FB4}"/>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8CF044-7D61-93BB-CB91-F9D13C03E0A9}"/>
                  </a:ext>
                </a:extLst>
              </p:cNvPr>
              <p:cNvSpPr>
                <a:spLocks noGrp="1"/>
              </p:cNvSpPr>
              <p:nvPr>
                <p:ph idx="1"/>
              </p:nvPr>
            </p:nvSpPr>
            <p:spPr>
              <a:xfrm>
                <a:off x="309489" y="914399"/>
                <a:ext cx="11563643" cy="5176066"/>
              </a:xfrm>
            </p:spPr>
            <p:txBody>
              <a:bodyPr>
                <a:noAutofit/>
              </a:bodyPr>
              <a:lstStyle/>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 short description of Newton-Raphson method is necessary because it is helpful to solve the equation </a:t>
                </a:r>
                <a:r>
                  <a:rPr lang="en-US" sz="23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3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for optimization problem in practice. Suppose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is second-order smooth function, according to first-order Taylor series expansion of </a:t>
                </a:r>
                <a:r>
                  <a:rPr lang="en-US" sz="23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with very small residual,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300" i="1">
                          <a:effectLst/>
                          <a:latin typeface="Cambria Math" panose="02040503050406030204" pitchFamily="18" charset="0"/>
                          <a:ea typeface="SimSun" panose="02010600030101010101" pitchFamily="2" charset="-122"/>
                          <a:cs typeface="Times New Roman" panose="02020603050405020304" pitchFamily="18" charset="0"/>
                        </a:rPr>
                        <m:t>𝐷𝑓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𝐷𝑓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e>
                          </m:d>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Because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is second-order smooth function,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is symmetric matrix according to Schwarz’s theorem (Wikipedia, Symmetry of second derivatives, 2018), which implies:</a:t>
                </a:r>
              </a:p>
              <a:p>
                <a:pPr marL="0" marR="0" indent="0" algn="ctr">
                  <a:spcBef>
                    <a:spcPts val="0"/>
                  </a:spcBef>
                  <a:spcAft>
                    <a:spcPts val="0"/>
                  </a:spcAft>
                  <a:buNone/>
                </a:pP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3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So,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300" i="1">
                          <a:effectLst/>
                          <a:latin typeface="Cambria Math" panose="02040503050406030204" pitchFamily="18" charset="0"/>
                          <a:ea typeface="SimSun" panose="02010600030101010101" pitchFamily="2" charset="-122"/>
                          <a:cs typeface="Times New Roman" panose="02020603050405020304" pitchFamily="18" charset="0"/>
                        </a:rPr>
                        <m:t>𝐷𝑓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𝐷𝑓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We expect that </a:t>
                </a:r>
                <a:r>
                  <a:rPr lang="en-US" sz="23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3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3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so that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is a solution.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𝐷𝑓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𝐷𝑓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This means: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3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e>
                          </m:d>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−1</m:t>
                          </m:r>
                        </m:sup>
                      </m:sSup>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300" i="1">
                                          <a:effectLst/>
                                          <a:latin typeface="Cambria Math" panose="02040503050406030204" pitchFamily="18" charset="0"/>
                                          <a:ea typeface="SimSun" panose="02010600030101010101" pitchFamily="2" charset="-122"/>
                                          <a:cs typeface="Times New Roman" panose="02020603050405020304" pitchFamily="18" charset="0"/>
                                        </a:rPr>
                                        <m:t>0</m:t>
                                      </m:r>
                                    </m:sub>
                                  </m:sSub>
                                </m:e>
                              </m:d>
                            </m:e>
                          </m:d>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3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300" dirty="0"/>
              </a:p>
            </p:txBody>
          </p:sp>
        </mc:Choice>
        <mc:Fallback xmlns="">
          <p:sp>
            <p:nvSpPr>
              <p:cNvPr id="3" name="Content Placeholder 2">
                <a:extLst>
                  <a:ext uri="{FF2B5EF4-FFF2-40B4-BE49-F238E27FC236}">
                    <a16:creationId xmlns:a16="http://schemas.microsoft.com/office/drawing/2014/main" id="{4A8CF044-7D61-93BB-CB91-F9D13C03E0A9}"/>
                  </a:ext>
                </a:extLst>
              </p:cNvPr>
              <p:cNvSpPr>
                <a:spLocks noGrp="1" noRot="1" noChangeAspect="1" noMove="1" noResize="1" noEditPoints="1" noAdjustHandles="1" noChangeArrowheads="1" noChangeShapeType="1" noTextEdit="1"/>
              </p:cNvSpPr>
              <p:nvPr>
                <p:ph idx="1"/>
              </p:nvPr>
            </p:nvSpPr>
            <p:spPr>
              <a:xfrm>
                <a:off x="309489" y="914399"/>
                <a:ext cx="11563643" cy="5176066"/>
              </a:xfrm>
              <a:blipFill>
                <a:blip r:embed="rId4"/>
                <a:stretch>
                  <a:fillRect l="-791" t="-942" r="-738" b="-11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7672129-D581-5422-FF57-406D77BFBA2D}"/>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649ED29A-8519-ABF1-E36A-540DBD7E6C5C}"/>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36A65EE5-6C44-432A-774D-C2C4B19FE5D2}"/>
              </a:ext>
            </a:extLst>
          </p:cNvPr>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208626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B6292-EC5E-7567-C867-529A0EC03EFA}"/>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04355D-58BE-32E9-BB09-FCD7215AF774}"/>
                  </a:ext>
                </a:extLst>
              </p:cNvPr>
              <p:cNvSpPr>
                <a:spLocks noGrp="1"/>
              </p:cNvSpPr>
              <p:nvPr>
                <p:ph idx="1"/>
              </p:nvPr>
            </p:nvSpPr>
            <p:spPr/>
            <p:txBody>
              <a:bodyPr>
                <a:normAutofit/>
              </a:bodyPr>
              <a:lstStyle/>
              <a:p>
                <a:pPr marL="0" marR="0" indent="0" algn="just">
                  <a:spcBef>
                    <a:spcPts val="0"/>
                  </a:spcBef>
                  <a:spcAft>
                    <a:spcPts val="0"/>
                  </a:spcAft>
                  <a:buNone/>
                </a:pPr>
                <a:r>
                  <a:rPr lang="en-US" sz="2900" dirty="0">
                    <a:effectLst/>
                    <a:latin typeface="Times New Roman" panose="02020603050405020304" pitchFamily="18" charset="0"/>
                    <a:ea typeface="SimSun" panose="02010600030101010101" pitchFamily="2" charset="-122"/>
                    <a:cs typeface="Times New Roman" panose="02020603050405020304" pitchFamily="18" charset="0"/>
                  </a:rPr>
                  <a:t>Therefore, Newton-Raphson method starts with an arbitrary value of </a:t>
                </a:r>
                <a:r>
                  <a:rPr lang="en-US" sz="2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9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900" dirty="0">
                    <a:effectLst/>
                    <a:latin typeface="Times New Roman" panose="02020603050405020304" pitchFamily="18" charset="0"/>
                    <a:ea typeface="SimSun" panose="02010600030101010101" pitchFamily="2" charset="-122"/>
                    <a:cs typeface="Times New Roman" panose="02020603050405020304" pitchFamily="18" charset="0"/>
                  </a:rPr>
                  <a:t> as a solution candidate and then goes through some iterations. Suppose at </a:t>
                </a:r>
                <a:r>
                  <a:rPr lang="en-US" sz="2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9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2900" dirty="0">
                    <a:effectLst/>
                    <a:latin typeface="Times New Roman" panose="02020603050405020304" pitchFamily="18" charset="0"/>
                    <a:ea typeface="SimSun" panose="02010600030101010101" pitchFamily="2" charset="-122"/>
                    <a:cs typeface="Times New Roman" panose="02020603050405020304" pitchFamily="18" charset="0"/>
                  </a:rPr>
                  <a:t> iteration, the current value is </a:t>
                </a:r>
                <a:r>
                  <a:rPr lang="en-US" sz="2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900" dirty="0">
                    <a:effectLst/>
                    <a:latin typeface="Times New Roman" panose="02020603050405020304" pitchFamily="18" charset="0"/>
                    <a:ea typeface="SimSun" panose="02010600030101010101" pitchFamily="2" charset="-122"/>
                    <a:cs typeface="Times New Roman" panose="02020603050405020304" pitchFamily="18" charset="0"/>
                  </a:rPr>
                  <a:t> and the next value </a:t>
                </a:r>
                <a:r>
                  <a:rPr lang="en-US" sz="2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9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following equation: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9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9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e>
                        <m:sup>
                          <m:r>
                            <a:rPr lang="en-US" sz="2900" i="1">
                              <a:effectLst/>
                              <a:latin typeface="Cambria Math" panose="02040503050406030204" pitchFamily="18" charset="0"/>
                              <a:ea typeface="SimSun" panose="02010600030101010101" pitchFamily="2" charset="-122"/>
                              <a:cs typeface="Times New Roman" panose="02020603050405020304" pitchFamily="18" charset="0"/>
                            </a:rPr>
                            <m:t>−1</m:t>
                          </m:r>
                        </m:sup>
                      </m:sSup>
                      <m:sSup>
                        <m:sSup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900" i="1">
                                  <a:effectLst/>
                                  <a:latin typeface="Cambria Math" panose="02040503050406030204" pitchFamily="18" charset="0"/>
                                  <a:ea typeface="SimSun" panose="02010600030101010101" pitchFamily="2" charset="-122"/>
                                  <a:cs typeface="Times New Roman" panose="02020603050405020304" pitchFamily="18" charset="0"/>
                                </a:rPr>
                                <m:t>𝐷𝑓</m:t>
                              </m:r>
                              <m:d>
                                <m:d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e>
                        <m:sup>
                          <m:r>
                            <a:rPr lang="en-US" sz="29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900" dirty="0">
                    <a:effectLst/>
                    <a:latin typeface="Times New Roman" panose="02020603050405020304" pitchFamily="18" charset="0"/>
                    <a:ea typeface="SimSun" panose="02010600030101010101" pitchFamily="2" charset="-122"/>
                  </a:rPr>
                  <a:t>The value </a:t>
                </a:r>
                <a:r>
                  <a:rPr lang="en-US" sz="2900" i="1" dirty="0" err="1">
                    <a:effectLst/>
                    <a:latin typeface="Times New Roman" panose="02020603050405020304" pitchFamily="18" charset="0"/>
                    <a:ea typeface="SimSun" panose="02010600030101010101" pitchFamily="2" charset="-122"/>
                  </a:rPr>
                  <a:t>X</a:t>
                </a:r>
                <a:r>
                  <a:rPr lang="en-US" sz="2900" i="1" baseline="-25000" dirty="0" err="1">
                    <a:effectLst/>
                    <a:latin typeface="Times New Roman" panose="02020603050405020304" pitchFamily="18" charset="0"/>
                    <a:ea typeface="SimSun" panose="02010600030101010101" pitchFamily="2" charset="-122"/>
                  </a:rPr>
                  <a:t>k</a:t>
                </a:r>
                <a:r>
                  <a:rPr lang="en-US" sz="2900" dirty="0">
                    <a:effectLst/>
                    <a:latin typeface="Times New Roman" panose="02020603050405020304" pitchFamily="18" charset="0"/>
                    <a:ea typeface="SimSun" panose="02010600030101010101" pitchFamily="2" charset="-122"/>
                  </a:rPr>
                  <a:t> is solution of </a:t>
                </a:r>
                <a:r>
                  <a:rPr lang="en-US" sz="2900" i="1" dirty="0" err="1">
                    <a:effectLst/>
                    <a:latin typeface="Times New Roman" panose="02020603050405020304" pitchFamily="18" charset="0"/>
                    <a:ea typeface="SimSun" panose="02010600030101010101" pitchFamily="2" charset="-122"/>
                  </a:rPr>
                  <a:t>Df</a:t>
                </a:r>
                <a:r>
                  <a:rPr lang="en-US" sz="2900" dirty="0">
                    <a:effectLst/>
                    <a:latin typeface="Times New Roman" panose="02020603050405020304" pitchFamily="18" charset="0"/>
                    <a:ea typeface="SimSun" panose="02010600030101010101" pitchFamily="2" charset="-122"/>
                  </a:rPr>
                  <a:t>(</a:t>
                </a:r>
                <a:r>
                  <a:rPr lang="en-US" sz="2900" i="1" dirty="0">
                    <a:effectLst/>
                    <a:latin typeface="Times New Roman" panose="02020603050405020304" pitchFamily="18" charset="0"/>
                    <a:ea typeface="SimSun" panose="02010600030101010101" pitchFamily="2" charset="-122"/>
                  </a:rPr>
                  <a:t>X</a:t>
                </a:r>
                <a:r>
                  <a:rPr lang="en-US" sz="2900" dirty="0">
                    <a:effectLst/>
                    <a:latin typeface="Times New Roman" panose="02020603050405020304" pitchFamily="18" charset="0"/>
                    <a:ea typeface="SimSun" panose="02010600030101010101" pitchFamily="2" charset="-122"/>
                  </a:rPr>
                  <a:t>)=</a:t>
                </a:r>
                <a:r>
                  <a:rPr lang="en-US" sz="2900" b="1" dirty="0">
                    <a:effectLst/>
                    <a:latin typeface="Times New Roman" panose="02020603050405020304" pitchFamily="18" charset="0"/>
                    <a:ea typeface="SimSun" panose="02010600030101010101" pitchFamily="2" charset="-122"/>
                  </a:rPr>
                  <a:t>0</a:t>
                </a:r>
                <a:r>
                  <a:rPr lang="en-US" sz="2900" i="1" baseline="30000" dirty="0">
                    <a:effectLst/>
                    <a:latin typeface="Times New Roman" panose="02020603050405020304" pitchFamily="18" charset="0"/>
                    <a:ea typeface="SimSun" panose="02010600030101010101" pitchFamily="2" charset="-122"/>
                  </a:rPr>
                  <a:t>T</a:t>
                </a:r>
                <a:r>
                  <a:rPr lang="en-US" sz="2900" dirty="0">
                    <a:effectLst/>
                    <a:latin typeface="Times New Roman" panose="02020603050405020304" pitchFamily="18" charset="0"/>
                    <a:ea typeface="SimSun" panose="02010600030101010101" pitchFamily="2" charset="-122"/>
                  </a:rPr>
                  <a:t> if </a:t>
                </a:r>
                <a:r>
                  <a:rPr lang="en-US" sz="2900" i="1" dirty="0" err="1">
                    <a:effectLst/>
                    <a:latin typeface="Times New Roman" panose="02020603050405020304" pitchFamily="18" charset="0"/>
                    <a:ea typeface="SimSun" panose="02010600030101010101" pitchFamily="2" charset="-122"/>
                  </a:rPr>
                  <a:t>Df</a:t>
                </a:r>
                <a:r>
                  <a:rPr lang="en-US" sz="2900" dirty="0">
                    <a:effectLst/>
                    <a:latin typeface="Times New Roman" panose="02020603050405020304" pitchFamily="18" charset="0"/>
                    <a:ea typeface="SimSun" panose="02010600030101010101" pitchFamily="2" charset="-122"/>
                  </a:rPr>
                  <a:t>(</a:t>
                </a:r>
                <a:r>
                  <a:rPr lang="en-US" sz="2900" i="1" dirty="0" err="1">
                    <a:effectLst/>
                    <a:latin typeface="Times New Roman" panose="02020603050405020304" pitchFamily="18" charset="0"/>
                    <a:ea typeface="SimSun" panose="02010600030101010101" pitchFamily="2" charset="-122"/>
                  </a:rPr>
                  <a:t>X</a:t>
                </a:r>
                <a:r>
                  <a:rPr lang="en-US" sz="2900" i="1" baseline="-25000" dirty="0" err="1">
                    <a:effectLst/>
                    <a:latin typeface="Times New Roman" panose="02020603050405020304" pitchFamily="18" charset="0"/>
                    <a:ea typeface="SimSun" panose="02010600030101010101" pitchFamily="2" charset="-122"/>
                  </a:rPr>
                  <a:t>k</a:t>
                </a:r>
                <a:r>
                  <a:rPr lang="en-US" sz="2900" dirty="0">
                    <a:effectLst/>
                    <a:latin typeface="Times New Roman" panose="02020603050405020304" pitchFamily="18" charset="0"/>
                    <a:ea typeface="SimSun" panose="02010600030101010101" pitchFamily="2" charset="-122"/>
                  </a:rPr>
                  <a:t>)=</a:t>
                </a:r>
                <a:r>
                  <a:rPr lang="en-US" sz="2900" b="1" dirty="0">
                    <a:effectLst/>
                    <a:latin typeface="Times New Roman" panose="02020603050405020304" pitchFamily="18" charset="0"/>
                    <a:ea typeface="SimSun" panose="02010600030101010101" pitchFamily="2" charset="-122"/>
                  </a:rPr>
                  <a:t>0</a:t>
                </a:r>
                <a:r>
                  <a:rPr lang="en-US" sz="2900" i="1" baseline="30000" dirty="0">
                    <a:effectLst/>
                    <a:latin typeface="Times New Roman" panose="02020603050405020304" pitchFamily="18" charset="0"/>
                    <a:ea typeface="SimSun" panose="02010600030101010101" pitchFamily="2" charset="-122"/>
                  </a:rPr>
                  <a:t>T</a:t>
                </a:r>
                <a:r>
                  <a:rPr lang="en-US" sz="2900" dirty="0">
                    <a:effectLst/>
                    <a:latin typeface="Times New Roman" panose="02020603050405020304" pitchFamily="18" charset="0"/>
                    <a:ea typeface="SimSun" panose="02010600030101010101" pitchFamily="2" charset="-122"/>
                  </a:rPr>
                  <a:t> which means that </a:t>
                </a:r>
                <a:r>
                  <a:rPr lang="en-US" sz="2900" i="1" dirty="0">
                    <a:effectLst/>
                    <a:latin typeface="Times New Roman" panose="02020603050405020304" pitchFamily="18" charset="0"/>
                    <a:ea typeface="SimSun" panose="02010600030101010101" pitchFamily="2" charset="-122"/>
                  </a:rPr>
                  <a:t>X</a:t>
                </a:r>
                <a:r>
                  <a:rPr lang="en-US" sz="2900" i="1" baseline="-25000" dirty="0">
                    <a:effectLst/>
                    <a:latin typeface="Times New Roman" panose="02020603050405020304" pitchFamily="18" charset="0"/>
                    <a:ea typeface="SimSun" panose="02010600030101010101" pitchFamily="2" charset="-122"/>
                  </a:rPr>
                  <a:t>k</a:t>
                </a:r>
                <a:r>
                  <a:rPr lang="en-US" sz="2900" baseline="-25000" dirty="0">
                    <a:effectLst/>
                    <a:latin typeface="Times New Roman" panose="02020603050405020304" pitchFamily="18" charset="0"/>
                    <a:ea typeface="SimSun" panose="02010600030101010101" pitchFamily="2" charset="-122"/>
                  </a:rPr>
                  <a:t>+1</a:t>
                </a:r>
                <a:r>
                  <a:rPr lang="en-US" sz="2900" dirty="0">
                    <a:effectLst/>
                    <a:latin typeface="Times New Roman" panose="02020603050405020304" pitchFamily="18" charset="0"/>
                    <a:ea typeface="SimSun" panose="02010600030101010101" pitchFamily="2" charset="-122"/>
                  </a:rPr>
                  <a:t>=</a:t>
                </a:r>
                <a:r>
                  <a:rPr lang="en-US" sz="2900" i="1" dirty="0" err="1">
                    <a:effectLst/>
                    <a:latin typeface="Times New Roman" panose="02020603050405020304" pitchFamily="18" charset="0"/>
                    <a:ea typeface="SimSun" panose="02010600030101010101" pitchFamily="2" charset="-122"/>
                  </a:rPr>
                  <a:t>X</a:t>
                </a:r>
                <a:r>
                  <a:rPr lang="en-US" sz="2900" i="1" baseline="-25000" dirty="0" err="1">
                    <a:effectLst/>
                    <a:latin typeface="Times New Roman" panose="02020603050405020304" pitchFamily="18" charset="0"/>
                    <a:ea typeface="SimSun" panose="02010600030101010101" pitchFamily="2" charset="-122"/>
                  </a:rPr>
                  <a:t>k</a:t>
                </a:r>
                <a:r>
                  <a:rPr lang="en-US" sz="2900" dirty="0">
                    <a:effectLst/>
                    <a:latin typeface="Times New Roman" panose="02020603050405020304" pitchFamily="18" charset="0"/>
                    <a:ea typeface="SimSun" panose="02010600030101010101" pitchFamily="2" charset="-122"/>
                  </a:rPr>
                  <a:t> after some iterations. At that time </a:t>
                </a:r>
                <a:r>
                  <a:rPr lang="en-US" sz="2900" i="1" dirty="0">
                    <a:effectLst/>
                    <a:latin typeface="Times New Roman" panose="02020603050405020304" pitchFamily="18" charset="0"/>
                    <a:ea typeface="SimSun" panose="02010600030101010101" pitchFamily="2" charset="-122"/>
                  </a:rPr>
                  <a:t>X</a:t>
                </a:r>
                <a:r>
                  <a:rPr lang="en-US" sz="2900" i="1" baseline="-25000" dirty="0">
                    <a:effectLst/>
                    <a:latin typeface="Times New Roman" panose="02020603050405020304" pitchFamily="18" charset="0"/>
                    <a:ea typeface="SimSun" panose="02010600030101010101" pitchFamily="2" charset="-122"/>
                  </a:rPr>
                  <a:t>k</a:t>
                </a:r>
                <a:r>
                  <a:rPr lang="en-US" sz="2900" baseline="-25000" dirty="0">
                    <a:effectLst/>
                    <a:latin typeface="Times New Roman" panose="02020603050405020304" pitchFamily="18" charset="0"/>
                    <a:ea typeface="SimSun" panose="02010600030101010101" pitchFamily="2" charset="-122"/>
                  </a:rPr>
                  <a:t>+1</a:t>
                </a:r>
                <a:r>
                  <a:rPr lang="en-US" sz="2900" dirty="0">
                    <a:effectLst/>
                    <a:latin typeface="Times New Roman" panose="02020603050405020304" pitchFamily="18" charset="0"/>
                    <a:ea typeface="SimSun" panose="02010600030101010101" pitchFamily="2" charset="-122"/>
                  </a:rPr>
                  <a:t> = </a:t>
                </a:r>
                <a:r>
                  <a:rPr lang="en-US" sz="2900" i="1" dirty="0" err="1">
                    <a:effectLst/>
                    <a:latin typeface="Times New Roman" panose="02020603050405020304" pitchFamily="18" charset="0"/>
                    <a:ea typeface="SimSun" panose="02010600030101010101" pitchFamily="2" charset="-122"/>
                  </a:rPr>
                  <a:t>X</a:t>
                </a:r>
                <a:r>
                  <a:rPr lang="en-US" sz="2900" i="1" baseline="-25000" dirty="0" err="1">
                    <a:effectLst/>
                    <a:latin typeface="Times New Roman" panose="02020603050405020304" pitchFamily="18" charset="0"/>
                    <a:ea typeface="SimSun" panose="02010600030101010101" pitchFamily="2" charset="-122"/>
                  </a:rPr>
                  <a:t>k</a:t>
                </a:r>
                <a:r>
                  <a:rPr lang="en-US" sz="2900" dirty="0">
                    <a:effectLst/>
                    <a:latin typeface="Times New Roman" panose="02020603050405020304" pitchFamily="18" charset="0"/>
                    <a:ea typeface="SimSun" panose="02010600030101010101" pitchFamily="2" charset="-122"/>
                  </a:rPr>
                  <a:t> = </a:t>
                </a:r>
                <a:r>
                  <a:rPr lang="en-US" sz="2900" i="1" dirty="0">
                    <a:effectLst/>
                    <a:latin typeface="Times New Roman" panose="02020603050405020304" pitchFamily="18" charset="0"/>
                    <a:ea typeface="SimSun" panose="02010600030101010101" pitchFamily="2" charset="-122"/>
                  </a:rPr>
                  <a:t>X</a:t>
                </a:r>
                <a:r>
                  <a:rPr lang="en-US" sz="2900" baseline="30000" dirty="0">
                    <a:effectLst/>
                    <a:latin typeface="Times New Roman" panose="02020603050405020304" pitchFamily="18" charset="0"/>
                    <a:ea typeface="SimSun" panose="02010600030101010101" pitchFamily="2" charset="-122"/>
                  </a:rPr>
                  <a:t>*</a:t>
                </a:r>
                <a:r>
                  <a:rPr lang="en-US" sz="2900" dirty="0">
                    <a:effectLst/>
                    <a:latin typeface="Times New Roman" panose="02020603050405020304" pitchFamily="18" charset="0"/>
                    <a:ea typeface="SimSun" panose="02010600030101010101" pitchFamily="2" charset="-122"/>
                  </a:rPr>
                  <a:t> is the local optimized point (local extreme point). So, the terminated condition of Newton-Raphson method is </a:t>
                </a:r>
                <a:r>
                  <a:rPr lang="en-US" sz="2900" i="1" dirty="0" err="1">
                    <a:effectLst/>
                    <a:latin typeface="Times New Roman" panose="02020603050405020304" pitchFamily="18" charset="0"/>
                    <a:ea typeface="SimSun" panose="02010600030101010101" pitchFamily="2" charset="-122"/>
                  </a:rPr>
                  <a:t>Df</a:t>
                </a:r>
                <a:r>
                  <a:rPr lang="en-US" sz="2900" dirty="0">
                    <a:effectLst/>
                    <a:latin typeface="Times New Roman" panose="02020603050405020304" pitchFamily="18" charset="0"/>
                    <a:ea typeface="SimSun" panose="02010600030101010101" pitchFamily="2" charset="-122"/>
                  </a:rPr>
                  <a:t>(</a:t>
                </a:r>
                <a:r>
                  <a:rPr lang="en-US" sz="2900" i="1" dirty="0" err="1">
                    <a:effectLst/>
                    <a:latin typeface="Times New Roman" panose="02020603050405020304" pitchFamily="18" charset="0"/>
                    <a:ea typeface="SimSun" panose="02010600030101010101" pitchFamily="2" charset="-122"/>
                  </a:rPr>
                  <a:t>X</a:t>
                </a:r>
                <a:r>
                  <a:rPr lang="en-US" sz="2900" i="1" baseline="-25000" dirty="0" err="1">
                    <a:effectLst/>
                    <a:latin typeface="Times New Roman" panose="02020603050405020304" pitchFamily="18" charset="0"/>
                    <a:ea typeface="SimSun" panose="02010600030101010101" pitchFamily="2" charset="-122"/>
                  </a:rPr>
                  <a:t>k</a:t>
                </a:r>
                <a:r>
                  <a:rPr lang="en-US" sz="2900" dirty="0">
                    <a:effectLst/>
                    <a:latin typeface="Times New Roman" panose="02020603050405020304" pitchFamily="18" charset="0"/>
                    <a:ea typeface="SimSun" panose="02010600030101010101" pitchFamily="2" charset="-122"/>
                  </a:rPr>
                  <a:t>)=</a:t>
                </a:r>
                <a:r>
                  <a:rPr lang="en-US" sz="2900" b="1" dirty="0">
                    <a:effectLst/>
                    <a:latin typeface="Times New Roman" panose="02020603050405020304" pitchFamily="18" charset="0"/>
                    <a:ea typeface="SimSun" panose="02010600030101010101" pitchFamily="2" charset="-122"/>
                  </a:rPr>
                  <a:t>0</a:t>
                </a:r>
                <a:r>
                  <a:rPr lang="en-US" sz="2900" i="1" baseline="30000" dirty="0">
                    <a:effectLst/>
                    <a:latin typeface="Times New Roman" panose="02020603050405020304" pitchFamily="18" charset="0"/>
                    <a:ea typeface="SimSun" panose="02010600030101010101" pitchFamily="2" charset="-122"/>
                  </a:rPr>
                  <a:t>T</a:t>
                </a:r>
                <a:r>
                  <a:rPr lang="en-US" sz="2900" dirty="0">
                    <a:effectLst/>
                    <a:latin typeface="Times New Roman" panose="02020603050405020304" pitchFamily="18" charset="0"/>
                    <a:ea typeface="SimSun" panose="02010600030101010101" pitchFamily="2" charset="-122"/>
                  </a:rPr>
                  <a:t>. Note, the </a:t>
                </a:r>
                <a:r>
                  <a:rPr lang="en-US" sz="2900" i="1" dirty="0">
                    <a:effectLst/>
                    <a:latin typeface="Times New Roman" panose="02020603050405020304" pitchFamily="18" charset="0"/>
                    <a:ea typeface="SimSun" panose="02010600030101010101" pitchFamily="2" charset="-122"/>
                  </a:rPr>
                  <a:t>X</a:t>
                </a:r>
                <a:r>
                  <a:rPr lang="en-US" sz="2900" baseline="30000" dirty="0">
                    <a:effectLst/>
                    <a:latin typeface="Times New Roman" panose="02020603050405020304" pitchFamily="18" charset="0"/>
                    <a:ea typeface="SimSun" panose="02010600030101010101" pitchFamily="2" charset="-122"/>
                  </a:rPr>
                  <a:t>*</a:t>
                </a:r>
                <a:r>
                  <a:rPr lang="en-US" sz="2900" dirty="0">
                    <a:effectLst/>
                    <a:latin typeface="Times New Roman" panose="02020603050405020304" pitchFamily="18" charset="0"/>
                    <a:ea typeface="SimSun" panose="02010600030101010101" pitchFamily="2" charset="-122"/>
                  </a:rPr>
                  <a:t> resulted from Newton-Raphson method is local minimum point (local maximum point) if </a:t>
                </a:r>
                <a:r>
                  <a:rPr lang="en-US" sz="2900" i="1" dirty="0">
                    <a:effectLst/>
                    <a:latin typeface="Times New Roman" panose="02020603050405020304" pitchFamily="18" charset="0"/>
                    <a:ea typeface="SimSun" panose="02010600030101010101" pitchFamily="2" charset="-122"/>
                  </a:rPr>
                  <a:t>f</a:t>
                </a:r>
                <a:r>
                  <a:rPr lang="en-US" sz="2900" dirty="0">
                    <a:effectLst/>
                    <a:latin typeface="Times New Roman" panose="02020603050405020304" pitchFamily="18" charset="0"/>
                    <a:ea typeface="SimSun" panose="02010600030101010101" pitchFamily="2" charset="-122"/>
                  </a:rPr>
                  <a:t>(</a:t>
                </a:r>
                <a:r>
                  <a:rPr lang="en-US" sz="2900" i="1" dirty="0">
                    <a:effectLst/>
                    <a:latin typeface="Times New Roman" panose="02020603050405020304" pitchFamily="18" charset="0"/>
                    <a:ea typeface="SimSun" panose="02010600030101010101" pitchFamily="2" charset="-122"/>
                  </a:rPr>
                  <a:t>X</a:t>
                </a:r>
                <a:r>
                  <a:rPr lang="en-US" sz="2900" dirty="0">
                    <a:effectLst/>
                    <a:latin typeface="Times New Roman" panose="02020603050405020304" pitchFamily="18" charset="0"/>
                    <a:ea typeface="SimSun" panose="02010600030101010101" pitchFamily="2" charset="-122"/>
                  </a:rPr>
                  <a:t>) is convex function (concave function) in current domain.</a:t>
                </a:r>
                <a:endParaRPr lang="en-US" sz="2900" dirty="0"/>
              </a:p>
            </p:txBody>
          </p:sp>
        </mc:Choice>
        <mc:Fallback xmlns="">
          <p:sp>
            <p:nvSpPr>
              <p:cNvPr id="3" name="Content Placeholder 2">
                <a:extLst>
                  <a:ext uri="{FF2B5EF4-FFF2-40B4-BE49-F238E27FC236}">
                    <a16:creationId xmlns:a16="http://schemas.microsoft.com/office/drawing/2014/main" id="{F904355D-58BE-32E9-BB09-FCD7215AF774}"/>
                  </a:ext>
                </a:extLst>
              </p:cNvPr>
              <p:cNvSpPr>
                <a:spLocks noGrp="1" noRot="1" noChangeAspect="1" noMove="1" noResize="1" noEditPoints="1" noAdjustHandles="1" noChangeArrowheads="1" noChangeShapeType="1" noTextEdit="1"/>
              </p:cNvSpPr>
              <p:nvPr>
                <p:ph idx="1"/>
              </p:nvPr>
            </p:nvSpPr>
            <p:spPr>
              <a:blipFill>
                <a:blip r:embed="rId4"/>
                <a:stretch>
                  <a:fillRect l="-1275" t="-1296" r="-1217" b="-18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EA2B58B-6D94-A181-DA90-C1B808C2BE79}"/>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E6D6BD95-B482-EADE-E5F9-EC95B0825848}"/>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2C80FC8C-4209-0E96-3113-93B6E9F1DC0C}"/>
              </a:ext>
            </a:extLst>
          </p:cNvPr>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2493032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62A-799C-708E-C858-D2F73692DDB2}"/>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56608B-C9C0-8513-28EC-447BB0E0A5AE}"/>
                  </a:ext>
                </a:extLst>
              </p:cNvPr>
              <p:cNvSpPr>
                <a:spLocks noGrp="1"/>
              </p:cNvSpPr>
              <p:nvPr>
                <p:ph idx="1"/>
              </p:nvPr>
            </p:nvSpPr>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Newton-Raphson method computes second-order derivative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D</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but gradient descent method (Ta, 2014) does not. This difference is not significant but a short description of gradient descent method is necessary because it is also an important method to solve the optimization problem in case that solving directly the equation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Df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too complicated. Gradient descent method is also iterative method starting with an arbitrary value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a solution candidate. Suppose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iteration, the next candidate point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computed based on the current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follows (Ta, 2014):</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𝒅</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The direction </a:t>
                </a:r>
                <a:r>
                  <a:rPr lang="en-US" sz="2000" b="1"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is called descending direction, which is the opposite of gradient of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Hence, we have </a:t>
                </a:r>
                <a:r>
                  <a:rPr lang="en-US" sz="2000" b="1"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Df</a:t>
                </a:r>
                <a:r>
                  <a:rPr lang="en-US" sz="2000" dirty="0">
                    <a:effectLst/>
                    <a:latin typeface="Times New Roman" panose="02020603050405020304" pitchFamily="18" charset="0"/>
                    <a:ea typeface="SimSun" panose="02010600030101010101" pitchFamily="2" charset="-122"/>
                  </a:rPr>
                  <a:t>(</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The value </a:t>
                </a:r>
                <a:r>
                  <a:rPr lang="en-US" sz="2000" i="1" dirty="0" err="1">
                    <a:effectLst/>
                    <a:latin typeface="Times New Roman" panose="02020603050405020304" pitchFamily="18" charset="0"/>
                    <a:ea typeface="SimSun" panose="02010600030101010101" pitchFamily="2" charset="-122"/>
                  </a:rPr>
                  <a:t>t</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is the length of the descending direction </a:t>
                </a:r>
                <a:r>
                  <a:rPr lang="en-US" sz="2000" b="1"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The value </a:t>
                </a:r>
                <a:r>
                  <a:rPr lang="en-US" sz="2000" i="1" dirty="0" err="1">
                    <a:effectLst/>
                    <a:latin typeface="Times New Roman" panose="02020603050405020304" pitchFamily="18" charset="0"/>
                    <a:ea typeface="SimSun" panose="02010600030101010101" pitchFamily="2" charset="-122"/>
                  </a:rPr>
                  <a:t>t</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is often selected a minimizer (maximizer) of function </a:t>
                </a:r>
                <a:r>
                  <a:rPr lang="en-US" sz="2000" i="1" dirty="0">
                    <a:effectLst/>
                    <a:latin typeface="Times New Roman" panose="02020603050405020304" pitchFamily="18" charset="0"/>
                    <a:ea typeface="SimSun" panose="02010600030101010101" pitchFamily="2" charset="-122"/>
                  </a:rPr>
                  <a:t>g</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t</a:t>
                </a:r>
                <a:r>
                  <a:rPr lang="en-US" sz="2000" b="1" i="1" dirty="0" err="1">
                    <a:effectLst/>
                    <a:latin typeface="Times New Roman" panose="02020603050405020304" pitchFamily="18" charset="0"/>
                    <a:ea typeface="SimSun" panose="02010600030101010101" pitchFamily="2" charset="-122"/>
                  </a:rPr>
                  <a:t>d</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for minimization (maximization) where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and </a:t>
                </a:r>
                <a:r>
                  <a:rPr lang="en-US" sz="2000" b="1"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are known at </a:t>
                </a:r>
                <a:r>
                  <a:rPr lang="en-US" sz="2000" i="1" dirty="0">
                    <a:effectLst/>
                    <a:latin typeface="Times New Roman" panose="02020603050405020304" pitchFamily="18" charset="0"/>
                    <a:ea typeface="SimSun" panose="02010600030101010101" pitchFamily="2" charset="-122"/>
                  </a:rPr>
                  <a:t>k</a:t>
                </a:r>
                <a:r>
                  <a:rPr lang="en-US" sz="2000" baseline="30000" dirty="0">
                    <a:effectLst/>
                    <a:latin typeface="Times New Roman" panose="02020603050405020304" pitchFamily="18" charset="0"/>
                    <a:ea typeface="SimSun" panose="02010600030101010101" pitchFamily="2" charset="-122"/>
                  </a:rPr>
                  <a:t>th</a:t>
                </a:r>
                <a:r>
                  <a:rPr lang="en-US" sz="2000" i="1" dirty="0">
                    <a:effectLst/>
                    <a:latin typeface="Times New Roman" panose="02020603050405020304" pitchFamily="18" charset="0"/>
                    <a:ea typeface="SimSun" panose="02010600030101010101" pitchFamily="2" charset="-122"/>
                  </a:rPr>
                  <a:t> </a:t>
                </a:r>
                <a:r>
                  <a:rPr lang="en-US" sz="2000" dirty="0">
                    <a:effectLst/>
                    <a:latin typeface="Times New Roman" panose="02020603050405020304" pitchFamily="18" charset="0"/>
                    <a:ea typeface="SimSun" panose="02010600030101010101" pitchFamily="2" charset="-122"/>
                  </a:rPr>
                  <a:t>iteration. Alternately, </a:t>
                </a:r>
                <a:r>
                  <a:rPr lang="en-US" sz="2000" i="1" dirty="0" err="1">
                    <a:effectLst/>
                    <a:latin typeface="Times New Roman" panose="02020603050405020304" pitchFamily="18" charset="0"/>
                    <a:ea typeface="SimSun" panose="02010600030101010101" pitchFamily="2" charset="-122"/>
                  </a:rPr>
                  <a:t>t</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is selected by some advanced condition such as Barzilai–</a:t>
                </a:r>
                <a:r>
                  <a:rPr lang="en-US" sz="2000" dirty="0" err="1">
                    <a:effectLst/>
                    <a:latin typeface="Times New Roman" panose="02020603050405020304" pitchFamily="18" charset="0"/>
                    <a:ea typeface="SimSun" panose="02010600030101010101" pitchFamily="2" charset="-122"/>
                  </a:rPr>
                  <a:t>Borwein</a:t>
                </a:r>
                <a:r>
                  <a:rPr lang="en-US" sz="2000" dirty="0">
                    <a:effectLst/>
                    <a:latin typeface="Times New Roman" panose="02020603050405020304" pitchFamily="18" charset="0"/>
                    <a:ea typeface="SimSun" panose="02010600030101010101" pitchFamily="2" charset="-122"/>
                  </a:rPr>
                  <a:t> condition (Wikipedia, Gradient descent, 2018). After some iterations, point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converges to the local optimizer </a:t>
                </a:r>
                <a:r>
                  <a:rPr lang="en-US" sz="2000" i="1" dirty="0">
                    <a:effectLst/>
                    <a:latin typeface="Times New Roman" panose="02020603050405020304" pitchFamily="18" charset="0"/>
                    <a:ea typeface="SimSun" panose="02010600030101010101" pitchFamily="2" charset="-122"/>
                  </a:rPr>
                  <a:t>X</a:t>
                </a:r>
                <a:r>
                  <a:rPr lang="en-US" sz="2000" i="1"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when </a:t>
                </a:r>
                <a:r>
                  <a:rPr lang="en-US" sz="2000" b="1"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 </a:t>
                </a:r>
                <a:r>
                  <a:rPr lang="en-US" sz="2000" b="1" dirty="0">
                    <a:effectLst/>
                    <a:latin typeface="Times New Roman" panose="02020603050405020304" pitchFamily="18" charset="0"/>
                    <a:ea typeface="SimSun" panose="02010600030101010101" pitchFamily="2" charset="-122"/>
                  </a:rPr>
                  <a:t>0</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At that time is we have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k</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So, the terminated condition of Newton-Raphson method is </a:t>
                </a:r>
                <a:r>
                  <a:rPr lang="en-US" sz="2000" b="1" i="1" dirty="0">
                    <a:effectLst/>
                    <a:latin typeface="Times New Roman" panose="02020603050405020304" pitchFamily="18" charset="0"/>
                    <a:ea typeface="SimSun" panose="02010600030101010101" pitchFamily="2" charset="-122"/>
                  </a:rPr>
                  <a:t>d</a:t>
                </a:r>
                <a:r>
                  <a:rPr lang="en-US" sz="2000" i="1" baseline="-25000"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a:t>
                </a:r>
                <a:r>
                  <a:rPr lang="en-US" sz="2000" b="1" dirty="0">
                    <a:effectLst/>
                    <a:latin typeface="Times New Roman" panose="02020603050405020304" pitchFamily="18" charset="0"/>
                    <a:ea typeface="SimSun" panose="02010600030101010101" pitchFamily="2" charset="-122"/>
                  </a:rPr>
                  <a:t>0</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Note, the </a:t>
                </a:r>
                <a:r>
                  <a:rPr lang="en-US" sz="2000" i="1" dirty="0">
                    <a:effectLst/>
                    <a:latin typeface="Times New Roman" panose="02020603050405020304" pitchFamily="18" charset="0"/>
                    <a:ea typeface="SimSun" panose="02010600030101010101" pitchFamily="2" charset="-122"/>
                  </a:rPr>
                  <a:t>X</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resulted from gradient descent method is local minimum point (local maximum point) if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convex function (concave function) in current domain.</a:t>
                </a:r>
                <a:endParaRPr lang="en-US" sz="2000" dirty="0"/>
              </a:p>
            </p:txBody>
          </p:sp>
        </mc:Choice>
        <mc:Fallback xmlns="">
          <p:sp>
            <p:nvSpPr>
              <p:cNvPr id="3" name="Content Placeholder 2">
                <a:extLst>
                  <a:ext uri="{FF2B5EF4-FFF2-40B4-BE49-F238E27FC236}">
                    <a16:creationId xmlns:a16="http://schemas.microsoft.com/office/drawing/2014/main" id="{0856608B-C9C0-8513-28EC-447BB0E0A5AE}"/>
                  </a:ext>
                </a:extLst>
              </p:cNvPr>
              <p:cNvSpPr>
                <a:spLocks noGrp="1" noRot="1" noChangeAspect="1" noMove="1" noResize="1" noEditPoints="1" noAdjustHandles="1" noChangeArrowheads="1" noChangeShapeType="1" noTextEdit="1"/>
              </p:cNvSpPr>
              <p:nvPr>
                <p:ph idx="1"/>
              </p:nvPr>
            </p:nvSpPr>
            <p:spPr>
              <a:blipFill>
                <a:blip r:embed="rId4"/>
                <a:stretch>
                  <a:fillRect l="-638" t="-589" r="-5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D419A09-13A2-4ED6-5905-13A1CC35279C}"/>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03E8F66E-3D07-A0A0-186E-D6B5BB924E3F}"/>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05D01FEB-9675-9AAB-86DC-F53830FA7B65}"/>
              </a:ext>
            </a:extLst>
          </p:cNvPr>
          <p:cNvSpPr>
            <a:spLocks noGrp="1"/>
          </p:cNvSpPr>
          <p:nvPr>
            <p:ph type="sldNum" sz="quarter" idx="12"/>
          </p:nvPr>
        </p:nvSpPr>
        <p:spPr/>
        <p:txBody>
          <a:bodyPr/>
          <a:lstStyle/>
          <a:p>
            <a:fld id="{5DB5036F-1FF2-46C4-8D2B-59C7E3B91952}" type="slidenum">
              <a:rPr lang="en-US" smtClean="0"/>
              <a:pPr/>
              <a:t>16</a:t>
            </a:fld>
            <a:endParaRPr lang="en-US"/>
          </a:p>
        </p:txBody>
      </p:sp>
    </p:spTree>
    <p:extLst>
      <p:ext uri="{BB962C8B-B14F-4D97-AF65-F5344CB8AC3E}">
        <p14:creationId xmlns:p14="http://schemas.microsoft.com/office/powerpoint/2010/main" val="4050473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8223E-9D55-93A0-B41A-1D3558435EE0}"/>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890010-D466-0102-88AB-F38936535D92}"/>
                  </a:ext>
                </a:extLst>
              </p:cNvPr>
              <p:cNvSpPr>
                <a:spLocks noGrp="1"/>
              </p:cNvSpPr>
              <p:nvPr>
                <p:ph idx="1"/>
              </p:nvPr>
            </p:nvSpPr>
            <p:spPr>
              <a:xfrm>
                <a:off x="239151" y="914399"/>
                <a:ext cx="11774658" cy="5176066"/>
              </a:xfrm>
            </p:spPr>
            <p:txBody>
              <a:bodyPr>
                <a:noAutofit/>
              </a:bodyPr>
              <a:lstStyle/>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In the case that the optimization problem has some constraints, Lagrange duality (Jia, 2013) is applied to solve this problem. Given first-order smooth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constraints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g</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0 and </a:t>
                </a:r>
                <a:r>
                  <a:rPr lang="en-US" sz="1950" i="1" dirty="0" err="1">
                    <a:effectLst/>
                    <a:latin typeface="Times New Roman" panose="02020603050405020304" pitchFamily="18" charset="0"/>
                    <a:ea typeface="SimSun" panose="02010600030101010101" pitchFamily="2" charset="-122"/>
                    <a:cs typeface="Times New Roman" panose="02020603050405020304" pitchFamily="18" charset="0"/>
                  </a:rPr>
                  <a:t>h</a:t>
                </a:r>
                <a:r>
                  <a:rPr lang="en-US" sz="195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 0, the optimization problem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Optimize</m:t>
                            </m:r>
                            <m:r>
                              <a:rPr lang="en-US" sz="1950" i="1">
                                <a:effectLst/>
                                <a:latin typeface="Cambria Math" panose="02040503050406030204" pitchFamily="18" charset="0"/>
                                <a:ea typeface="SimSun" panose="02010600030101010101" pitchFamily="2" charset="-122"/>
                                <a:cs typeface="Times New Roman" panose="02020603050405020304" pitchFamily="18" charset="0"/>
                              </a:rPr>
                              <m:t> </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e>
                            </m:d>
                          </m:e>
                        </m:mr>
                        <m:m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𝑖</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≤0 </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for</m:t>
                            </m:r>
                            <m:r>
                              <a:rPr lang="en-US" sz="1950" i="1">
                                <a:effectLst/>
                                <a:latin typeface="Cambria Math" panose="02040503050406030204" pitchFamily="18" charset="0"/>
                                <a:ea typeface="SimSun" panose="02010600030101010101" pitchFamily="2" charset="-122"/>
                                <a:cs typeface="Times New Roman" panose="02020603050405020304" pitchFamily="18" charset="0"/>
                              </a:rPr>
                              <m:t> </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50" i="1">
                                <a:effectLst/>
                                <a:latin typeface="Cambria Math" panose="02040503050406030204" pitchFamily="18" charset="0"/>
                                <a:ea typeface="SimSun" panose="02010600030101010101" pitchFamily="2" charset="-122"/>
                                <a:cs typeface="Times New Roman" panose="02020603050405020304" pitchFamily="18" charset="0"/>
                              </a:rPr>
                              <m:t>= </m:t>
                            </m:r>
                            <m:acc>
                              <m:accPr>
                                <m:chr m:val="̅"/>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𝑚</m:t>
                                </m:r>
                              </m:e>
                            </m:acc>
                          </m:e>
                        </m:mr>
                        <m:mr>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h</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=0 </m:t>
                            </m:r>
                            <m:r>
                              <m:rPr>
                                <m:sty m:val="p"/>
                              </m:rPr>
                              <a:rPr lang="en-US" sz="1950">
                                <a:effectLst/>
                                <a:latin typeface="Cambria Math" panose="02040503050406030204" pitchFamily="18" charset="0"/>
                                <a:ea typeface="SimSun" panose="02010600030101010101" pitchFamily="2" charset="-122"/>
                                <a:cs typeface="Times New Roman" panose="02020603050405020304" pitchFamily="18" charset="0"/>
                              </a:rPr>
                              <m:t>for</m:t>
                            </m:r>
                            <m:r>
                              <a:rPr lang="en-US" sz="1950" i="1">
                                <a:effectLst/>
                                <a:latin typeface="Cambria Math" panose="02040503050406030204" pitchFamily="18" charset="0"/>
                                <a:ea typeface="SimSun" panose="02010600030101010101" pitchFamily="2" charset="-122"/>
                                <a:cs typeface="Times New Roman" panose="02020603050405020304" pitchFamily="18" charset="0"/>
                              </a:rPr>
                              <m:t> </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50" i="1">
                                <a:effectLst/>
                                <a:latin typeface="Cambria Math" panose="02040503050406030204" pitchFamily="18" charset="0"/>
                                <a:ea typeface="SimSun" panose="02010600030101010101" pitchFamily="2" charset="-122"/>
                                <a:cs typeface="Times New Roman" panose="02020603050405020304" pitchFamily="18" charset="0"/>
                              </a:rPr>
                              <m:t>= </m:t>
                            </m:r>
                            <m:acc>
                              <m:accPr>
                                <m:chr m:val="̅"/>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e>
                            </m:acc>
                          </m:e>
                        </m:mr>
                      </m:m>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 so-called Lagrange function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la</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λ</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 established as sum of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constraints multiplied by Lagrange multipliers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λ</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In case of minimization problem,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la</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λ</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𝜆</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𝑚</m:t>
                          </m:r>
                        </m:sup>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𝑔</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e>
                          </m:d>
                        </m:e>
                      </m:nary>
                      <m:r>
                        <a:rPr lang="en-US" sz="19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h</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e>
                          </m:d>
                        </m:e>
                      </m:nary>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In case of maximization problem,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la</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λ</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5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95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𝜆</m:t>
                          </m:r>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r>
                        <a:rPr lang="en-US" sz="19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𝑚</m:t>
                          </m:r>
                        </m:sup>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𝑔</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e>
                          </m:d>
                        </m:e>
                      </m:nary>
                      <m:r>
                        <a:rPr lang="en-US" sz="19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5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50" i="1">
                              <a:effectLst/>
                              <a:latin typeface="Cambria Math" panose="02040503050406030204" pitchFamily="18" charset="0"/>
                              <a:ea typeface="SimSun" panose="02010600030101010101" pitchFamily="2" charset="-122"/>
                              <a:cs typeface="Times New Roman" panose="02020603050405020304" pitchFamily="18" charset="0"/>
                            </a:rPr>
                            <m:t>h</m:t>
                          </m:r>
                          <m:d>
                            <m:dPr>
                              <m:ctrlPr>
                                <a:rPr lang="en-US" sz="19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50" i="1">
                                  <a:effectLst/>
                                  <a:latin typeface="Cambria Math" panose="02040503050406030204" pitchFamily="18" charset="0"/>
                                  <a:ea typeface="SimSun" panose="02010600030101010101" pitchFamily="2" charset="-122"/>
                                  <a:cs typeface="Times New Roman" panose="02020603050405020304" pitchFamily="18" charset="0"/>
                                </a:rPr>
                                <m:t>𝑋</m:t>
                              </m:r>
                            </m:e>
                          </m:d>
                        </m:e>
                      </m:nary>
                    </m:oMath>
                  </m:oMathPara>
                </a14:m>
                <a:endParaRPr lang="en-US" sz="19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50" dirty="0">
                    <a:effectLst/>
                    <a:latin typeface="Times New Roman" panose="02020603050405020304" pitchFamily="18" charset="0"/>
                    <a:ea typeface="SimSun" panose="02010600030101010101" pitchFamily="2" charset="-122"/>
                  </a:rPr>
                  <a:t>Where all </a:t>
                </a:r>
                <a:r>
                  <a:rPr lang="en-US" sz="1950" i="1" dirty="0" err="1">
                    <a:effectLst/>
                    <a:latin typeface="Times New Roman" panose="02020603050405020304" pitchFamily="18" charset="0"/>
                    <a:ea typeface="SimSun" panose="02010600030101010101" pitchFamily="2" charset="-122"/>
                  </a:rPr>
                  <a:t>λ</a:t>
                </a:r>
                <a:r>
                  <a:rPr lang="en-US" sz="1950" i="1" baseline="-25000" dirty="0" err="1">
                    <a:effectLst/>
                    <a:latin typeface="Times New Roman" panose="02020603050405020304" pitchFamily="18" charset="0"/>
                    <a:ea typeface="SimSun" panose="02010600030101010101" pitchFamily="2" charset="-122"/>
                  </a:rPr>
                  <a:t>i</a:t>
                </a:r>
                <a:r>
                  <a:rPr lang="en-US" sz="1950" dirty="0">
                    <a:effectLst/>
                    <a:latin typeface="Times New Roman" panose="02020603050405020304" pitchFamily="18" charset="0"/>
                    <a:ea typeface="SimSun" panose="02010600030101010101" pitchFamily="2" charset="-122"/>
                  </a:rPr>
                  <a:t> ≥ 0. Note, </a:t>
                </a:r>
                <a:r>
                  <a:rPr lang="en-US" sz="1950" i="1" dirty="0">
                    <a:effectLst/>
                    <a:latin typeface="Times New Roman" panose="02020603050405020304" pitchFamily="18" charset="0"/>
                    <a:ea typeface="SimSun" panose="02010600030101010101" pitchFamily="2" charset="-122"/>
                  </a:rPr>
                  <a:t>λ</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λ</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 λ</a:t>
                </a:r>
                <a:r>
                  <a:rPr lang="en-US" sz="1950" baseline="-25000" dirty="0">
                    <a:effectLst/>
                    <a:latin typeface="Times New Roman" panose="02020603050405020304" pitchFamily="18" charset="0"/>
                    <a:ea typeface="SimSun" panose="02010600030101010101" pitchFamily="2" charset="-122"/>
                  </a:rPr>
                  <a:t>2</a:t>
                </a:r>
                <a:r>
                  <a:rPr lang="en-US" sz="1950" dirty="0">
                    <a:effectLst/>
                    <a:latin typeface="Times New Roman" panose="02020603050405020304" pitchFamily="18" charset="0"/>
                    <a:ea typeface="SimSun" panose="02010600030101010101" pitchFamily="2" charset="-122"/>
                  </a:rPr>
                  <a:t>,…, </a:t>
                </a:r>
                <a:r>
                  <a:rPr lang="en-US" sz="1950" i="1" dirty="0" err="1">
                    <a:effectLst/>
                    <a:latin typeface="Times New Roman" panose="02020603050405020304" pitchFamily="18" charset="0"/>
                    <a:ea typeface="SimSun" panose="02010600030101010101" pitchFamily="2" charset="-122"/>
                  </a:rPr>
                  <a:t>λ</a:t>
                </a:r>
                <a:r>
                  <a:rPr lang="en-US" sz="1950" i="1" baseline="-25000" dirty="0" err="1">
                    <a:effectLst/>
                    <a:latin typeface="Times New Roman" panose="02020603050405020304" pitchFamily="18" charset="0"/>
                    <a:ea typeface="SimSun" panose="02010600030101010101" pitchFamily="2" charset="-122"/>
                  </a:rPr>
                  <a:t>m</a:t>
                </a:r>
                <a:r>
                  <a:rPr lang="en-US" sz="1950" dirty="0">
                    <a:effectLst/>
                    <a:latin typeface="Times New Roman" panose="02020603050405020304" pitchFamily="18" charset="0"/>
                    <a:ea typeface="SimSun" panose="02010600030101010101" pitchFamily="2" charset="-122"/>
                  </a:rPr>
                  <a:t>)</a:t>
                </a:r>
                <a:r>
                  <a:rPr lang="en-US" sz="1950" i="1" baseline="30000" dirty="0">
                    <a:effectLst/>
                    <a:latin typeface="Times New Roman" panose="02020603050405020304" pitchFamily="18" charset="0"/>
                    <a:ea typeface="SimSun" panose="02010600030101010101" pitchFamily="2" charset="-122"/>
                  </a:rPr>
                  <a:t>T</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μ</a:t>
                </a:r>
                <a:r>
                  <a:rPr lang="en-US" sz="1950" dirty="0">
                    <a:effectLst/>
                    <a:latin typeface="Times New Roman" panose="02020603050405020304" pitchFamily="18" charset="0"/>
                    <a:ea typeface="SimSun" panose="02010600030101010101" pitchFamily="2" charset="-122"/>
                  </a:rPr>
                  <a:t> = (</a:t>
                </a:r>
                <a:r>
                  <a:rPr lang="en-US" sz="1950" i="1" dirty="0">
                    <a:effectLst/>
                    <a:latin typeface="Times New Roman" panose="02020603050405020304" pitchFamily="18" charset="0"/>
                    <a:ea typeface="SimSun" panose="02010600030101010101" pitchFamily="2" charset="-122"/>
                  </a:rPr>
                  <a:t>μ</a:t>
                </a:r>
                <a:r>
                  <a:rPr lang="en-US" sz="1950" baseline="-25000" dirty="0">
                    <a:effectLst/>
                    <a:latin typeface="Times New Roman" panose="02020603050405020304" pitchFamily="18" charset="0"/>
                    <a:ea typeface="SimSun" panose="02010600030101010101" pitchFamily="2" charset="-122"/>
                  </a:rPr>
                  <a:t>1</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 μ</a:t>
                </a:r>
                <a:r>
                  <a:rPr lang="en-US" sz="1950" baseline="-25000" dirty="0">
                    <a:effectLst/>
                    <a:latin typeface="Times New Roman" panose="02020603050405020304" pitchFamily="18" charset="0"/>
                    <a:ea typeface="SimSun" panose="02010600030101010101" pitchFamily="2" charset="-122"/>
                  </a:rPr>
                  <a:t>2</a:t>
                </a:r>
                <a:r>
                  <a:rPr lang="en-US" sz="1950" dirty="0">
                    <a:effectLst/>
                    <a:latin typeface="Times New Roman" panose="02020603050405020304" pitchFamily="18" charset="0"/>
                    <a:ea typeface="SimSun" panose="02010600030101010101" pitchFamily="2" charset="-122"/>
                  </a:rPr>
                  <a:t>,…, </a:t>
                </a:r>
                <a:r>
                  <a:rPr lang="en-US" sz="1950" i="1" dirty="0" err="1">
                    <a:effectLst/>
                    <a:latin typeface="Times New Roman" panose="02020603050405020304" pitchFamily="18" charset="0"/>
                    <a:ea typeface="SimSun" panose="02010600030101010101" pitchFamily="2" charset="-122"/>
                  </a:rPr>
                  <a:t>μ</a:t>
                </a:r>
                <a:r>
                  <a:rPr lang="en-US" sz="1950" i="1" baseline="-25000" dirty="0" err="1">
                    <a:effectLst/>
                    <a:latin typeface="Times New Roman" panose="02020603050405020304" pitchFamily="18" charset="0"/>
                    <a:ea typeface="SimSun" panose="02010600030101010101" pitchFamily="2" charset="-122"/>
                  </a:rPr>
                  <a:t>m</a:t>
                </a:r>
                <a:r>
                  <a:rPr lang="en-US" sz="1950" dirty="0">
                    <a:effectLst/>
                    <a:latin typeface="Times New Roman" panose="02020603050405020304" pitchFamily="18" charset="0"/>
                    <a:ea typeface="SimSun" panose="02010600030101010101" pitchFamily="2" charset="-122"/>
                  </a:rPr>
                  <a:t>)</a:t>
                </a:r>
                <a:r>
                  <a:rPr lang="en-US" sz="1950" i="1" baseline="30000" dirty="0">
                    <a:effectLst/>
                    <a:latin typeface="Times New Roman" panose="02020603050405020304" pitchFamily="18" charset="0"/>
                    <a:ea typeface="SimSun" panose="02010600030101010101" pitchFamily="2" charset="-122"/>
                  </a:rPr>
                  <a:t>T</a:t>
                </a:r>
                <a:r>
                  <a:rPr lang="en-US" sz="1950" dirty="0">
                    <a:effectLst/>
                    <a:latin typeface="Times New Roman" panose="02020603050405020304" pitchFamily="18" charset="0"/>
                    <a:ea typeface="SimSun" panose="02010600030101010101" pitchFamily="2" charset="-122"/>
                  </a:rPr>
                  <a:t> are called Lagrange multipliers and </a:t>
                </a:r>
                <a:r>
                  <a:rPr lang="en-US" sz="1950" i="1" dirty="0">
                    <a:effectLst/>
                    <a:latin typeface="Times New Roman" panose="02020603050405020304" pitchFamily="18" charset="0"/>
                    <a:ea typeface="SimSun" panose="02010600030101010101" pitchFamily="2" charset="-122"/>
                  </a:rPr>
                  <a:t>la</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t>
                </a:r>
                <a:r>
                  <a:rPr lang="en-US" sz="1950" i="1" dirty="0">
                    <a:effectLst/>
                    <a:latin typeface="Times New Roman" panose="02020603050405020304" pitchFamily="18" charset="0"/>
                    <a:ea typeface="SimSun" panose="02010600030101010101" pitchFamily="2" charset="-122"/>
                  </a:rPr>
                  <a:t>λ</a:t>
                </a:r>
                <a:r>
                  <a:rPr lang="en-US" sz="1950" dirty="0">
                    <a:effectLst/>
                    <a:latin typeface="Times New Roman" panose="02020603050405020304" pitchFamily="18" charset="0"/>
                    <a:ea typeface="SimSun" panose="02010600030101010101" pitchFamily="2" charset="-122"/>
                  </a:rPr>
                  <a:t>, </a:t>
                </a:r>
                <a:r>
                  <a:rPr lang="en-US" sz="1950" i="1" dirty="0">
                    <a:effectLst/>
                    <a:latin typeface="Times New Roman" panose="02020603050405020304" pitchFamily="18" charset="0"/>
                    <a:ea typeface="SimSun" panose="02010600030101010101" pitchFamily="2" charset="-122"/>
                  </a:rPr>
                  <a:t>μ</a:t>
                </a:r>
                <a:r>
                  <a:rPr lang="en-US" sz="1950" dirty="0">
                    <a:effectLst/>
                    <a:latin typeface="Times New Roman" panose="02020603050405020304" pitchFamily="18" charset="0"/>
                    <a:ea typeface="SimSun" panose="02010600030101010101" pitchFamily="2" charset="-122"/>
                  </a:rPr>
                  <a:t>) is function of </a:t>
                </a:r>
                <a:r>
                  <a:rPr lang="en-US" sz="1950"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t>
                </a:r>
                <a:r>
                  <a:rPr lang="en-US" sz="1950" i="1" dirty="0">
                    <a:effectLst/>
                    <a:latin typeface="Times New Roman" panose="02020603050405020304" pitchFamily="18" charset="0"/>
                    <a:ea typeface="SimSun" panose="02010600030101010101" pitchFamily="2" charset="-122"/>
                  </a:rPr>
                  <a:t>λ</a:t>
                </a:r>
                <a:r>
                  <a:rPr lang="en-US" sz="1950" dirty="0">
                    <a:effectLst/>
                    <a:latin typeface="Times New Roman" panose="02020603050405020304" pitchFamily="18" charset="0"/>
                    <a:ea typeface="SimSun" panose="02010600030101010101" pitchFamily="2" charset="-122"/>
                  </a:rPr>
                  <a:t>, and </a:t>
                </a:r>
                <a:r>
                  <a:rPr lang="en-US" sz="1950" i="1" dirty="0">
                    <a:effectLst/>
                    <a:latin typeface="Times New Roman" panose="02020603050405020304" pitchFamily="18" charset="0"/>
                    <a:ea typeface="SimSun" panose="02010600030101010101" pitchFamily="2" charset="-122"/>
                  </a:rPr>
                  <a:t>μ</a:t>
                </a:r>
                <a:r>
                  <a:rPr lang="en-US" sz="1950" dirty="0">
                    <a:effectLst/>
                    <a:latin typeface="Times New Roman" panose="02020603050405020304" pitchFamily="18" charset="0"/>
                    <a:ea typeface="SimSun" panose="02010600030101010101" pitchFamily="2" charset="-122"/>
                  </a:rPr>
                  <a:t>. Thus, optimizing </a:t>
                </a:r>
                <a:r>
                  <a:rPr lang="en-US" sz="1950" i="1" dirty="0">
                    <a:effectLst/>
                    <a:latin typeface="Times New Roman" panose="02020603050405020304" pitchFamily="18" charset="0"/>
                    <a:ea typeface="SimSun" panose="02010600030101010101" pitchFamily="2" charset="-122"/>
                  </a:rPr>
                  <a:t>f</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with subject to constraints </a:t>
                </a:r>
                <a:r>
                  <a:rPr lang="en-US" sz="1950" i="1" dirty="0" err="1">
                    <a:effectLst/>
                    <a:latin typeface="Times New Roman" panose="02020603050405020304" pitchFamily="18" charset="0"/>
                    <a:ea typeface="SimSun" panose="02010600030101010101" pitchFamily="2" charset="-122"/>
                  </a:rPr>
                  <a:t>g</a:t>
                </a:r>
                <a:r>
                  <a:rPr lang="en-US" sz="1950" i="1" baseline="-25000" dirty="0" err="1">
                    <a:effectLst/>
                    <a:latin typeface="Times New Roman" panose="02020603050405020304" pitchFamily="18" charset="0"/>
                    <a:ea typeface="SimSun" panose="02010600030101010101" pitchFamily="2" charset="-122"/>
                  </a:rPr>
                  <a:t>i</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 0 and </a:t>
                </a:r>
                <a:r>
                  <a:rPr lang="en-US" sz="1950" i="1" dirty="0" err="1">
                    <a:effectLst/>
                    <a:latin typeface="Times New Roman" panose="02020603050405020304" pitchFamily="18" charset="0"/>
                    <a:ea typeface="SimSun" panose="02010600030101010101" pitchFamily="2" charset="-122"/>
                  </a:rPr>
                  <a:t>h</a:t>
                </a:r>
                <a:r>
                  <a:rPr lang="en-US" sz="1950" i="1" baseline="-25000" dirty="0" err="1">
                    <a:effectLst/>
                    <a:latin typeface="Times New Roman" panose="02020603050405020304" pitchFamily="18" charset="0"/>
                    <a:ea typeface="SimSun" panose="02010600030101010101" pitchFamily="2" charset="-122"/>
                  </a:rPr>
                  <a:t>j</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 0 is equivalent to optimize </a:t>
                </a:r>
                <a:r>
                  <a:rPr lang="en-US" sz="1950" i="1" dirty="0">
                    <a:effectLst/>
                    <a:latin typeface="Times New Roman" panose="02020603050405020304" pitchFamily="18" charset="0"/>
                    <a:ea typeface="SimSun" panose="02010600030101010101" pitchFamily="2" charset="-122"/>
                  </a:rPr>
                  <a:t>la</a:t>
                </a:r>
                <a:r>
                  <a:rPr lang="en-US" sz="1950" dirty="0">
                    <a:effectLst/>
                    <a:latin typeface="Times New Roman" panose="02020603050405020304" pitchFamily="18" charset="0"/>
                    <a:ea typeface="SimSun" panose="02010600030101010101" pitchFamily="2" charset="-122"/>
                  </a:rPr>
                  <a:t>(</a:t>
                </a:r>
                <a:r>
                  <a:rPr lang="en-US" sz="1950" i="1" dirty="0">
                    <a:effectLst/>
                    <a:latin typeface="Times New Roman" panose="02020603050405020304" pitchFamily="18" charset="0"/>
                    <a:ea typeface="SimSun" panose="02010600030101010101" pitchFamily="2" charset="-122"/>
                  </a:rPr>
                  <a:t>X</a:t>
                </a:r>
                <a:r>
                  <a:rPr lang="en-US" sz="1950" dirty="0">
                    <a:effectLst/>
                    <a:latin typeface="Times New Roman" panose="02020603050405020304" pitchFamily="18" charset="0"/>
                    <a:ea typeface="SimSun" panose="02010600030101010101" pitchFamily="2" charset="-122"/>
                  </a:rPr>
                  <a:t>, </a:t>
                </a:r>
                <a:r>
                  <a:rPr lang="en-US" sz="1950" i="1" dirty="0">
                    <a:effectLst/>
                    <a:latin typeface="Times New Roman" panose="02020603050405020304" pitchFamily="18" charset="0"/>
                    <a:ea typeface="SimSun" panose="02010600030101010101" pitchFamily="2" charset="-122"/>
                  </a:rPr>
                  <a:t>λ</a:t>
                </a:r>
                <a:r>
                  <a:rPr lang="en-US" sz="1950" dirty="0">
                    <a:effectLst/>
                    <a:latin typeface="Times New Roman" panose="02020603050405020304" pitchFamily="18" charset="0"/>
                    <a:ea typeface="SimSun" panose="02010600030101010101" pitchFamily="2" charset="-122"/>
                  </a:rPr>
                  <a:t>, </a:t>
                </a:r>
                <a:r>
                  <a:rPr lang="en-US" sz="1950" i="1" dirty="0">
                    <a:effectLst/>
                    <a:latin typeface="Times New Roman" panose="02020603050405020304" pitchFamily="18" charset="0"/>
                    <a:ea typeface="SimSun" panose="02010600030101010101" pitchFamily="2" charset="-122"/>
                  </a:rPr>
                  <a:t>μ</a:t>
                </a:r>
                <a:r>
                  <a:rPr lang="en-US" sz="1950" dirty="0">
                    <a:effectLst/>
                    <a:latin typeface="Times New Roman" panose="02020603050405020304" pitchFamily="18" charset="0"/>
                    <a:ea typeface="SimSun" panose="02010600030101010101" pitchFamily="2" charset="-122"/>
                  </a:rPr>
                  <a:t>), which is the reason that this method is called Lagrange duality.</a:t>
                </a:r>
                <a:endParaRPr lang="en-US" sz="1950" dirty="0"/>
              </a:p>
            </p:txBody>
          </p:sp>
        </mc:Choice>
        <mc:Fallback xmlns="">
          <p:sp>
            <p:nvSpPr>
              <p:cNvPr id="3" name="Content Placeholder 2">
                <a:extLst>
                  <a:ext uri="{FF2B5EF4-FFF2-40B4-BE49-F238E27FC236}">
                    <a16:creationId xmlns:a16="http://schemas.microsoft.com/office/drawing/2014/main" id="{A2890010-D466-0102-88AB-F38936535D92}"/>
                  </a:ext>
                </a:extLst>
              </p:cNvPr>
              <p:cNvSpPr>
                <a:spLocks noGrp="1" noRot="1" noChangeAspect="1" noMove="1" noResize="1" noEditPoints="1" noAdjustHandles="1" noChangeArrowheads="1" noChangeShapeType="1" noTextEdit="1"/>
              </p:cNvSpPr>
              <p:nvPr>
                <p:ph idx="1"/>
              </p:nvPr>
            </p:nvSpPr>
            <p:spPr>
              <a:xfrm>
                <a:off x="239151" y="914399"/>
                <a:ext cx="11774658" cy="5176066"/>
              </a:xfrm>
              <a:blipFill>
                <a:blip r:embed="rId4"/>
                <a:stretch>
                  <a:fillRect l="-518" t="-589" r="-466" b="-141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17045B9-D6A1-6E94-0448-3DB5B47C43E8}"/>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0841814F-1780-3015-F860-F6D499CE388E}"/>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DE5C053E-6533-3F3C-D624-D50823676CE0}"/>
              </a:ext>
            </a:extLst>
          </p:cNvPr>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2037807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DF173-0792-5323-0251-2A0CD06B1777}"/>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533D62-4096-AF2D-AADF-76DD322DF8C5}"/>
                  </a:ext>
                </a:extLst>
              </p:cNvPr>
              <p:cNvSpPr>
                <a:spLocks noGrp="1"/>
              </p:cNvSpPr>
              <p:nvPr>
                <p:ph idx="1"/>
              </p:nvPr>
            </p:nvSpPr>
            <p:spPr>
              <a:xfrm>
                <a:off x="323557" y="914399"/>
                <a:ext cx="11549575" cy="5176066"/>
              </a:xfrm>
            </p:spPr>
            <p:txBody>
              <a:bodyPr>
                <a:noAutofit/>
              </a:bodyPr>
              <a:lstStyle/>
              <a:p>
                <a:pPr marL="0" indent="0">
                  <a:lnSpc>
                    <a:spcPct val="120000"/>
                  </a:lnSpc>
                  <a:buNone/>
                </a:pPr>
                <a:r>
                  <a:rPr lang="en-US" sz="1700" dirty="0">
                    <a:effectLst/>
                    <a:ea typeface="SimSun" panose="02010600030101010101" pitchFamily="2" charset="-122"/>
                  </a:rPr>
                  <a:t>In case of minimization problem, the gradient of </a:t>
                </a:r>
                <a:r>
                  <a:rPr lang="en-US" sz="1700" i="1" dirty="0">
                    <a:effectLst/>
                    <a:ea typeface="SimSun" panose="02010600030101010101" pitchFamily="2" charset="-122"/>
                  </a:rPr>
                  <a:t>la</a:t>
                </a:r>
                <a:r>
                  <a:rPr lang="en-US" sz="1700" dirty="0">
                    <a:effectLst/>
                    <a:ea typeface="SimSun" panose="02010600030101010101" pitchFamily="2" charset="-122"/>
                  </a:rPr>
                  <a:t>(</a:t>
                </a:r>
                <a:r>
                  <a:rPr lang="en-US" sz="1700" i="1" dirty="0">
                    <a:effectLst/>
                    <a:ea typeface="SimSun" panose="02010600030101010101" pitchFamily="2" charset="-122"/>
                  </a:rPr>
                  <a:t>X</a:t>
                </a:r>
                <a:r>
                  <a:rPr lang="en-US" sz="1700" dirty="0">
                    <a:effectLst/>
                    <a:ea typeface="SimSun" panose="02010600030101010101" pitchFamily="2" charset="-122"/>
                  </a:rPr>
                  <a:t>, </a:t>
                </a:r>
                <a:r>
                  <a:rPr lang="en-US" sz="1700" i="1" dirty="0">
                    <a:effectLst/>
                    <a:ea typeface="SimSun" panose="02010600030101010101" pitchFamily="2" charset="-122"/>
                  </a:rPr>
                  <a:t>λ</a:t>
                </a:r>
                <a:r>
                  <a:rPr lang="en-US" sz="1700" dirty="0">
                    <a:effectLst/>
                    <a:ea typeface="SimSun" panose="02010600030101010101" pitchFamily="2" charset="-122"/>
                  </a:rPr>
                  <a:t>, </a:t>
                </a:r>
                <a:r>
                  <a:rPr lang="en-US" sz="1700" i="1" dirty="0">
                    <a:effectLst/>
                    <a:ea typeface="SimSun" panose="02010600030101010101" pitchFamily="2" charset="-122"/>
                  </a:rPr>
                  <a:t>μ</a:t>
                </a:r>
                <a:r>
                  <a:rPr lang="en-US" sz="1700" dirty="0">
                    <a:effectLst/>
                    <a:ea typeface="SimSun" panose="02010600030101010101" pitchFamily="2" charset="-122"/>
                  </a:rPr>
                  <a:t>) </a:t>
                </a:r>
                <a:r>
                  <a:rPr lang="en-US" sz="1700" dirty="0" err="1">
                    <a:effectLst/>
                    <a:ea typeface="SimSun" panose="02010600030101010101" pitchFamily="2" charset="-122"/>
                  </a:rPr>
                  <a:t>w.r.t.</a:t>
                </a:r>
                <a:r>
                  <a:rPr lang="en-US" sz="1700" dirty="0">
                    <a:effectLst/>
                    <a:ea typeface="SimSun" panose="02010600030101010101" pitchFamily="2" charset="-122"/>
                  </a:rPr>
                  <a:t> </a:t>
                </a:r>
                <a:r>
                  <a:rPr lang="en-US" sz="1700" i="1" dirty="0">
                    <a:effectLst/>
                    <a:ea typeface="SimSun" panose="02010600030101010101" pitchFamily="2" charset="-122"/>
                  </a:rPr>
                  <a:t>X</a:t>
                </a:r>
                <a:r>
                  <a:rPr lang="en-US" sz="1700" dirty="0">
                    <a:effectLst/>
                    <a:ea typeface="SimSun" panose="02010600030101010101" pitchFamily="2" charset="-122"/>
                  </a:rPr>
                  <a:t> is </a:t>
                </a:r>
                <a14:m>
                  <m:oMath xmlns:m="http://schemas.openxmlformats.org/officeDocument/2006/math">
                    <m:r>
                      <a:rPr lang="en-US" sz="1700" i="1">
                        <a:effectLst/>
                        <a:latin typeface="Cambria Math" panose="02040503050406030204" pitchFamily="18" charset="0"/>
                        <a:ea typeface="SimSun" panose="02010600030101010101" pitchFamily="2" charset="-122"/>
                      </a:rPr>
                      <m:t>𝐷𝑙𝑎</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r>
                          <a:rPr lang="en-US" sz="1700" i="1">
                            <a:effectLst/>
                            <a:latin typeface="Cambria Math" panose="02040503050406030204" pitchFamily="18" charset="0"/>
                            <a:ea typeface="SimSun" panose="02010600030101010101" pitchFamily="2" charset="-122"/>
                          </a:rPr>
                          <m:t>,</m:t>
                        </m:r>
                        <m:r>
                          <a:rPr lang="en-US" sz="1700" i="1">
                            <a:effectLst/>
                            <a:latin typeface="Cambria Math" panose="02040503050406030204" pitchFamily="18" charset="0"/>
                            <a:ea typeface="SimSun" panose="02010600030101010101" pitchFamily="2" charset="-122"/>
                          </a:rPr>
                          <m:t>𝜆</m:t>
                        </m:r>
                        <m:r>
                          <a:rPr lang="en-US" sz="1700" i="1">
                            <a:effectLst/>
                            <a:latin typeface="Cambria Math" panose="02040503050406030204" pitchFamily="18" charset="0"/>
                            <a:ea typeface="SimSun" panose="02010600030101010101" pitchFamily="2" charset="-122"/>
                          </a:rPr>
                          <m:t>,</m:t>
                        </m:r>
                        <m:r>
                          <a:rPr lang="en-US" sz="1700" i="1">
                            <a:effectLst/>
                            <a:latin typeface="Cambria Math" panose="02040503050406030204" pitchFamily="18" charset="0"/>
                            <a:ea typeface="SimSun" panose="02010600030101010101" pitchFamily="2" charset="-122"/>
                          </a:rPr>
                          <m:t>𝜇</m:t>
                        </m:r>
                      </m:e>
                    </m:d>
                    <m:r>
                      <a:rPr lang="en-US" sz="1700" i="1">
                        <a:effectLst/>
                        <a:latin typeface="Cambria Math" panose="02040503050406030204" pitchFamily="18" charset="0"/>
                        <a:ea typeface="SimSun" panose="02010600030101010101" pitchFamily="2" charset="-122"/>
                      </a:rPr>
                      <m:t>=</m:t>
                    </m:r>
                    <m:r>
                      <a:rPr lang="en-US" sz="1700" i="1">
                        <a:effectLst/>
                        <a:latin typeface="Cambria Math" panose="02040503050406030204" pitchFamily="18" charset="0"/>
                        <a:ea typeface="SimSun" panose="02010600030101010101" pitchFamily="2" charset="-122"/>
                      </a:rPr>
                      <m:t>𝐷𝑓</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e>
                    </m:d>
                    <m:r>
                      <a:rPr lang="en-US" sz="1700" i="1">
                        <a:effectLst/>
                        <a:latin typeface="Cambria Math" panose="02040503050406030204" pitchFamily="18" charset="0"/>
                        <a:ea typeface="SimSun" panose="02010600030101010101" pitchFamily="2" charset="-122"/>
                      </a:rPr>
                      <m:t>+</m:t>
                    </m:r>
                    <m:nary>
                      <m:naryPr>
                        <m:chr m:val="∑"/>
                        <m:limLoc m:val="undOvr"/>
                        <m:ctrlPr>
                          <a:rPr lang="en-US" sz="1700" i="1">
                            <a:effectLst/>
                            <a:latin typeface="Cambria Math" panose="02040503050406030204" pitchFamily="18" charset="0"/>
                            <a:ea typeface="SimSun" panose="02010600030101010101" pitchFamily="2" charset="-122"/>
                          </a:rPr>
                        </m:ctrlPr>
                      </m:naryPr>
                      <m:sub>
                        <m:r>
                          <a:rPr lang="en-US" sz="1700" i="1">
                            <a:effectLst/>
                            <a:latin typeface="Cambria Math" panose="02040503050406030204" pitchFamily="18" charset="0"/>
                            <a:ea typeface="SimSun" panose="02010600030101010101" pitchFamily="2" charset="-122"/>
                          </a:rPr>
                          <m:t>𝑖</m:t>
                        </m:r>
                        <m:r>
                          <a:rPr lang="en-US" sz="1700" i="1">
                            <a:effectLst/>
                            <a:latin typeface="Cambria Math" panose="02040503050406030204" pitchFamily="18" charset="0"/>
                            <a:ea typeface="SimSun" panose="02010600030101010101" pitchFamily="2" charset="-122"/>
                          </a:rPr>
                          <m:t>=1</m:t>
                        </m:r>
                      </m:sub>
                      <m:sup>
                        <m:r>
                          <a:rPr lang="en-US" sz="1700" i="1">
                            <a:effectLst/>
                            <a:latin typeface="Cambria Math" panose="02040503050406030204" pitchFamily="18" charset="0"/>
                            <a:ea typeface="SimSun" panose="02010600030101010101" pitchFamily="2" charset="-122"/>
                          </a:rPr>
                          <m:t>𝑚</m:t>
                        </m:r>
                      </m:sup>
                      <m:e>
                        <m:sSub>
                          <m:sSubPr>
                            <m:ctrlPr>
                              <a:rPr lang="en-US" sz="1700" i="1">
                                <a:effectLst/>
                                <a:latin typeface="Cambria Math" panose="02040503050406030204" pitchFamily="18" charset="0"/>
                                <a:ea typeface="SimSun" panose="02010600030101010101" pitchFamily="2" charset="-122"/>
                              </a:rPr>
                            </m:ctrlPr>
                          </m:sSubPr>
                          <m:e>
                            <m:r>
                              <a:rPr lang="en-US" sz="1700" i="1">
                                <a:effectLst/>
                                <a:latin typeface="Cambria Math" panose="02040503050406030204" pitchFamily="18" charset="0"/>
                                <a:ea typeface="SimSun" panose="02010600030101010101" pitchFamily="2" charset="-122"/>
                              </a:rPr>
                              <m:t>𝜆</m:t>
                            </m:r>
                          </m:e>
                          <m:sub>
                            <m:r>
                              <a:rPr lang="en-US" sz="1700" i="1">
                                <a:effectLst/>
                                <a:latin typeface="Cambria Math" panose="02040503050406030204" pitchFamily="18" charset="0"/>
                                <a:ea typeface="SimSun" panose="02010600030101010101" pitchFamily="2" charset="-122"/>
                              </a:rPr>
                              <m:t>𝑖</m:t>
                            </m:r>
                          </m:sub>
                        </m:sSub>
                        <m:r>
                          <a:rPr lang="en-US" sz="1700" i="1">
                            <a:effectLst/>
                            <a:latin typeface="Cambria Math" panose="02040503050406030204" pitchFamily="18" charset="0"/>
                            <a:ea typeface="SimSun" panose="02010600030101010101" pitchFamily="2" charset="-122"/>
                          </a:rPr>
                          <m:t>𝐷𝑔</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e>
                        </m:d>
                      </m:e>
                    </m:nary>
                    <m:r>
                      <a:rPr lang="en-US" sz="1700" i="1">
                        <a:effectLst/>
                        <a:latin typeface="Cambria Math" panose="02040503050406030204" pitchFamily="18" charset="0"/>
                        <a:ea typeface="SimSun" panose="02010600030101010101" pitchFamily="2" charset="-122"/>
                      </a:rPr>
                      <m:t>+</m:t>
                    </m:r>
                    <m:nary>
                      <m:naryPr>
                        <m:chr m:val="∑"/>
                        <m:limLoc m:val="undOvr"/>
                        <m:ctrlPr>
                          <a:rPr lang="en-US" sz="1700" i="1">
                            <a:effectLst/>
                            <a:latin typeface="Cambria Math" panose="02040503050406030204" pitchFamily="18" charset="0"/>
                            <a:ea typeface="SimSun" panose="02010600030101010101" pitchFamily="2" charset="-122"/>
                          </a:rPr>
                        </m:ctrlPr>
                      </m:naryPr>
                      <m:sub>
                        <m:r>
                          <a:rPr lang="en-US" sz="1700" i="1">
                            <a:effectLst/>
                            <a:latin typeface="Cambria Math" panose="02040503050406030204" pitchFamily="18" charset="0"/>
                            <a:ea typeface="SimSun" panose="02010600030101010101" pitchFamily="2" charset="-122"/>
                          </a:rPr>
                          <m:t>𝑗</m:t>
                        </m:r>
                        <m:r>
                          <a:rPr lang="en-US" sz="1700" i="1">
                            <a:effectLst/>
                            <a:latin typeface="Cambria Math" panose="02040503050406030204" pitchFamily="18" charset="0"/>
                            <a:ea typeface="SimSun" panose="02010600030101010101" pitchFamily="2" charset="-122"/>
                          </a:rPr>
                          <m:t>=1</m:t>
                        </m:r>
                      </m:sub>
                      <m:sup>
                        <m:r>
                          <a:rPr lang="en-US" sz="1700" i="1">
                            <a:effectLst/>
                            <a:latin typeface="Cambria Math" panose="02040503050406030204" pitchFamily="18" charset="0"/>
                            <a:ea typeface="SimSun" panose="02010600030101010101" pitchFamily="2" charset="-122"/>
                          </a:rPr>
                          <m:t>𝑛</m:t>
                        </m:r>
                      </m:sup>
                      <m:e>
                        <m:sSub>
                          <m:sSubPr>
                            <m:ctrlPr>
                              <a:rPr lang="en-US" sz="1700" i="1">
                                <a:effectLst/>
                                <a:latin typeface="Cambria Math" panose="02040503050406030204" pitchFamily="18" charset="0"/>
                                <a:ea typeface="SimSun" panose="02010600030101010101" pitchFamily="2" charset="-122"/>
                              </a:rPr>
                            </m:ctrlPr>
                          </m:sSubPr>
                          <m:e>
                            <m:r>
                              <a:rPr lang="en-US" sz="1700" i="1">
                                <a:effectLst/>
                                <a:latin typeface="Cambria Math" panose="02040503050406030204" pitchFamily="18" charset="0"/>
                                <a:ea typeface="SimSun" panose="02010600030101010101" pitchFamily="2" charset="-122"/>
                              </a:rPr>
                              <m:t>𝜇</m:t>
                            </m:r>
                          </m:e>
                          <m:sub>
                            <m:r>
                              <a:rPr lang="en-US" sz="1700" i="1">
                                <a:effectLst/>
                                <a:latin typeface="Cambria Math" panose="02040503050406030204" pitchFamily="18" charset="0"/>
                                <a:ea typeface="SimSun" panose="02010600030101010101" pitchFamily="2" charset="-122"/>
                              </a:rPr>
                              <m:t>𝑗</m:t>
                            </m:r>
                          </m:sub>
                        </m:sSub>
                        <m:r>
                          <a:rPr lang="en-US" sz="1700" i="1">
                            <a:effectLst/>
                            <a:latin typeface="Cambria Math" panose="02040503050406030204" pitchFamily="18" charset="0"/>
                            <a:ea typeface="SimSun" panose="02010600030101010101" pitchFamily="2" charset="-122"/>
                          </a:rPr>
                          <m:t>𝐷h</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e>
                        </m:d>
                      </m:e>
                    </m:nary>
                  </m:oMath>
                </a14:m>
                <a:r>
                  <a:rPr lang="en-US" sz="1700" dirty="0">
                    <a:effectLst/>
                    <a:ea typeface="SimSun" panose="02010600030101010101" pitchFamily="2" charset="-122"/>
                  </a:rPr>
                  <a:t>. In case of maximization problem, the gradient of </a:t>
                </a:r>
                <a:r>
                  <a:rPr lang="en-US" sz="1700" i="1" dirty="0">
                    <a:effectLst/>
                    <a:ea typeface="SimSun" panose="02010600030101010101" pitchFamily="2" charset="-122"/>
                  </a:rPr>
                  <a:t>la</a:t>
                </a:r>
                <a:r>
                  <a:rPr lang="en-US" sz="1700" dirty="0">
                    <a:effectLst/>
                    <a:ea typeface="SimSun" panose="02010600030101010101" pitchFamily="2" charset="-122"/>
                  </a:rPr>
                  <a:t>(</a:t>
                </a:r>
                <a:r>
                  <a:rPr lang="en-US" sz="1700" i="1" dirty="0">
                    <a:effectLst/>
                    <a:ea typeface="SimSun" panose="02010600030101010101" pitchFamily="2" charset="-122"/>
                  </a:rPr>
                  <a:t>X</a:t>
                </a:r>
                <a:r>
                  <a:rPr lang="en-US" sz="1700" dirty="0">
                    <a:effectLst/>
                    <a:ea typeface="SimSun" panose="02010600030101010101" pitchFamily="2" charset="-122"/>
                  </a:rPr>
                  <a:t>, </a:t>
                </a:r>
                <a:r>
                  <a:rPr lang="en-US" sz="1700" i="1" dirty="0">
                    <a:effectLst/>
                    <a:ea typeface="SimSun" panose="02010600030101010101" pitchFamily="2" charset="-122"/>
                  </a:rPr>
                  <a:t>λ</a:t>
                </a:r>
                <a:r>
                  <a:rPr lang="en-US" sz="1700" dirty="0">
                    <a:effectLst/>
                    <a:ea typeface="SimSun" panose="02010600030101010101" pitchFamily="2" charset="-122"/>
                  </a:rPr>
                  <a:t>, </a:t>
                </a:r>
                <a:r>
                  <a:rPr lang="en-US" sz="1700" i="1" dirty="0">
                    <a:effectLst/>
                    <a:ea typeface="SimSun" panose="02010600030101010101" pitchFamily="2" charset="-122"/>
                  </a:rPr>
                  <a:t>μ</a:t>
                </a:r>
                <a:r>
                  <a:rPr lang="en-US" sz="1700" dirty="0">
                    <a:effectLst/>
                    <a:ea typeface="SimSun" panose="02010600030101010101" pitchFamily="2" charset="-122"/>
                  </a:rPr>
                  <a:t>) </a:t>
                </a:r>
                <a:r>
                  <a:rPr lang="en-US" sz="1700" dirty="0" err="1">
                    <a:ea typeface="SimSun" panose="02010600030101010101" pitchFamily="2" charset="-122"/>
                  </a:rPr>
                  <a:t>w.r.t.</a:t>
                </a:r>
                <a:r>
                  <a:rPr lang="en-US" sz="1700" dirty="0">
                    <a:ea typeface="SimSun" panose="02010600030101010101" pitchFamily="2" charset="-122"/>
                  </a:rPr>
                  <a:t> </a:t>
                </a:r>
                <a:r>
                  <a:rPr lang="en-US" sz="1700" i="1" dirty="0">
                    <a:effectLst/>
                    <a:ea typeface="SimSun" panose="02010600030101010101" pitchFamily="2" charset="-122"/>
                  </a:rPr>
                  <a:t>X</a:t>
                </a:r>
                <a:r>
                  <a:rPr lang="en-US" sz="1700" dirty="0">
                    <a:effectLst/>
                    <a:ea typeface="SimSun" panose="02010600030101010101" pitchFamily="2" charset="-122"/>
                  </a:rPr>
                  <a:t> is </a:t>
                </a:r>
                <a14:m>
                  <m:oMath xmlns:m="http://schemas.openxmlformats.org/officeDocument/2006/math">
                    <m:r>
                      <a:rPr lang="en-US" sz="1700" i="1">
                        <a:effectLst/>
                        <a:latin typeface="Cambria Math" panose="02040503050406030204" pitchFamily="18" charset="0"/>
                        <a:ea typeface="SimSun" panose="02010600030101010101" pitchFamily="2" charset="-122"/>
                      </a:rPr>
                      <m:t>𝐷𝑙𝑎</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r>
                          <a:rPr lang="en-US" sz="1700" i="1">
                            <a:effectLst/>
                            <a:latin typeface="Cambria Math" panose="02040503050406030204" pitchFamily="18" charset="0"/>
                            <a:ea typeface="SimSun" panose="02010600030101010101" pitchFamily="2" charset="-122"/>
                          </a:rPr>
                          <m:t>,</m:t>
                        </m:r>
                        <m:r>
                          <a:rPr lang="en-US" sz="1700" i="1">
                            <a:effectLst/>
                            <a:latin typeface="Cambria Math" panose="02040503050406030204" pitchFamily="18" charset="0"/>
                            <a:ea typeface="SimSun" panose="02010600030101010101" pitchFamily="2" charset="-122"/>
                          </a:rPr>
                          <m:t>𝜆</m:t>
                        </m:r>
                        <m:r>
                          <a:rPr lang="en-US" sz="1700" i="1">
                            <a:effectLst/>
                            <a:latin typeface="Cambria Math" panose="02040503050406030204" pitchFamily="18" charset="0"/>
                            <a:ea typeface="SimSun" panose="02010600030101010101" pitchFamily="2" charset="-122"/>
                          </a:rPr>
                          <m:t>,</m:t>
                        </m:r>
                        <m:r>
                          <a:rPr lang="en-US" sz="1700" i="1">
                            <a:effectLst/>
                            <a:latin typeface="Cambria Math" panose="02040503050406030204" pitchFamily="18" charset="0"/>
                            <a:ea typeface="SimSun" panose="02010600030101010101" pitchFamily="2" charset="-122"/>
                          </a:rPr>
                          <m:t>𝜇</m:t>
                        </m:r>
                      </m:e>
                    </m:d>
                    <m:r>
                      <a:rPr lang="en-US" sz="1700" i="1">
                        <a:effectLst/>
                        <a:latin typeface="Cambria Math" panose="02040503050406030204" pitchFamily="18" charset="0"/>
                        <a:ea typeface="SimSun" panose="02010600030101010101" pitchFamily="2" charset="-122"/>
                      </a:rPr>
                      <m:t>=</m:t>
                    </m:r>
                    <m:r>
                      <a:rPr lang="en-US" sz="1700" i="1">
                        <a:effectLst/>
                        <a:latin typeface="Cambria Math" panose="02040503050406030204" pitchFamily="18" charset="0"/>
                        <a:ea typeface="SimSun" panose="02010600030101010101" pitchFamily="2" charset="-122"/>
                      </a:rPr>
                      <m:t>𝐷𝑓</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e>
                    </m:d>
                    <m:r>
                      <a:rPr lang="en-US" sz="1700" i="1">
                        <a:effectLst/>
                        <a:latin typeface="Cambria Math" panose="02040503050406030204" pitchFamily="18" charset="0"/>
                        <a:ea typeface="SimSun" panose="02010600030101010101" pitchFamily="2" charset="-122"/>
                      </a:rPr>
                      <m:t>−</m:t>
                    </m:r>
                    <m:nary>
                      <m:naryPr>
                        <m:chr m:val="∑"/>
                        <m:limLoc m:val="undOvr"/>
                        <m:ctrlPr>
                          <a:rPr lang="en-US" sz="1700" i="1">
                            <a:effectLst/>
                            <a:latin typeface="Cambria Math" panose="02040503050406030204" pitchFamily="18" charset="0"/>
                            <a:ea typeface="SimSun" panose="02010600030101010101" pitchFamily="2" charset="-122"/>
                          </a:rPr>
                        </m:ctrlPr>
                      </m:naryPr>
                      <m:sub>
                        <m:r>
                          <a:rPr lang="en-US" sz="1700" i="1">
                            <a:effectLst/>
                            <a:latin typeface="Cambria Math" panose="02040503050406030204" pitchFamily="18" charset="0"/>
                            <a:ea typeface="SimSun" panose="02010600030101010101" pitchFamily="2" charset="-122"/>
                          </a:rPr>
                          <m:t>𝑖</m:t>
                        </m:r>
                        <m:r>
                          <a:rPr lang="en-US" sz="1700" i="1">
                            <a:effectLst/>
                            <a:latin typeface="Cambria Math" panose="02040503050406030204" pitchFamily="18" charset="0"/>
                            <a:ea typeface="SimSun" panose="02010600030101010101" pitchFamily="2" charset="-122"/>
                          </a:rPr>
                          <m:t>=1</m:t>
                        </m:r>
                      </m:sub>
                      <m:sup>
                        <m:r>
                          <a:rPr lang="en-US" sz="1700" i="1">
                            <a:effectLst/>
                            <a:latin typeface="Cambria Math" panose="02040503050406030204" pitchFamily="18" charset="0"/>
                            <a:ea typeface="SimSun" panose="02010600030101010101" pitchFamily="2" charset="-122"/>
                          </a:rPr>
                          <m:t>𝑚</m:t>
                        </m:r>
                      </m:sup>
                      <m:e>
                        <m:sSub>
                          <m:sSubPr>
                            <m:ctrlPr>
                              <a:rPr lang="en-US" sz="1700" i="1">
                                <a:effectLst/>
                                <a:latin typeface="Cambria Math" panose="02040503050406030204" pitchFamily="18" charset="0"/>
                                <a:ea typeface="SimSun" panose="02010600030101010101" pitchFamily="2" charset="-122"/>
                              </a:rPr>
                            </m:ctrlPr>
                          </m:sSubPr>
                          <m:e>
                            <m:r>
                              <a:rPr lang="en-US" sz="1700" i="1">
                                <a:effectLst/>
                                <a:latin typeface="Cambria Math" panose="02040503050406030204" pitchFamily="18" charset="0"/>
                                <a:ea typeface="SimSun" panose="02010600030101010101" pitchFamily="2" charset="-122"/>
                              </a:rPr>
                              <m:t>𝜆</m:t>
                            </m:r>
                          </m:e>
                          <m:sub>
                            <m:r>
                              <a:rPr lang="en-US" sz="1700" i="1">
                                <a:effectLst/>
                                <a:latin typeface="Cambria Math" panose="02040503050406030204" pitchFamily="18" charset="0"/>
                                <a:ea typeface="SimSun" panose="02010600030101010101" pitchFamily="2" charset="-122"/>
                              </a:rPr>
                              <m:t>𝑖</m:t>
                            </m:r>
                          </m:sub>
                        </m:sSub>
                        <m:r>
                          <a:rPr lang="en-US" sz="1700" i="1">
                            <a:effectLst/>
                            <a:latin typeface="Cambria Math" panose="02040503050406030204" pitchFamily="18" charset="0"/>
                            <a:ea typeface="SimSun" panose="02010600030101010101" pitchFamily="2" charset="-122"/>
                          </a:rPr>
                          <m:t>𝐷𝑔</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e>
                        </m:d>
                      </m:e>
                    </m:nary>
                    <m:r>
                      <a:rPr lang="en-US" sz="1700" i="1">
                        <a:effectLst/>
                        <a:latin typeface="Cambria Math" panose="02040503050406030204" pitchFamily="18" charset="0"/>
                        <a:ea typeface="SimSun" panose="02010600030101010101" pitchFamily="2" charset="-122"/>
                      </a:rPr>
                      <m:t>−</m:t>
                    </m:r>
                    <m:nary>
                      <m:naryPr>
                        <m:chr m:val="∑"/>
                        <m:limLoc m:val="undOvr"/>
                        <m:ctrlPr>
                          <a:rPr lang="en-US" sz="1700" i="1">
                            <a:effectLst/>
                            <a:latin typeface="Cambria Math" panose="02040503050406030204" pitchFamily="18" charset="0"/>
                            <a:ea typeface="SimSun" panose="02010600030101010101" pitchFamily="2" charset="-122"/>
                          </a:rPr>
                        </m:ctrlPr>
                      </m:naryPr>
                      <m:sub>
                        <m:r>
                          <a:rPr lang="en-US" sz="1700" i="1">
                            <a:effectLst/>
                            <a:latin typeface="Cambria Math" panose="02040503050406030204" pitchFamily="18" charset="0"/>
                            <a:ea typeface="SimSun" panose="02010600030101010101" pitchFamily="2" charset="-122"/>
                          </a:rPr>
                          <m:t>𝑗</m:t>
                        </m:r>
                        <m:r>
                          <a:rPr lang="en-US" sz="1700" i="1">
                            <a:effectLst/>
                            <a:latin typeface="Cambria Math" panose="02040503050406030204" pitchFamily="18" charset="0"/>
                            <a:ea typeface="SimSun" panose="02010600030101010101" pitchFamily="2" charset="-122"/>
                          </a:rPr>
                          <m:t>=1</m:t>
                        </m:r>
                      </m:sub>
                      <m:sup>
                        <m:r>
                          <a:rPr lang="en-US" sz="1700" i="1">
                            <a:effectLst/>
                            <a:latin typeface="Cambria Math" panose="02040503050406030204" pitchFamily="18" charset="0"/>
                            <a:ea typeface="SimSun" panose="02010600030101010101" pitchFamily="2" charset="-122"/>
                          </a:rPr>
                          <m:t>𝑛</m:t>
                        </m:r>
                      </m:sup>
                      <m:e>
                        <m:sSub>
                          <m:sSubPr>
                            <m:ctrlPr>
                              <a:rPr lang="en-US" sz="1700" i="1">
                                <a:effectLst/>
                                <a:latin typeface="Cambria Math" panose="02040503050406030204" pitchFamily="18" charset="0"/>
                                <a:ea typeface="SimSun" panose="02010600030101010101" pitchFamily="2" charset="-122"/>
                              </a:rPr>
                            </m:ctrlPr>
                          </m:sSubPr>
                          <m:e>
                            <m:r>
                              <a:rPr lang="en-US" sz="1700" i="1">
                                <a:effectLst/>
                                <a:latin typeface="Cambria Math" panose="02040503050406030204" pitchFamily="18" charset="0"/>
                                <a:ea typeface="SimSun" panose="02010600030101010101" pitchFamily="2" charset="-122"/>
                              </a:rPr>
                              <m:t>𝜇</m:t>
                            </m:r>
                          </m:e>
                          <m:sub>
                            <m:r>
                              <a:rPr lang="en-US" sz="1700" i="1">
                                <a:effectLst/>
                                <a:latin typeface="Cambria Math" panose="02040503050406030204" pitchFamily="18" charset="0"/>
                                <a:ea typeface="SimSun" panose="02010600030101010101" pitchFamily="2" charset="-122"/>
                              </a:rPr>
                              <m:t>𝑗</m:t>
                            </m:r>
                          </m:sub>
                        </m:sSub>
                        <m:r>
                          <a:rPr lang="en-US" sz="1700" i="1">
                            <a:effectLst/>
                            <a:latin typeface="Cambria Math" panose="02040503050406030204" pitchFamily="18" charset="0"/>
                            <a:ea typeface="SimSun" panose="02010600030101010101" pitchFamily="2" charset="-122"/>
                          </a:rPr>
                          <m:t>𝐷h</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e>
                        </m:d>
                      </m:e>
                    </m:nary>
                  </m:oMath>
                </a14:m>
                <a:r>
                  <a:rPr lang="en-US" sz="1700" dirty="0">
                    <a:effectLst/>
                    <a:ea typeface="SimSun" panose="02010600030101010101" pitchFamily="2" charset="-122"/>
                  </a:rPr>
                  <a:t>. According to KKT condition, a local optimized point </a:t>
                </a:r>
                <a:r>
                  <a:rPr lang="en-US" sz="1700" i="1" dirty="0">
                    <a:effectLst/>
                    <a:ea typeface="SimSun" panose="02010600030101010101" pitchFamily="2" charset="-122"/>
                  </a:rPr>
                  <a:t>X</a:t>
                </a:r>
                <a:r>
                  <a:rPr lang="en-US" sz="1700" baseline="30000" dirty="0">
                    <a:effectLst/>
                    <a:ea typeface="SimSun" panose="02010600030101010101" pitchFamily="2" charset="-122"/>
                  </a:rPr>
                  <a:t>*</a:t>
                </a:r>
                <a:r>
                  <a:rPr lang="en-US" sz="1700" dirty="0">
                    <a:effectLst/>
                    <a:ea typeface="SimSun" panose="02010600030101010101" pitchFamily="2" charset="-122"/>
                  </a:rPr>
                  <a:t> is solution of the following equation system:</a:t>
                </a:r>
                <a14:m>
                  <m:oMath xmlns:m="http://schemas.openxmlformats.org/officeDocument/2006/math">
                    <m:d>
                      <m:dPr>
                        <m:begChr m:val="{"/>
                        <m:endChr m:val=""/>
                        <m:ctrlPr>
                          <a:rPr lang="en-US" sz="1700" i="1">
                            <a:effectLst/>
                            <a:latin typeface="Cambria Math" panose="02040503050406030204" pitchFamily="18" charset="0"/>
                            <a:ea typeface="SimSun" panose="02010600030101010101" pitchFamily="2" charset="-122"/>
                          </a:rPr>
                        </m:ctrlPr>
                      </m:dPr>
                      <m:e>
                        <m:m>
                          <m:mPr>
                            <m:mcs>
                              <m:mc>
                                <m:mcPr>
                                  <m:count m:val="1"/>
                                  <m:mcJc m:val="center"/>
                                </m:mcPr>
                              </m:mc>
                            </m:mcs>
                            <m:ctrlPr>
                              <a:rPr lang="en-US" sz="1700" i="1">
                                <a:effectLst/>
                                <a:latin typeface="Cambria Math" panose="02040503050406030204" pitchFamily="18" charset="0"/>
                                <a:ea typeface="SimSun" panose="02010600030101010101" pitchFamily="2" charset="-122"/>
                              </a:rPr>
                            </m:ctrlPr>
                          </m:mPr>
                          <m:mr>
                            <m:e>
                              <m:r>
                                <a:rPr lang="en-US" sz="1700" i="1">
                                  <a:effectLst/>
                                  <a:latin typeface="Cambria Math" panose="02040503050406030204" pitchFamily="18" charset="0"/>
                                  <a:ea typeface="SimSun" panose="02010600030101010101" pitchFamily="2" charset="-122"/>
                                </a:rPr>
                                <m:t>𝐷𝑙𝑎</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r>
                                    <a:rPr lang="en-US" sz="1700" i="1">
                                      <a:effectLst/>
                                      <a:latin typeface="Cambria Math" panose="02040503050406030204" pitchFamily="18" charset="0"/>
                                      <a:ea typeface="SimSun" panose="02010600030101010101" pitchFamily="2" charset="-122"/>
                                    </a:rPr>
                                    <m:t>,</m:t>
                                  </m:r>
                                  <m:r>
                                    <a:rPr lang="en-US" sz="1700" i="1">
                                      <a:effectLst/>
                                      <a:latin typeface="Cambria Math" panose="02040503050406030204" pitchFamily="18" charset="0"/>
                                      <a:ea typeface="SimSun" panose="02010600030101010101" pitchFamily="2" charset="-122"/>
                                    </a:rPr>
                                    <m:t>𝜆</m:t>
                                  </m:r>
                                  <m:r>
                                    <a:rPr lang="en-US" sz="1700" i="1">
                                      <a:effectLst/>
                                      <a:latin typeface="Cambria Math" panose="02040503050406030204" pitchFamily="18" charset="0"/>
                                      <a:ea typeface="SimSun" panose="02010600030101010101" pitchFamily="2" charset="-122"/>
                                    </a:rPr>
                                    <m:t>,</m:t>
                                  </m:r>
                                  <m:r>
                                    <a:rPr lang="en-US" sz="1700" i="1">
                                      <a:effectLst/>
                                      <a:latin typeface="Cambria Math" panose="02040503050406030204" pitchFamily="18" charset="0"/>
                                      <a:ea typeface="SimSun" panose="02010600030101010101" pitchFamily="2" charset="-122"/>
                                    </a:rPr>
                                    <m:t>𝜇</m:t>
                                  </m:r>
                                </m:e>
                              </m:d>
                              <m:r>
                                <a:rPr lang="en-US" sz="1700" i="1">
                                  <a:effectLst/>
                                  <a:latin typeface="Cambria Math" panose="02040503050406030204" pitchFamily="18" charset="0"/>
                                  <a:ea typeface="SimSun" panose="02010600030101010101" pitchFamily="2" charset="-122"/>
                                </a:rPr>
                                <m:t>=</m:t>
                              </m:r>
                              <m:sSup>
                                <m:sSupPr>
                                  <m:ctrlPr>
                                    <a:rPr lang="en-US" sz="1700" i="1">
                                      <a:effectLst/>
                                      <a:latin typeface="Cambria Math" panose="02040503050406030204" pitchFamily="18" charset="0"/>
                                      <a:ea typeface="SimSun" panose="02010600030101010101" pitchFamily="2" charset="-122"/>
                                    </a:rPr>
                                  </m:ctrlPr>
                                </m:sSupPr>
                                <m:e>
                                  <m:r>
                                    <a:rPr lang="en-US" sz="1700" b="1" i="1">
                                      <a:effectLst/>
                                      <a:latin typeface="Cambria Math" panose="02040503050406030204" pitchFamily="18" charset="0"/>
                                      <a:ea typeface="SimSun" panose="02010600030101010101" pitchFamily="2" charset="-122"/>
                                    </a:rPr>
                                    <m:t>𝟎</m:t>
                                  </m:r>
                                </m:e>
                                <m:sup>
                                  <m:r>
                                    <a:rPr lang="en-US" sz="1700" i="1">
                                      <a:effectLst/>
                                      <a:latin typeface="Cambria Math" panose="02040503050406030204" pitchFamily="18" charset="0"/>
                                      <a:ea typeface="SimSun" panose="02010600030101010101" pitchFamily="2" charset="-122"/>
                                    </a:rPr>
                                    <m:t>𝑇</m:t>
                                  </m:r>
                                </m:sup>
                              </m:sSup>
                            </m:e>
                          </m:mr>
                          <m:mr>
                            <m:e>
                              <m:sSub>
                                <m:sSubPr>
                                  <m:ctrlPr>
                                    <a:rPr lang="en-US" sz="1700" i="1">
                                      <a:effectLst/>
                                      <a:latin typeface="Cambria Math" panose="02040503050406030204" pitchFamily="18" charset="0"/>
                                      <a:ea typeface="SimSun" panose="02010600030101010101" pitchFamily="2" charset="-122"/>
                                    </a:rPr>
                                  </m:ctrlPr>
                                </m:sSubPr>
                                <m:e>
                                  <m:r>
                                    <a:rPr lang="en-US" sz="1700" i="1">
                                      <a:effectLst/>
                                      <a:latin typeface="Cambria Math" panose="02040503050406030204" pitchFamily="18" charset="0"/>
                                      <a:ea typeface="SimSun" panose="02010600030101010101" pitchFamily="2" charset="-122"/>
                                    </a:rPr>
                                    <m:t>𝑔</m:t>
                                  </m:r>
                                </m:e>
                                <m:sub>
                                  <m:r>
                                    <a:rPr lang="en-US" sz="1700" i="1">
                                      <a:effectLst/>
                                      <a:latin typeface="Cambria Math" panose="02040503050406030204" pitchFamily="18" charset="0"/>
                                      <a:ea typeface="SimSun" panose="02010600030101010101" pitchFamily="2" charset="-122"/>
                                    </a:rPr>
                                    <m:t>𝑖</m:t>
                                  </m:r>
                                </m:sub>
                              </m:sSub>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e>
                              </m:d>
                              <m:r>
                                <a:rPr lang="en-US" sz="1700" i="1">
                                  <a:effectLst/>
                                  <a:latin typeface="Cambria Math" panose="02040503050406030204" pitchFamily="18" charset="0"/>
                                  <a:ea typeface="SimSun" panose="02010600030101010101" pitchFamily="2" charset="-122"/>
                                </a:rPr>
                                <m:t>≤0 </m:t>
                              </m:r>
                              <m:r>
                                <m:rPr>
                                  <m:sty m:val="p"/>
                                </m:rPr>
                                <a:rPr lang="en-US" sz="1700">
                                  <a:effectLst/>
                                  <a:latin typeface="Cambria Math" panose="02040503050406030204" pitchFamily="18" charset="0"/>
                                  <a:ea typeface="SimSun" panose="02010600030101010101" pitchFamily="2" charset="-122"/>
                                </a:rPr>
                                <m:t>for</m:t>
                              </m:r>
                              <m:r>
                                <a:rPr lang="en-US" sz="1700" i="1">
                                  <a:effectLst/>
                                  <a:latin typeface="Cambria Math" panose="02040503050406030204" pitchFamily="18" charset="0"/>
                                  <a:ea typeface="SimSun" panose="02010600030101010101" pitchFamily="2" charset="-122"/>
                                </a:rPr>
                                <m:t> </m:t>
                              </m:r>
                              <m:r>
                                <a:rPr lang="en-US" sz="1700" i="1">
                                  <a:effectLst/>
                                  <a:latin typeface="Cambria Math" panose="02040503050406030204" pitchFamily="18" charset="0"/>
                                  <a:ea typeface="SimSun" panose="02010600030101010101" pitchFamily="2" charset="-122"/>
                                </a:rPr>
                                <m:t>𝑖</m:t>
                              </m:r>
                              <m:r>
                                <a:rPr lang="en-US" sz="1700" i="1">
                                  <a:effectLst/>
                                  <a:latin typeface="Cambria Math" panose="02040503050406030204" pitchFamily="18" charset="0"/>
                                  <a:ea typeface="SimSun" panose="02010600030101010101" pitchFamily="2" charset="-122"/>
                                </a:rPr>
                                <m:t>= </m:t>
                              </m:r>
                              <m:acc>
                                <m:accPr>
                                  <m:chr m:val="̅"/>
                                  <m:ctrlPr>
                                    <a:rPr lang="en-US" sz="1700" i="1">
                                      <a:effectLst/>
                                      <a:latin typeface="Cambria Math" panose="02040503050406030204" pitchFamily="18" charset="0"/>
                                      <a:ea typeface="SimSun" panose="02010600030101010101" pitchFamily="2" charset="-122"/>
                                    </a:rPr>
                                  </m:ctrlPr>
                                </m:accPr>
                                <m:e>
                                  <m:r>
                                    <a:rPr lang="en-US" sz="1700" i="1">
                                      <a:effectLst/>
                                      <a:latin typeface="Cambria Math" panose="02040503050406030204" pitchFamily="18" charset="0"/>
                                      <a:ea typeface="SimSun" panose="02010600030101010101" pitchFamily="2" charset="-122"/>
                                    </a:rPr>
                                    <m:t>1,</m:t>
                                  </m:r>
                                  <m:r>
                                    <a:rPr lang="en-US" sz="1700" i="1">
                                      <a:effectLst/>
                                      <a:latin typeface="Cambria Math" panose="02040503050406030204" pitchFamily="18" charset="0"/>
                                      <a:ea typeface="SimSun" panose="02010600030101010101" pitchFamily="2" charset="-122"/>
                                    </a:rPr>
                                    <m:t>𝑚</m:t>
                                  </m:r>
                                </m:e>
                              </m:acc>
                            </m:e>
                          </m:mr>
                          <m:mr>
                            <m:e>
                              <m:sSub>
                                <m:sSubPr>
                                  <m:ctrlPr>
                                    <a:rPr lang="en-US" sz="1700" i="1">
                                      <a:effectLst/>
                                      <a:latin typeface="Cambria Math" panose="02040503050406030204" pitchFamily="18" charset="0"/>
                                      <a:ea typeface="SimSun" panose="02010600030101010101" pitchFamily="2" charset="-122"/>
                                    </a:rPr>
                                  </m:ctrlPr>
                                </m:sSubPr>
                                <m:e>
                                  <m:r>
                                    <a:rPr lang="en-US" sz="1700" i="1">
                                      <a:effectLst/>
                                      <a:latin typeface="Cambria Math" panose="02040503050406030204" pitchFamily="18" charset="0"/>
                                      <a:ea typeface="SimSun" panose="02010600030101010101" pitchFamily="2" charset="-122"/>
                                    </a:rPr>
                                    <m:t>h</m:t>
                                  </m:r>
                                </m:e>
                                <m:sub>
                                  <m:r>
                                    <a:rPr lang="en-US" sz="1700" i="1">
                                      <a:effectLst/>
                                      <a:latin typeface="Cambria Math" panose="02040503050406030204" pitchFamily="18" charset="0"/>
                                      <a:ea typeface="SimSun" panose="02010600030101010101" pitchFamily="2" charset="-122"/>
                                    </a:rPr>
                                    <m:t>𝑗</m:t>
                                  </m:r>
                                </m:sub>
                              </m:sSub>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e>
                              </m:d>
                              <m:r>
                                <a:rPr lang="en-US" sz="1700" i="1">
                                  <a:effectLst/>
                                  <a:latin typeface="Cambria Math" panose="02040503050406030204" pitchFamily="18" charset="0"/>
                                  <a:ea typeface="SimSun" panose="02010600030101010101" pitchFamily="2" charset="-122"/>
                                </a:rPr>
                                <m:t>=0 </m:t>
                              </m:r>
                              <m:r>
                                <m:rPr>
                                  <m:sty m:val="p"/>
                                </m:rPr>
                                <a:rPr lang="en-US" sz="1700">
                                  <a:effectLst/>
                                  <a:latin typeface="Cambria Math" panose="02040503050406030204" pitchFamily="18" charset="0"/>
                                  <a:ea typeface="SimSun" panose="02010600030101010101" pitchFamily="2" charset="-122"/>
                                </a:rPr>
                                <m:t>for</m:t>
                              </m:r>
                              <m:r>
                                <a:rPr lang="en-US" sz="1700" i="1">
                                  <a:effectLst/>
                                  <a:latin typeface="Cambria Math" panose="02040503050406030204" pitchFamily="18" charset="0"/>
                                  <a:ea typeface="SimSun" panose="02010600030101010101" pitchFamily="2" charset="-122"/>
                                </a:rPr>
                                <m:t> </m:t>
                              </m:r>
                              <m:r>
                                <a:rPr lang="en-US" sz="1700" i="1">
                                  <a:effectLst/>
                                  <a:latin typeface="Cambria Math" panose="02040503050406030204" pitchFamily="18" charset="0"/>
                                  <a:ea typeface="SimSun" panose="02010600030101010101" pitchFamily="2" charset="-122"/>
                                </a:rPr>
                                <m:t>𝑗</m:t>
                              </m:r>
                              <m:r>
                                <a:rPr lang="en-US" sz="1700" i="1">
                                  <a:effectLst/>
                                  <a:latin typeface="Cambria Math" panose="02040503050406030204" pitchFamily="18" charset="0"/>
                                  <a:ea typeface="SimSun" panose="02010600030101010101" pitchFamily="2" charset="-122"/>
                                </a:rPr>
                                <m:t>= </m:t>
                              </m:r>
                              <m:acc>
                                <m:accPr>
                                  <m:chr m:val="̅"/>
                                  <m:ctrlPr>
                                    <a:rPr lang="en-US" sz="1700" i="1">
                                      <a:effectLst/>
                                      <a:latin typeface="Cambria Math" panose="02040503050406030204" pitchFamily="18" charset="0"/>
                                      <a:ea typeface="SimSun" panose="02010600030101010101" pitchFamily="2" charset="-122"/>
                                    </a:rPr>
                                  </m:ctrlPr>
                                </m:accPr>
                                <m:e>
                                  <m:r>
                                    <a:rPr lang="en-US" sz="1700" i="1">
                                      <a:effectLst/>
                                      <a:latin typeface="Cambria Math" panose="02040503050406030204" pitchFamily="18" charset="0"/>
                                      <a:ea typeface="SimSun" panose="02010600030101010101" pitchFamily="2" charset="-122"/>
                                    </a:rPr>
                                    <m:t>1,</m:t>
                                  </m:r>
                                  <m:r>
                                    <a:rPr lang="en-US" sz="1700" i="1">
                                      <a:effectLst/>
                                      <a:latin typeface="Cambria Math" panose="02040503050406030204" pitchFamily="18" charset="0"/>
                                      <a:ea typeface="SimSun" panose="02010600030101010101" pitchFamily="2" charset="-122"/>
                                    </a:rPr>
                                    <m:t>𝑛</m:t>
                                  </m:r>
                                </m:e>
                              </m:acc>
                            </m:e>
                          </m:mr>
                          <m:mr>
                            <m:e>
                              <m:sSub>
                                <m:sSubPr>
                                  <m:ctrlPr>
                                    <a:rPr lang="en-US" sz="1700" i="1">
                                      <a:effectLst/>
                                      <a:latin typeface="Cambria Math" panose="02040503050406030204" pitchFamily="18" charset="0"/>
                                      <a:ea typeface="SimSun" panose="02010600030101010101" pitchFamily="2" charset="-122"/>
                                    </a:rPr>
                                  </m:ctrlPr>
                                </m:sSubPr>
                                <m:e>
                                  <m:r>
                                    <a:rPr lang="en-US" sz="1700" i="1">
                                      <a:effectLst/>
                                      <a:latin typeface="Cambria Math" panose="02040503050406030204" pitchFamily="18" charset="0"/>
                                      <a:ea typeface="SimSun" panose="02010600030101010101" pitchFamily="2" charset="-122"/>
                                    </a:rPr>
                                    <m:t>𝜆</m:t>
                                  </m:r>
                                </m:e>
                                <m:sub>
                                  <m:r>
                                    <a:rPr lang="en-US" sz="1700" i="1">
                                      <a:effectLst/>
                                      <a:latin typeface="Cambria Math" panose="02040503050406030204" pitchFamily="18" charset="0"/>
                                      <a:ea typeface="SimSun" panose="02010600030101010101" pitchFamily="2" charset="-122"/>
                                    </a:rPr>
                                    <m:t>𝑖</m:t>
                                  </m:r>
                                </m:sub>
                              </m:sSub>
                              <m:r>
                                <a:rPr lang="en-US" sz="1700" i="1">
                                  <a:effectLst/>
                                  <a:latin typeface="Cambria Math" panose="02040503050406030204" pitchFamily="18" charset="0"/>
                                  <a:ea typeface="SimSun" panose="02010600030101010101" pitchFamily="2" charset="-122"/>
                                </a:rPr>
                                <m:t>≥0 </m:t>
                              </m:r>
                              <m:r>
                                <m:rPr>
                                  <m:sty m:val="p"/>
                                </m:rPr>
                                <a:rPr lang="en-US" sz="1700">
                                  <a:effectLst/>
                                  <a:latin typeface="Cambria Math" panose="02040503050406030204" pitchFamily="18" charset="0"/>
                                  <a:ea typeface="SimSun" panose="02010600030101010101" pitchFamily="2" charset="-122"/>
                                </a:rPr>
                                <m:t>for</m:t>
                              </m:r>
                              <m:r>
                                <a:rPr lang="en-US" sz="1700" i="1">
                                  <a:effectLst/>
                                  <a:latin typeface="Cambria Math" panose="02040503050406030204" pitchFamily="18" charset="0"/>
                                  <a:ea typeface="SimSun" panose="02010600030101010101" pitchFamily="2" charset="-122"/>
                                </a:rPr>
                                <m:t> </m:t>
                              </m:r>
                              <m:r>
                                <a:rPr lang="en-US" sz="1700" i="1">
                                  <a:effectLst/>
                                  <a:latin typeface="Cambria Math" panose="02040503050406030204" pitchFamily="18" charset="0"/>
                                  <a:ea typeface="SimSun" panose="02010600030101010101" pitchFamily="2" charset="-122"/>
                                </a:rPr>
                                <m:t>𝑖</m:t>
                              </m:r>
                              <m:r>
                                <a:rPr lang="en-US" sz="1700" i="1">
                                  <a:effectLst/>
                                  <a:latin typeface="Cambria Math" panose="02040503050406030204" pitchFamily="18" charset="0"/>
                                  <a:ea typeface="SimSun" panose="02010600030101010101" pitchFamily="2" charset="-122"/>
                                </a:rPr>
                                <m:t>= </m:t>
                              </m:r>
                              <m:acc>
                                <m:accPr>
                                  <m:chr m:val="̅"/>
                                  <m:ctrlPr>
                                    <a:rPr lang="en-US" sz="1700" i="1">
                                      <a:effectLst/>
                                      <a:latin typeface="Cambria Math" panose="02040503050406030204" pitchFamily="18" charset="0"/>
                                      <a:ea typeface="SimSun" panose="02010600030101010101" pitchFamily="2" charset="-122"/>
                                    </a:rPr>
                                  </m:ctrlPr>
                                </m:accPr>
                                <m:e>
                                  <m:r>
                                    <a:rPr lang="en-US" sz="1700" i="1">
                                      <a:effectLst/>
                                      <a:latin typeface="Cambria Math" panose="02040503050406030204" pitchFamily="18" charset="0"/>
                                      <a:ea typeface="SimSun" panose="02010600030101010101" pitchFamily="2" charset="-122"/>
                                    </a:rPr>
                                    <m:t>1,</m:t>
                                  </m:r>
                                  <m:r>
                                    <a:rPr lang="en-US" sz="1700" i="1">
                                      <a:effectLst/>
                                      <a:latin typeface="Cambria Math" panose="02040503050406030204" pitchFamily="18" charset="0"/>
                                      <a:ea typeface="SimSun" panose="02010600030101010101" pitchFamily="2" charset="-122"/>
                                    </a:rPr>
                                    <m:t>𝑚</m:t>
                                  </m:r>
                                </m:e>
                              </m:acc>
                            </m:e>
                          </m:mr>
                          <m:mr>
                            <m:e>
                              <m:nary>
                                <m:naryPr>
                                  <m:chr m:val="∑"/>
                                  <m:limLoc m:val="undOvr"/>
                                  <m:ctrlPr>
                                    <a:rPr lang="en-US" sz="1700" i="1">
                                      <a:effectLst/>
                                      <a:latin typeface="Cambria Math" panose="02040503050406030204" pitchFamily="18" charset="0"/>
                                      <a:ea typeface="SimSun" panose="02010600030101010101" pitchFamily="2" charset="-122"/>
                                    </a:rPr>
                                  </m:ctrlPr>
                                </m:naryPr>
                                <m:sub>
                                  <m:r>
                                    <a:rPr lang="en-US" sz="1700" i="1">
                                      <a:effectLst/>
                                      <a:latin typeface="Cambria Math" panose="02040503050406030204" pitchFamily="18" charset="0"/>
                                      <a:ea typeface="SimSun" panose="02010600030101010101" pitchFamily="2" charset="-122"/>
                                    </a:rPr>
                                    <m:t>𝑖</m:t>
                                  </m:r>
                                  <m:r>
                                    <a:rPr lang="en-US" sz="1700" i="1">
                                      <a:effectLst/>
                                      <a:latin typeface="Cambria Math" panose="02040503050406030204" pitchFamily="18" charset="0"/>
                                      <a:ea typeface="SimSun" panose="02010600030101010101" pitchFamily="2" charset="-122"/>
                                    </a:rPr>
                                    <m:t>=1</m:t>
                                  </m:r>
                                </m:sub>
                                <m:sup>
                                  <m:r>
                                    <a:rPr lang="en-US" sz="1700" i="1">
                                      <a:effectLst/>
                                      <a:latin typeface="Cambria Math" panose="02040503050406030204" pitchFamily="18" charset="0"/>
                                      <a:ea typeface="SimSun" panose="02010600030101010101" pitchFamily="2" charset="-122"/>
                                    </a:rPr>
                                    <m:t>𝑚</m:t>
                                  </m:r>
                                </m:sup>
                                <m:e>
                                  <m:sSub>
                                    <m:sSubPr>
                                      <m:ctrlPr>
                                        <a:rPr lang="en-US" sz="1700" i="1">
                                          <a:effectLst/>
                                          <a:latin typeface="Cambria Math" panose="02040503050406030204" pitchFamily="18" charset="0"/>
                                          <a:ea typeface="SimSun" panose="02010600030101010101" pitchFamily="2" charset="-122"/>
                                        </a:rPr>
                                      </m:ctrlPr>
                                    </m:sSubPr>
                                    <m:e>
                                      <m:r>
                                        <a:rPr lang="en-US" sz="1700" i="1">
                                          <a:effectLst/>
                                          <a:latin typeface="Cambria Math" panose="02040503050406030204" pitchFamily="18" charset="0"/>
                                          <a:ea typeface="SimSun" panose="02010600030101010101" pitchFamily="2" charset="-122"/>
                                        </a:rPr>
                                        <m:t>𝜆</m:t>
                                      </m:r>
                                    </m:e>
                                    <m:sub>
                                      <m:r>
                                        <a:rPr lang="en-US" sz="1700" i="1">
                                          <a:effectLst/>
                                          <a:latin typeface="Cambria Math" panose="02040503050406030204" pitchFamily="18" charset="0"/>
                                          <a:ea typeface="SimSun" panose="02010600030101010101" pitchFamily="2" charset="-122"/>
                                        </a:rPr>
                                        <m:t>𝑖</m:t>
                                      </m:r>
                                    </m:sub>
                                  </m:sSub>
                                  <m:r>
                                    <a:rPr lang="en-US" sz="1700" i="1">
                                      <a:effectLst/>
                                      <a:latin typeface="Cambria Math" panose="02040503050406030204" pitchFamily="18" charset="0"/>
                                      <a:ea typeface="SimSun" panose="02010600030101010101" pitchFamily="2" charset="-122"/>
                                    </a:rPr>
                                    <m:t>𝑔</m:t>
                                  </m:r>
                                  <m:d>
                                    <m:dPr>
                                      <m:ctrlPr>
                                        <a:rPr lang="en-US" sz="1700" i="1">
                                          <a:effectLst/>
                                          <a:latin typeface="Cambria Math" panose="02040503050406030204" pitchFamily="18" charset="0"/>
                                          <a:ea typeface="SimSun" panose="02010600030101010101" pitchFamily="2" charset="-122"/>
                                        </a:rPr>
                                      </m:ctrlPr>
                                    </m:dPr>
                                    <m:e>
                                      <m:r>
                                        <a:rPr lang="en-US" sz="1700" i="1">
                                          <a:effectLst/>
                                          <a:latin typeface="Cambria Math" panose="02040503050406030204" pitchFamily="18" charset="0"/>
                                          <a:ea typeface="SimSun" panose="02010600030101010101" pitchFamily="2" charset="-122"/>
                                        </a:rPr>
                                        <m:t>𝑋</m:t>
                                      </m:r>
                                    </m:e>
                                  </m:d>
                                </m:e>
                              </m:nary>
                              <m:r>
                                <a:rPr lang="en-US" sz="1700" i="1">
                                  <a:effectLst/>
                                  <a:latin typeface="Cambria Math" panose="02040503050406030204" pitchFamily="18" charset="0"/>
                                  <a:ea typeface="SimSun" panose="02010600030101010101" pitchFamily="2" charset="-122"/>
                                </a:rPr>
                                <m:t>=0</m:t>
                              </m:r>
                            </m:e>
                          </m:mr>
                        </m:m>
                      </m:e>
                    </m:d>
                  </m:oMath>
                </a14:m>
                <a:endParaRPr lang="en-US" sz="1700" dirty="0">
                  <a:effectLst/>
                  <a:ea typeface="SimSun" panose="02010600030101010101" pitchFamily="2" charset="-122"/>
                </a:endParaRPr>
              </a:p>
              <a:p>
                <a:pPr marL="0" marR="0" indent="0" algn="just">
                  <a:lnSpc>
                    <a:spcPct val="120000"/>
                  </a:lnSpc>
                  <a:spcBef>
                    <a:spcPts val="0"/>
                  </a:spcBef>
                  <a:spcAft>
                    <a:spcPts val="0"/>
                  </a:spcAft>
                  <a:buNone/>
                </a:pPr>
                <a:r>
                  <a:rPr lang="en-US" sz="1700" dirty="0">
                    <a:effectLst/>
                    <a:ea typeface="SimSun" panose="02010600030101010101" pitchFamily="2" charset="-122"/>
                  </a:rPr>
                  <a:t>The last equation in the KKT system above is called complementary slackness. The main task of KKT problem is to solve the first equation </a:t>
                </a:r>
                <a:r>
                  <a:rPr lang="en-US" sz="1700" i="1" dirty="0" err="1">
                    <a:effectLst/>
                    <a:ea typeface="SimSun" panose="02010600030101010101" pitchFamily="2" charset="-122"/>
                  </a:rPr>
                  <a:t>Dla</a:t>
                </a:r>
                <a:r>
                  <a:rPr lang="en-US" sz="1700" dirty="0">
                    <a:effectLst/>
                    <a:ea typeface="SimSun" panose="02010600030101010101" pitchFamily="2" charset="-122"/>
                  </a:rPr>
                  <a:t>(</a:t>
                </a:r>
                <a:r>
                  <a:rPr lang="en-US" sz="1700" i="1" dirty="0">
                    <a:effectLst/>
                    <a:ea typeface="SimSun" panose="02010600030101010101" pitchFamily="2" charset="-122"/>
                  </a:rPr>
                  <a:t>X</a:t>
                </a:r>
                <a:r>
                  <a:rPr lang="en-US" sz="1700" dirty="0">
                    <a:effectLst/>
                    <a:ea typeface="SimSun" panose="02010600030101010101" pitchFamily="2" charset="-122"/>
                  </a:rPr>
                  <a:t>, </a:t>
                </a:r>
                <a:r>
                  <a:rPr lang="en-US" sz="1700" i="1" dirty="0">
                    <a:effectLst/>
                    <a:ea typeface="SimSun" panose="02010600030101010101" pitchFamily="2" charset="-122"/>
                  </a:rPr>
                  <a:t>λ</a:t>
                </a:r>
                <a:r>
                  <a:rPr lang="en-US" sz="1700" dirty="0">
                    <a:effectLst/>
                    <a:ea typeface="SimSun" panose="02010600030101010101" pitchFamily="2" charset="-122"/>
                  </a:rPr>
                  <a:t>, </a:t>
                </a:r>
                <a:r>
                  <a:rPr lang="en-US" sz="1700" i="1" dirty="0">
                    <a:effectLst/>
                    <a:ea typeface="SimSun" panose="02010600030101010101" pitchFamily="2" charset="-122"/>
                  </a:rPr>
                  <a:t>μ</a:t>
                </a:r>
                <a:r>
                  <a:rPr lang="en-US" sz="1700" dirty="0">
                    <a:effectLst/>
                    <a:ea typeface="SimSun" panose="02010600030101010101" pitchFamily="2" charset="-122"/>
                  </a:rPr>
                  <a:t>) = </a:t>
                </a:r>
                <a:r>
                  <a:rPr lang="en-US" sz="1700" b="1" dirty="0">
                    <a:effectLst/>
                    <a:ea typeface="SimSun" panose="02010600030101010101" pitchFamily="2" charset="-122"/>
                  </a:rPr>
                  <a:t>0</a:t>
                </a:r>
                <a:r>
                  <a:rPr lang="en-US" sz="1700" i="1" baseline="30000" dirty="0">
                    <a:effectLst/>
                    <a:ea typeface="SimSun" panose="02010600030101010101" pitchFamily="2" charset="-122"/>
                  </a:rPr>
                  <a:t>T</a:t>
                </a:r>
                <a:r>
                  <a:rPr lang="en-US" sz="1700" dirty="0">
                    <a:effectLst/>
                    <a:ea typeface="SimSun" panose="02010600030101010101" pitchFamily="2" charset="-122"/>
                  </a:rPr>
                  <a:t>. Again some practical methods such as Newton-Raphson method can be used to solve the equation</a:t>
                </a:r>
                <a:r>
                  <a:rPr lang="en-US" sz="1700" i="1" dirty="0">
                    <a:effectLst/>
                    <a:ea typeface="SimSun" panose="02010600030101010101" pitchFamily="2" charset="-122"/>
                  </a:rPr>
                  <a:t> </a:t>
                </a:r>
                <a:r>
                  <a:rPr lang="en-US" sz="1700" i="1" dirty="0" err="1">
                    <a:effectLst/>
                    <a:ea typeface="SimSun" panose="02010600030101010101" pitchFamily="2" charset="-122"/>
                  </a:rPr>
                  <a:t>Dla</a:t>
                </a:r>
                <a:r>
                  <a:rPr lang="en-US" sz="1700" dirty="0">
                    <a:effectLst/>
                    <a:ea typeface="SimSun" panose="02010600030101010101" pitchFamily="2" charset="-122"/>
                  </a:rPr>
                  <a:t>(</a:t>
                </a:r>
                <a:r>
                  <a:rPr lang="en-US" sz="1700" i="1" dirty="0">
                    <a:effectLst/>
                    <a:ea typeface="SimSun" panose="02010600030101010101" pitchFamily="2" charset="-122"/>
                  </a:rPr>
                  <a:t>X</a:t>
                </a:r>
                <a:r>
                  <a:rPr lang="en-US" sz="1700" dirty="0">
                    <a:effectLst/>
                    <a:ea typeface="SimSun" panose="02010600030101010101" pitchFamily="2" charset="-122"/>
                  </a:rPr>
                  <a:t>, </a:t>
                </a:r>
                <a:r>
                  <a:rPr lang="en-US" sz="1700" i="1" dirty="0">
                    <a:effectLst/>
                    <a:ea typeface="SimSun" panose="02010600030101010101" pitchFamily="2" charset="-122"/>
                  </a:rPr>
                  <a:t>λ</a:t>
                </a:r>
                <a:r>
                  <a:rPr lang="en-US" sz="1700" dirty="0">
                    <a:effectLst/>
                    <a:ea typeface="SimSun" panose="02010600030101010101" pitchFamily="2" charset="-122"/>
                  </a:rPr>
                  <a:t>, </a:t>
                </a:r>
                <a:r>
                  <a:rPr lang="en-US" sz="1700" i="1" dirty="0">
                    <a:effectLst/>
                    <a:ea typeface="SimSun" panose="02010600030101010101" pitchFamily="2" charset="-122"/>
                  </a:rPr>
                  <a:t>μ</a:t>
                </a:r>
                <a:r>
                  <a:rPr lang="en-US" sz="1700" dirty="0">
                    <a:effectLst/>
                    <a:ea typeface="SimSun" panose="02010600030101010101" pitchFamily="2" charset="-122"/>
                  </a:rPr>
                  <a:t>) = </a:t>
                </a:r>
                <a:r>
                  <a:rPr lang="en-US" sz="1700" b="1" dirty="0">
                    <a:effectLst/>
                    <a:ea typeface="SimSun" panose="02010600030101010101" pitchFamily="2" charset="-122"/>
                  </a:rPr>
                  <a:t>0</a:t>
                </a:r>
                <a:r>
                  <a:rPr lang="en-US" sz="1700" i="1" baseline="30000" dirty="0">
                    <a:effectLst/>
                    <a:ea typeface="SimSun" panose="02010600030101010101" pitchFamily="2" charset="-122"/>
                  </a:rPr>
                  <a:t>T</a:t>
                </a:r>
                <a:r>
                  <a:rPr lang="en-US" sz="1700" dirty="0">
                    <a:effectLst/>
                    <a:ea typeface="SimSun" panose="02010600030101010101" pitchFamily="2" charset="-122"/>
                  </a:rPr>
                  <a:t>. Alternately, gradient descent method can be used to optimize </a:t>
                </a:r>
                <a:r>
                  <a:rPr lang="en-US" sz="1700" i="1" dirty="0">
                    <a:effectLst/>
                    <a:ea typeface="SimSun" panose="02010600030101010101" pitchFamily="2" charset="-122"/>
                  </a:rPr>
                  <a:t>la</a:t>
                </a:r>
                <a:r>
                  <a:rPr lang="en-US" sz="1700" dirty="0">
                    <a:effectLst/>
                    <a:ea typeface="SimSun" panose="02010600030101010101" pitchFamily="2" charset="-122"/>
                  </a:rPr>
                  <a:t>(</a:t>
                </a:r>
                <a:r>
                  <a:rPr lang="en-US" sz="1700" i="1" dirty="0">
                    <a:effectLst/>
                    <a:ea typeface="SimSun" panose="02010600030101010101" pitchFamily="2" charset="-122"/>
                  </a:rPr>
                  <a:t>X</a:t>
                </a:r>
                <a:r>
                  <a:rPr lang="en-US" sz="1700" dirty="0">
                    <a:effectLst/>
                    <a:ea typeface="SimSun" panose="02010600030101010101" pitchFamily="2" charset="-122"/>
                  </a:rPr>
                  <a:t>, </a:t>
                </a:r>
                <a:r>
                  <a:rPr lang="en-US" sz="1700" i="1" dirty="0">
                    <a:effectLst/>
                    <a:ea typeface="SimSun" panose="02010600030101010101" pitchFamily="2" charset="-122"/>
                  </a:rPr>
                  <a:t>λ</a:t>
                </a:r>
                <a:r>
                  <a:rPr lang="en-US" sz="1700" dirty="0">
                    <a:effectLst/>
                    <a:ea typeface="SimSun" panose="02010600030101010101" pitchFamily="2" charset="-122"/>
                  </a:rPr>
                  <a:t>, </a:t>
                </a:r>
                <a:r>
                  <a:rPr lang="en-US" sz="1700" i="1" dirty="0">
                    <a:effectLst/>
                    <a:ea typeface="SimSun" panose="02010600030101010101" pitchFamily="2" charset="-122"/>
                  </a:rPr>
                  <a:t>μ</a:t>
                </a:r>
                <a:r>
                  <a:rPr lang="en-US" sz="1700" dirty="0">
                    <a:effectLst/>
                    <a:ea typeface="SimSun" panose="02010600030101010101" pitchFamily="2" charset="-122"/>
                  </a:rPr>
                  <a:t>) with constraints specified in KKT system </a:t>
                </a:r>
                <a14:m>
                  <m:oMath xmlns:m="http://schemas.openxmlformats.org/officeDocument/2006/math">
                    <m:d>
                      <m:dPr>
                        <m:begChr m:val="{"/>
                        <m:endChr m:val=""/>
                        <m:ctrlPr>
                          <a:rPr lang="en-US" sz="1700" i="1">
                            <a:effectLst/>
                            <a:latin typeface="Cambria Math" panose="02040503050406030204" pitchFamily="18" charset="0"/>
                          </a:rPr>
                        </m:ctrlPr>
                      </m:dPr>
                      <m:e>
                        <m:m>
                          <m:mPr>
                            <m:mcs>
                              <m:mc>
                                <m:mcPr>
                                  <m:count m:val="1"/>
                                  <m:mcJc m:val="center"/>
                                </m:mcPr>
                              </m:mc>
                            </m:mcs>
                            <m:ctrlPr>
                              <a:rPr lang="en-US" sz="1700" i="1">
                                <a:effectLst/>
                                <a:latin typeface="Cambria Math" panose="02040503050406030204" pitchFamily="18" charset="0"/>
                              </a:rPr>
                            </m:ctrlPr>
                          </m:mPr>
                          <m:mr>
                            <m:e>
                              <m:sSub>
                                <m:sSubPr>
                                  <m:ctrlPr>
                                    <a:rPr lang="en-US" sz="1700" i="1">
                                      <a:effectLst/>
                                      <a:latin typeface="Cambria Math" panose="02040503050406030204" pitchFamily="18" charset="0"/>
                                    </a:rPr>
                                  </m:ctrlPr>
                                </m:sSubPr>
                                <m:e>
                                  <m:r>
                                    <a:rPr lang="en-US" sz="1700" i="1">
                                      <a:effectLst/>
                                      <a:latin typeface="Cambria Math" panose="02040503050406030204" pitchFamily="18" charset="0"/>
                                      <a:ea typeface="SimSun" panose="02010600030101010101" pitchFamily="2" charset="-122"/>
                                    </a:rPr>
                                    <m:t>𝑔</m:t>
                                  </m:r>
                                </m:e>
                                <m:sub>
                                  <m:r>
                                    <a:rPr lang="en-US" sz="1700" i="1">
                                      <a:effectLst/>
                                      <a:latin typeface="Cambria Math" panose="02040503050406030204" pitchFamily="18" charset="0"/>
                                      <a:ea typeface="SimSun" panose="02010600030101010101" pitchFamily="2" charset="-122"/>
                                    </a:rPr>
                                    <m:t>𝑖</m:t>
                                  </m:r>
                                </m:sub>
                              </m:sSub>
                              <m:d>
                                <m:dPr>
                                  <m:ctrlPr>
                                    <a:rPr lang="en-US" sz="1700" i="1">
                                      <a:effectLst/>
                                      <a:latin typeface="Cambria Math" panose="02040503050406030204" pitchFamily="18" charset="0"/>
                                    </a:rPr>
                                  </m:ctrlPr>
                                </m:dPr>
                                <m:e>
                                  <m:r>
                                    <a:rPr lang="en-US" sz="1700" i="1">
                                      <a:effectLst/>
                                      <a:latin typeface="Cambria Math" panose="02040503050406030204" pitchFamily="18" charset="0"/>
                                      <a:ea typeface="SimSun" panose="02010600030101010101" pitchFamily="2" charset="-122"/>
                                    </a:rPr>
                                    <m:t>𝑋</m:t>
                                  </m:r>
                                </m:e>
                              </m:d>
                              <m:r>
                                <a:rPr lang="en-US" sz="1700" i="1">
                                  <a:effectLst/>
                                  <a:latin typeface="Cambria Math" panose="02040503050406030204" pitchFamily="18" charset="0"/>
                                  <a:ea typeface="SimSun" panose="02010600030101010101" pitchFamily="2" charset="-122"/>
                                </a:rPr>
                                <m:t>≤0 </m:t>
                              </m:r>
                              <m:r>
                                <m:rPr>
                                  <m:sty m:val="p"/>
                                </m:rPr>
                                <a:rPr lang="en-US" sz="1700">
                                  <a:effectLst/>
                                  <a:latin typeface="Cambria Math" panose="02040503050406030204" pitchFamily="18" charset="0"/>
                                  <a:ea typeface="SimSun" panose="02010600030101010101" pitchFamily="2" charset="-122"/>
                                </a:rPr>
                                <m:t>for</m:t>
                              </m:r>
                              <m:r>
                                <a:rPr lang="en-US" sz="1700" i="1">
                                  <a:effectLst/>
                                  <a:latin typeface="Cambria Math" panose="02040503050406030204" pitchFamily="18" charset="0"/>
                                  <a:ea typeface="SimSun" panose="02010600030101010101" pitchFamily="2" charset="-122"/>
                                </a:rPr>
                                <m:t> </m:t>
                              </m:r>
                              <m:r>
                                <a:rPr lang="en-US" sz="1700" i="1">
                                  <a:effectLst/>
                                  <a:latin typeface="Cambria Math" panose="02040503050406030204" pitchFamily="18" charset="0"/>
                                  <a:ea typeface="SimSun" panose="02010600030101010101" pitchFamily="2" charset="-122"/>
                                </a:rPr>
                                <m:t>𝑖</m:t>
                              </m:r>
                              <m:r>
                                <a:rPr lang="en-US" sz="1700" i="1">
                                  <a:effectLst/>
                                  <a:latin typeface="Cambria Math" panose="02040503050406030204" pitchFamily="18" charset="0"/>
                                  <a:ea typeface="SimSun" panose="02010600030101010101" pitchFamily="2" charset="-122"/>
                                </a:rPr>
                                <m:t>= </m:t>
                              </m:r>
                              <m:acc>
                                <m:accPr>
                                  <m:chr m:val="̅"/>
                                  <m:ctrlPr>
                                    <a:rPr lang="en-US" sz="1700" i="1">
                                      <a:effectLst/>
                                      <a:latin typeface="Cambria Math" panose="02040503050406030204" pitchFamily="18" charset="0"/>
                                    </a:rPr>
                                  </m:ctrlPr>
                                </m:accPr>
                                <m:e>
                                  <m:r>
                                    <a:rPr lang="en-US" sz="1700" i="1">
                                      <a:effectLst/>
                                      <a:latin typeface="Cambria Math" panose="02040503050406030204" pitchFamily="18" charset="0"/>
                                      <a:ea typeface="SimSun" panose="02010600030101010101" pitchFamily="2" charset="-122"/>
                                    </a:rPr>
                                    <m:t>1,</m:t>
                                  </m:r>
                                  <m:r>
                                    <a:rPr lang="en-US" sz="1700" i="1">
                                      <a:effectLst/>
                                      <a:latin typeface="Cambria Math" panose="02040503050406030204" pitchFamily="18" charset="0"/>
                                      <a:ea typeface="SimSun" panose="02010600030101010101" pitchFamily="2" charset="-122"/>
                                    </a:rPr>
                                    <m:t>𝑚</m:t>
                                  </m:r>
                                </m:e>
                              </m:acc>
                            </m:e>
                          </m:mr>
                          <m:mr>
                            <m:e>
                              <m:sSub>
                                <m:sSubPr>
                                  <m:ctrlPr>
                                    <a:rPr lang="en-US" sz="1700" i="1">
                                      <a:effectLst/>
                                      <a:latin typeface="Cambria Math" panose="02040503050406030204" pitchFamily="18" charset="0"/>
                                    </a:rPr>
                                  </m:ctrlPr>
                                </m:sSubPr>
                                <m:e>
                                  <m:r>
                                    <a:rPr lang="en-US" sz="1700" i="1">
                                      <a:effectLst/>
                                      <a:latin typeface="Cambria Math" panose="02040503050406030204" pitchFamily="18" charset="0"/>
                                      <a:ea typeface="SimSun" panose="02010600030101010101" pitchFamily="2" charset="-122"/>
                                    </a:rPr>
                                    <m:t>h</m:t>
                                  </m:r>
                                </m:e>
                                <m:sub>
                                  <m:r>
                                    <a:rPr lang="en-US" sz="1700" i="1">
                                      <a:effectLst/>
                                      <a:latin typeface="Cambria Math" panose="02040503050406030204" pitchFamily="18" charset="0"/>
                                      <a:ea typeface="SimSun" panose="02010600030101010101" pitchFamily="2" charset="-122"/>
                                    </a:rPr>
                                    <m:t>𝑗</m:t>
                                  </m:r>
                                </m:sub>
                              </m:sSub>
                              <m:d>
                                <m:dPr>
                                  <m:ctrlPr>
                                    <a:rPr lang="en-US" sz="1700" i="1">
                                      <a:effectLst/>
                                      <a:latin typeface="Cambria Math" panose="02040503050406030204" pitchFamily="18" charset="0"/>
                                    </a:rPr>
                                  </m:ctrlPr>
                                </m:dPr>
                                <m:e>
                                  <m:r>
                                    <a:rPr lang="en-US" sz="1700" i="1">
                                      <a:effectLst/>
                                      <a:latin typeface="Cambria Math" panose="02040503050406030204" pitchFamily="18" charset="0"/>
                                      <a:ea typeface="SimSun" panose="02010600030101010101" pitchFamily="2" charset="-122"/>
                                    </a:rPr>
                                    <m:t>𝑋</m:t>
                                  </m:r>
                                </m:e>
                              </m:d>
                              <m:r>
                                <a:rPr lang="en-US" sz="1700" i="1">
                                  <a:effectLst/>
                                  <a:latin typeface="Cambria Math" panose="02040503050406030204" pitchFamily="18" charset="0"/>
                                  <a:ea typeface="SimSun" panose="02010600030101010101" pitchFamily="2" charset="-122"/>
                                </a:rPr>
                                <m:t>=0 </m:t>
                              </m:r>
                              <m:r>
                                <m:rPr>
                                  <m:sty m:val="p"/>
                                </m:rPr>
                                <a:rPr lang="en-US" sz="1700">
                                  <a:effectLst/>
                                  <a:latin typeface="Cambria Math" panose="02040503050406030204" pitchFamily="18" charset="0"/>
                                  <a:ea typeface="SimSun" panose="02010600030101010101" pitchFamily="2" charset="-122"/>
                                </a:rPr>
                                <m:t>for</m:t>
                              </m:r>
                              <m:r>
                                <a:rPr lang="en-US" sz="1700" i="1">
                                  <a:effectLst/>
                                  <a:latin typeface="Cambria Math" panose="02040503050406030204" pitchFamily="18" charset="0"/>
                                  <a:ea typeface="SimSun" panose="02010600030101010101" pitchFamily="2" charset="-122"/>
                                </a:rPr>
                                <m:t> </m:t>
                              </m:r>
                              <m:r>
                                <a:rPr lang="en-US" sz="1700" i="1">
                                  <a:effectLst/>
                                  <a:latin typeface="Cambria Math" panose="02040503050406030204" pitchFamily="18" charset="0"/>
                                  <a:ea typeface="SimSun" panose="02010600030101010101" pitchFamily="2" charset="-122"/>
                                </a:rPr>
                                <m:t>𝑗</m:t>
                              </m:r>
                              <m:r>
                                <a:rPr lang="en-US" sz="1700" i="1">
                                  <a:effectLst/>
                                  <a:latin typeface="Cambria Math" panose="02040503050406030204" pitchFamily="18" charset="0"/>
                                  <a:ea typeface="SimSun" panose="02010600030101010101" pitchFamily="2" charset="-122"/>
                                </a:rPr>
                                <m:t>= </m:t>
                              </m:r>
                              <m:acc>
                                <m:accPr>
                                  <m:chr m:val="̅"/>
                                  <m:ctrlPr>
                                    <a:rPr lang="en-US" sz="1700" i="1">
                                      <a:effectLst/>
                                      <a:latin typeface="Cambria Math" panose="02040503050406030204" pitchFamily="18" charset="0"/>
                                    </a:rPr>
                                  </m:ctrlPr>
                                </m:accPr>
                                <m:e>
                                  <m:r>
                                    <a:rPr lang="en-US" sz="1700" i="1">
                                      <a:effectLst/>
                                      <a:latin typeface="Cambria Math" panose="02040503050406030204" pitchFamily="18" charset="0"/>
                                      <a:ea typeface="SimSun" panose="02010600030101010101" pitchFamily="2" charset="-122"/>
                                    </a:rPr>
                                    <m:t>1,</m:t>
                                  </m:r>
                                  <m:r>
                                    <a:rPr lang="en-US" sz="1700" i="1">
                                      <a:effectLst/>
                                      <a:latin typeface="Cambria Math" panose="02040503050406030204" pitchFamily="18" charset="0"/>
                                      <a:ea typeface="SimSun" panose="02010600030101010101" pitchFamily="2" charset="-122"/>
                                    </a:rPr>
                                    <m:t>𝑛</m:t>
                                  </m:r>
                                </m:e>
                              </m:acc>
                            </m:e>
                          </m:mr>
                          <m:mr>
                            <m:e>
                              <m:sSub>
                                <m:sSubPr>
                                  <m:ctrlPr>
                                    <a:rPr lang="en-US" sz="1700" i="1">
                                      <a:effectLst/>
                                      <a:latin typeface="Cambria Math" panose="02040503050406030204" pitchFamily="18" charset="0"/>
                                    </a:rPr>
                                  </m:ctrlPr>
                                </m:sSubPr>
                                <m:e>
                                  <m:r>
                                    <a:rPr lang="en-US" sz="1700" i="1">
                                      <a:effectLst/>
                                      <a:latin typeface="Cambria Math" panose="02040503050406030204" pitchFamily="18" charset="0"/>
                                      <a:ea typeface="SimSun" panose="02010600030101010101" pitchFamily="2" charset="-122"/>
                                    </a:rPr>
                                    <m:t>𝜆</m:t>
                                  </m:r>
                                </m:e>
                                <m:sub>
                                  <m:r>
                                    <a:rPr lang="en-US" sz="1700" i="1">
                                      <a:effectLst/>
                                      <a:latin typeface="Cambria Math" panose="02040503050406030204" pitchFamily="18" charset="0"/>
                                      <a:ea typeface="SimSun" panose="02010600030101010101" pitchFamily="2" charset="-122"/>
                                    </a:rPr>
                                    <m:t>𝑖</m:t>
                                  </m:r>
                                </m:sub>
                              </m:sSub>
                              <m:r>
                                <a:rPr lang="en-US" sz="1700" i="1">
                                  <a:effectLst/>
                                  <a:latin typeface="Cambria Math" panose="02040503050406030204" pitchFamily="18" charset="0"/>
                                  <a:ea typeface="SimSun" panose="02010600030101010101" pitchFamily="2" charset="-122"/>
                                </a:rPr>
                                <m:t>≥0 </m:t>
                              </m:r>
                              <m:r>
                                <m:rPr>
                                  <m:sty m:val="p"/>
                                </m:rPr>
                                <a:rPr lang="en-US" sz="1700">
                                  <a:effectLst/>
                                  <a:latin typeface="Cambria Math" panose="02040503050406030204" pitchFamily="18" charset="0"/>
                                  <a:ea typeface="SimSun" panose="02010600030101010101" pitchFamily="2" charset="-122"/>
                                </a:rPr>
                                <m:t>for</m:t>
                              </m:r>
                              <m:r>
                                <a:rPr lang="en-US" sz="1700" i="1">
                                  <a:effectLst/>
                                  <a:latin typeface="Cambria Math" panose="02040503050406030204" pitchFamily="18" charset="0"/>
                                  <a:ea typeface="SimSun" panose="02010600030101010101" pitchFamily="2" charset="-122"/>
                                </a:rPr>
                                <m:t> </m:t>
                              </m:r>
                              <m:r>
                                <a:rPr lang="en-US" sz="1700" i="1">
                                  <a:effectLst/>
                                  <a:latin typeface="Cambria Math" panose="02040503050406030204" pitchFamily="18" charset="0"/>
                                  <a:ea typeface="SimSun" panose="02010600030101010101" pitchFamily="2" charset="-122"/>
                                </a:rPr>
                                <m:t>𝑖</m:t>
                              </m:r>
                              <m:r>
                                <a:rPr lang="en-US" sz="1700" i="1">
                                  <a:effectLst/>
                                  <a:latin typeface="Cambria Math" panose="02040503050406030204" pitchFamily="18" charset="0"/>
                                  <a:ea typeface="SimSun" panose="02010600030101010101" pitchFamily="2" charset="-122"/>
                                </a:rPr>
                                <m:t>= </m:t>
                              </m:r>
                              <m:acc>
                                <m:accPr>
                                  <m:chr m:val="̅"/>
                                  <m:ctrlPr>
                                    <a:rPr lang="en-US" sz="1700" i="1">
                                      <a:effectLst/>
                                      <a:latin typeface="Cambria Math" panose="02040503050406030204" pitchFamily="18" charset="0"/>
                                    </a:rPr>
                                  </m:ctrlPr>
                                </m:accPr>
                                <m:e>
                                  <m:r>
                                    <a:rPr lang="en-US" sz="1700" i="1">
                                      <a:effectLst/>
                                      <a:latin typeface="Cambria Math" panose="02040503050406030204" pitchFamily="18" charset="0"/>
                                      <a:ea typeface="SimSun" panose="02010600030101010101" pitchFamily="2" charset="-122"/>
                                    </a:rPr>
                                    <m:t>1,</m:t>
                                  </m:r>
                                  <m:r>
                                    <a:rPr lang="en-US" sz="1700" i="1">
                                      <a:effectLst/>
                                      <a:latin typeface="Cambria Math" panose="02040503050406030204" pitchFamily="18" charset="0"/>
                                      <a:ea typeface="SimSun" panose="02010600030101010101" pitchFamily="2" charset="-122"/>
                                    </a:rPr>
                                    <m:t>𝑚</m:t>
                                  </m:r>
                                </m:e>
                              </m:acc>
                            </m:e>
                          </m:mr>
                          <m:mr>
                            <m:e>
                              <m:nary>
                                <m:naryPr>
                                  <m:chr m:val="∑"/>
                                  <m:limLoc m:val="undOvr"/>
                                  <m:ctrlPr>
                                    <a:rPr lang="en-US" sz="1700" i="1">
                                      <a:effectLst/>
                                      <a:latin typeface="Cambria Math" panose="02040503050406030204" pitchFamily="18" charset="0"/>
                                    </a:rPr>
                                  </m:ctrlPr>
                                </m:naryPr>
                                <m:sub>
                                  <m:r>
                                    <a:rPr lang="en-US" sz="1700" i="1">
                                      <a:effectLst/>
                                      <a:latin typeface="Cambria Math" panose="02040503050406030204" pitchFamily="18" charset="0"/>
                                      <a:ea typeface="SimSun" panose="02010600030101010101" pitchFamily="2" charset="-122"/>
                                    </a:rPr>
                                    <m:t>𝑖</m:t>
                                  </m:r>
                                  <m:r>
                                    <a:rPr lang="en-US" sz="1700" i="1">
                                      <a:effectLst/>
                                      <a:latin typeface="Cambria Math" panose="02040503050406030204" pitchFamily="18" charset="0"/>
                                      <a:ea typeface="SimSun" panose="02010600030101010101" pitchFamily="2" charset="-122"/>
                                    </a:rPr>
                                    <m:t>=1</m:t>
                                  </m:r>
                                </m:sub>
                                <m:sup>
                                  <m:r>
                                    <a:rPr lang="en-US" sz="1700" i="1">
                                      <a:effectLst/>
                                      <a:latin typeface="Cambria Math" panose="02040503050406030204" pitchFamily="18" charset="0"/>
                                      <a:ea typeface="SimSun" panose="02010600030101010101" pitchFamily="2" charset="-122"/>
                                    </a:rPr>
                                    <m:t>𝑚</m:t>
                                  </m:r>
                                </m:sup>
                                <m:e>
                                  <m:sSub>
                                    <m:sSubPr>
                                      <m:ctrlPr>
                                        <a:rPr lang="en-US" sz="1700" i="1">
                                          <a:effectLst/>
                                          <a:latin typeface="Cambria Math" panose="02040503050406030204" pitchFamily="18" charset="0"/>
                                        </a:rPr>
                                      </m:ctrlPr>
                                    </m:sSubPr>
                                    <m:e>
                                      <m:r>
                                        <a:rPr lang="en-US" sz="1700" i="1">
                                          <a:effectLst/>
                                          <a:latin typeface="Cambria Math" panose="02040503050406030204" pitchFamily="18" charset="0"/>
                                          <a:ea typeface="SimSun" panose="02010600030101010101" pitchFamily="2" charset="-122"/>
                                        </a:rPr>
                                        <m:t>𝜆</m:t>
                                      </m:r>
                                    </m:e>
                                    <m:sub>
                                      <m:r>
                                        <a:rPr lang="en-US" sz="1700" i="1">
                                          <a:effectLst/>
                                          <a:latin typeface="Cambria Math" panose="02040503050406030204" pitchFamily="18" charset="0"/>
                                          <a:ea typeface="SimSun" panose="02010600030101010101" pitchFamily="2" charset="-122"/>
                                        </a:rPr>
                                        <m:t>𝑖</m:t>
                                      </m:r>
                                    </m:sub>
                                  </m:sSub>
                                  <m:r>
                                    <a:rPr lang="en-US" sz="1700" i="1">
                                      <a:effectLst/>
                                      <a:latin typeface="Cambria Math" panose="02040503050406030204" pitchFamily="18" charset="0"/>
                                      <a:ea typeface="SimSun" panose="02010600030101010101" pitchFamily="2" charset="-122"/>
                                    </a:rPr>
                                    <m:t>𝑔</m:t>
                                  </m:r>
                                  <m:d>
                                    <m:dPr>
                                      <m:ctrlPr>
                                        <a:rPr lang="en-US" sz="1700" i="1">
                                          <a:effectLst/>
                                          <a:latin typeface="Cambria Math" panose="02040503050406030204" pitchFamily="18" charset="0"/>
                                        </a:rPr>
                                      </m:ctrlPr>
                                    </m:dPr>
                                    <m:e>
                                      <m:r>
                                        <a:rPr lang="en-US" sz="1700" i="1">
                                          <a:effectLst/>
                                          <a:latin typeface="Cambria Math" panose="02040503050406030204" pitchFamily="18" charset="0"/>
                                          <a:ea typeface="SimSun" panose="02010600030101010101" pitchFamily="2" charset="-122"/>
                                        </a:rPr>
                                        <m:t>𝑋</m:t>
                                      </m:r>
                                    </m:e>
                                  </m:d>
                                </m:e>
                              </m:nary>
                              <m:r>
                                <a:rPr lang="en-US" sz="1700" i="1">
                                  <a:effectLst/>
                                  <a:latin typeface="Cambria Math" panose="02040503050406030204" pitchFamily="18" charset="0"/>
                                  <a:ea typeface="SimSun" panose="02010600030101010101" pitchFamily="2" charset="-122"/>
                                </a:rPr>
                                <m:t>=0</m:t>
                              </m:r>
                            </m:e>
                          </m:mr>
                        </m:m>
                      </m:e>
                    </m:d>
                  </m:oMath>
                </a14:m>
                <a:endParaRPr lang="en-US" sz="1700" dirty="0"/>
              </a:p>
            </p:txBody>
          </p:sp>
        </mc:Choice>
        <mc:Fallback xmlns="">
          <p:sp>
            <p:nvSpPr>
              <p:cNvPr id="3" name="Content Placeholder 2">
                <a:extLst>
                  <a:ext uri="{FF2B5EF4-FFF2-40B4-BE49-F238E27FC236}">
                    <a16:creationId xmlns:a16="http://schemas.microsoft.com/office/drawing/2014/main" id="{38533D62-4096-AF2D-AADF-76DD322DF8C5}"/>
                  </a:ext>
                </a:extLst>
              </p:cNvPr>
              <p:cNvSpPr>
                <a:spLocks noGrp="1" noRot="1" noChangeAspect="1" noMove="1" noResize="1" noEditPoints="1" noAdjustHandles="1" noChangeArrowheads="1" noChangeShapeType="1" noTextEdit="1"/>
              </p:cNvSpPr>
              <p:nvPr>
                <p:ph idx="1"/>
              </p:nvPr>
            </p:nvSpPr>
            <p:spPr>
              <a:xfrm>
                <a:off x="323557" y="914399"/>
                <a:ext cx="11549575" cy="5176066"/>
              </a:xfrm>
              <a:blipFill>
                <a:blip r:embed="rId4"/>
                <a:stretch>
                  <a:fillRect l="-317" t="-6832" r="-36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6CCAAB4-AF04-E2C8-A17A-FA6C36A43D21}"/>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5D4C605B-73A8-652A-5504-0E045DCF21AB}"/>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99EC8A37-CD5F-BDE6-0BF6-6E437FC6596C}"/>
              </a:ext>
            </a:extLst>
          </p:cNvPr>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714222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33870-9947-21B5-62F8-F5720DF6E312}"/>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A59874-AE26-D05C-5E3A-7158CDD5616F}"/>
                  </a:ext>
                </a:extLst>
              </p:cNvPr>
              <p:cNvSpPr>
                <a:spLocks noGrp="1"/>
              </p:cNvSpPr>
              <p:nvPr>
                <p:ph idx="1"/>
              </p:nvPr>
            </p:nvSpPr>
            <p:spPr/>
            <p:txBody>
              <a:bodyPr>
                <a:noAutofit/>
              </a:bodyPr>
              <a:lstStyle/>
              <a:p>
                <a:pPr marL="0" marR="0" indent="0">
                  <a:spcBef>
                    <a:spcPts val="0"/>
                  </a:spcBef>
                  <a:spcAft>
                    <a:spcPts val="0"/>
                  </a:spcAft>
                  <a:buNone/>
                </a:pP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We need to skim some essential probabilistic rules such as additional rule, multiplication rule, total probability rule, and Bayes’ rule. Given two random events (or random variables)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additional rule (Montgomery &amp; </a:t>
                </a:r>
                <a:r>
                  <a:rPr lang="en-US" sz="2250" dirty="0" err="1">
                    <a:effectLst/>
                    <a:latin typeface="Times New Roman" panose="02020603050405020304" pitchFamily="18" charset="0"/>
                    <a:ea typeface="SimSun" panose="02010600030101010101" pitchFamily="2" charset="-122"/>
                    <a:cs typeface="Times New Roman" panose="02020603050405020304" pitchFamily="18" charset="0"/>
                  </a:rPr>
                  <a:t>Runger</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2003, p. 33) and multiplication rule (Montgomery &amp; </a:t>
                </a:r>
                <a:r>
                  <a:rPr lang="en-US" sz="2250" dirty="0" err="1">
                    <a:effectLst/>
                    <a:latin typeface="Times New Roman" panose="02020603050405020304" pitchFamily="18" charset="0"/>
                    <a:ea typeface="SimSun" panose="02010600030101010101" pitchFamily="2" charset="-122"/>
                    <a:cs typeface="Times New Roman" panose="02020603050405020304" pitchFamily="18" charset="0"/>
                  </a:rPr>
                  <a:t>Runger</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2003, p. 44) are expressed as follows:</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oMath>
                  </m:oMathPara>
                </a14:m>
                <a:endParaRPr lang="en-US" sz="22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e>
                      </m:d>
                    </m:oMath>
                  </m:oMathPara>
                </a14:m>
                <a:endParaRPr lang="en-US" sz="22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spcBef>
                    <a:spcPts val="0"/>
                  </a:spcBef>
                  <a:spcAft>
                    <a:spcPts val="0"/>
                  </a:spcAft>
                  <a:buNone/>
                </a:pP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Where notations </a:t>
                </a:r>
                <a14:m>
                  <m:oMath xmlns:m="http://schemas.openxmlformats.org/officeDocument/2006/math">
                    <m:r>
                      <a:rPr lang="en-US" sz="2250" i="1">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2250" i="1">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denote union operator and intersection operator in set theory (Wikipedia, Set (mathematics), 2014), (Rosen, 2012, pp. 1-12). The probability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is known as joint probability. The probability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is called conditional probability of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num>
                        <m:den>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den>
                      </m:f>
                      <m:r>
                        <a:rPr lang="en-US" sz="22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num>
                        <m:den>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den>
                      </m:f>
                      <m:r>
                        <a:rPr lang="en-US" sz="22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e>
                          </m:d>
                        </m:num>
                        <m:den>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den>
                      </m:f>
                    </m:oMath>
                  </m:oMathPara>
                </a14:m>
                <a:endParaRPr lang="en-US" sz="22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250" dirty="0"/>
                  <a:t>Conditional probability is base of Bayes’ rule mentioned later. </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If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are mutually exclusive (</a:t>
                </a:r>
                <a14:m>
                  <m:oMath xmlns:m="http://schemas.openxmlformats.org/officeDocument/2006/math">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then, </a:t>
                </a:r>
                <a14:m>
                  <m:oMath xmlns:m="http://schemas.openxmlformats.org/officeDocument/2006/math">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oMath>
                </a14:m>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is often denoted as </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250" dirty="0">
                    <a:effectLst/>
                    <a:latin typeface="Times New Roman" panose="02020603050405020304" pitchFamily="18" charset="0"/>
                    <a:ea typeface="SimSun" panose="02010600030101010101" pitchFamily="2" charset="-122"/>
                    <a:cs typeface="Times New Roman" panose="02020603050405020304" pitchFamily="18" charset="0"/>
                  </a:rPr>
                  <a:t> and we have:</a:t>
                </a:r>
              </a:p>
              <a:p>
                <a:pPr marL="0" marR="0" indent="0">
                  <a:spcBef>
                    <a:spcPts val="0"/>
                  </a:spcBef>
                  <a:spcAft>
                    <a:spcPts val="0"/>
                  </a:spcAft>
                  <a:buNone/>
                </a:pPr>
                <a14:m>
                  <m:oMathPara xmlns:m="http://schemas.openxmlformats.org/officeDocument/2006/math">
                    <m:oMathParaPr>
                      <m:jc m:val="centerGroup"/>
                    </m:oMathParaPr>
                    <m:oMath xmlns:m="http://schemas.openxmlformats.org/officeDocument/2006/math">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250" i="1">
                          <a:effectLst/>
                          <a:latin typeface="Cambria Math" panose="02040503050406030204" pitchFamily="18" charset="0"/>
                          <a:ea typeface="SimSun" panose="02010600030101010101" pitchFamily="2" charset="-122"/>
                          <a:cs typeface="Times New Roman" panose="02020603050405020304" pitchFamily="18" charset="0"/>
                        </a:rPr>
                        <m:t>+</m:t>
                      </m:r>
                      <m:r>
                        <a:rPr lang="en-US" sz="22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50" i="1">
                              <a:effectLst/>
                              <a:latin typeface="Cambria Math" panose="02040503050406030204" pitchFamily="18" charset="0"/>
                              <a:ea typeface="SimSun" panose="02010600030101010101" pitchFamily="2" charset="-122"/>
                              <a:cs typeface="Times New Roman" panose="02020603050405020304" pitchFamily="18" charset="0"/>
                            </a:rPr>
                            <m:t>𝑌</m:t>
                          </m:r>
                        </m:e>
                      </m:d>
                    </m:oMath>
                  </m:oMathPara>
                </a14:m>
                <a:endParaRPr lang="en-US" sz="22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spcBef>
                    <a:spcPts val="0"/>
                  </a:spcBef>
                  <a:spcAft>
                    <a:spcPts val="0"/>
                  </a:spcAft>
                  <a:buNone/>
                </a:pPr>
                <a:endParaRPr lang="en-US" sz="22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50" dirty="0"/>
              </a:p>
            </p:txBody>
          </p:sp>
        </mc:Choice>
        <mc:Fallback xmlns="">
          <p:sp>
            <p:nvSpPr>
              <p:cNvPr id="3" name="Content Placeholder 2">
                <a:extLst>
                  <a:ext uri="{FF2B5EF4-FFF2-40B4-BE49-F238E27FC236}">
                    <a16:creationId xmlns:a16="http://schemas.microsoft.com/office/drawing/2014/main" id="{8CA59874-AE26-D05C-5E3A-7158CDD5616F}"/>
                  </a:ext>
                </a:extLst>
              </p:cNvPr>
              <p:cNvSpPr>
                <a:spLocks noGrp="1" noRot="1" noChangeAspect="1" noMove="1" noResize="1" noEditPoints="1" noAdjustHandles="1" noChangeArrowheads="1" noChangeShapeType="1" noTextEdit="1"/>
              </p:cNvSpPr>
              <p:nvPr>
                <p:ph idx="1"/>
              </p:nvPr>
            </p:nvSpPr>
            <p:spPr>
              <a:blipFill>
                <a:blip r:embed="rId4"/>
                <a:stretch>
                  <a:fillRect l="-812" t="-824" r="-754" b="-141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0546615-268A-751E-06A9-1D761782B202}"/>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F9E8D21A-2666-A7E0-E7E7-B3B0BBA6BC8A}"/>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E5DB939B-7E70-DF76-8A51-4DFFB9F93F84}"/>
              </a:ext>
            </a:extLst>
          </p:cNvPr>
          <p:cNvSpPr>
            <a:spLocks noGrp="1"/>
          </p:cNvSpPr>
          <p:nvPr>
            <p:ph type="sldNum" sz="quarter" idx="12"/>
          </p:nvPr>
        </p:nvSpPr>
        <p:spPr/>
        <p:txBody>
          <a:bodyPr/>
          <a:lstStyle/>
          <a:p>
            <a:fld id="{5DB5036F-1FF2-46C4-8D2B-59C7E3B91952}" type="slidenum">
              <a:rPr lang="en-US" smtClean="0"/>
              <a:pPr/>
              <a:t>19</a:t>
            </a:fld>
            <a:endParaRPr lang="en-US"/>
          </a:p>
        </p:txBody>
      </p:sp>
    </p:spTree>
    <p:extLst>
      <p:ext uri="{BB962C8B-B14F-4D97-AF65-F5344CB8AC3E}">
        <p14:creationId xmlns:p14="http://schemas.microsoft.com/office/powerpoint/2010/main" val="540990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rPr>
              <a:t>Maximum likelihood estimation (MLE) is a popular method for parameter estimation in both applied probability and statistics but MLE cannot solve the problem of incomplete data or hidden data because it is impossible to maximize likelihood function from hidden data. Expectation maximum (EM) algorithm is a powerful mathematical tool for solving this problem if there is a relationship between hidden data and observed data. Such hinting relationship is specified by a mapping from hidden data to observed data or by a joint probability between hidden data and observed data. In other words, the relationship helps us know hidden data by surveying observed data. The essential ideology of EM is to maximize the expectation of likelihood function over observed data based on the hinting relationship instead of maximizing directly the likelihood function of hidden data. Pioneers in EM algorithm proved its convergence. As a result, EM algorithm produces parameter estimators as well as MLE does. This tutorial aims to provide explanations of EM algorithm in order to help researchers comprehend it. Moreover some improvements of EM algorithm are also proposed in the tutorial such as combination of EM and third-order convergence Newton-Raphson process, combination of EM and gradient descent method, and combination of EM and particle swarm optimization (PSO) algorithm.</a:t>
            </a:r>
            <a:endParaRPr lang="en-US" sz="2100" dirty="0"/>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pt-BR"/>
              <a:t>EM Tutorial P1 - Loc Nguyen</a:t>
            </a:r>
            <a:endParaRPr lang="en-US"/>
          </a:p>
        </p:txBody>
      </p:sp>
      <p:sp>
        <p:nvSpPr>
          <p:cNvPr id="6" name="Date Placeholder 5"/>
          <p:cNvSpPr>
            <a:spLocks noGrp="1"/>
          </p:cNvSpPr>
          <p:nvPr>
            <p:ph type="dt" sz="half" idx="10"/>
          </p:nvPr>
        </p:nvSpPr>
        <p:spPr/>
        <p:txBody>
          <a:bodyPr/>
          <a:lstStyle/>
          <a:p>
            <a:r>
              <a:rPr lang="en-US"/>
              <a:t>27/04/2022</a:t>
            </a:r>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6D6E-F88F-79A8-306D-4B45AA1DA4C1}"/>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1743D0-A44B-C47D-1701-900B4B99FE96}"/>
                  </a:ext>
                </a:extLst>
              </p:cNvPr>
              <p:cNvSpPr>
                <a:spLocks noGrp="1"/>
              </p:cNvSpPr>
              <p:nvPr>
                <p:ph idx="1"/>
              </p:nvPr>
            </p:nvSpPr>
            <p:spPr/>
            <p:txBody>
              <a:bodyPr>
                <a:noAutofit/>
              </a:bodyPr>
              <a:lstStyle/>
              <a:p>
                <a:pPr marL="0" marR="0" indent="0" algn="just">
                  <a:spcBef>
                    <a:spcPts val="0"/>
                  </a:spcBef>
                  <a:spcAft>
                    <a:spcPts val="0"/>
                  </a:spcAft>
                  <a:buNone/>
                </a:pP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mutually independent if and only if one of three following conditions is satisfied:</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d>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e>
                        </m:mr>
                      </m:m>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When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mutually independent, </a:t>
                </a:r>
                <a14:m>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oMath>
                </a14:m>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often denoted as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𝑋𝑌</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Given a complete set of mutually exclusive events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such that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Ω</m:t>
                      </m:r>
                      <m:r>
                        <a:rPr lang="en-US" sz="185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where</m:t>
                      </m:r>
                      <m:r>
                        <a:rPr lang="en-US" sz="1850" i="1">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Ω</m:t>
                      </m:r>
                      <m:r>
                        <a:rPr lang="en-US" sz="18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is</m:t>
                      </m:r>
                      <m:r>
                        <a:rPr lang="en-US" sz="18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probability</m:t>
                      </m:r>
                      <m:r>
                        <a:rPr lang="en-US" sz="18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space</m:t>
                      </m:r>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The total probability rule (Montgomery &amp; </a:t>
                </a:r>
                <a:r>
                  <a:rPr lang="en-US" sz="1850" dirty="0" err="1">
                    <a:effectLst/>
                    <a:latin typeface="Times New Roman" panose="02020603050405020304" pitchFamily="18" charset="0"/>
                    <a:ea typeface="SimSun" panose="02010600030101010101" pitchFamily="2" charset="-122"/>
                    <a:cs typeface="Times New Roman" panose="02020603050405020304" pitchFamily="18" charset="0"/>
                  </a:rPr>
                  <a:t>Runger</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2003, p. 44) is specified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nary>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Where</m:t>
                      </m:r>
                      <m:r>
                        <a:rPr lang="en-US" sz="1850" i="1">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Ω</m:t>
                      </m:r>
                      <m:r>
                        <a:rPr lang="en-US" sz="185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and</m:t>
                      </m:r>
                      <m:r>
                        <a:rPr lang="en-US" sz="185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If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continuous variables, the total probability rule is re-written in integral form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d</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nary>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Note,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continuous functions known as probability density functions mentioned later.</a:t>
                </a:r>
              </a:p>
              <a:p>
                <a:pPr marL="0" indent="0">
                  <a:buNone/>
                </a:pPr>
                <a:endParaRPr lang="en-US" sz="1850" dirty="0"/>
              </a:p>
            </p:txBody>
          </p:sp>
        </mc:Choice>
        <mc:Fallback xmlns="">
          <p:sp>
            <p:nvSpPr>
              <p:cNvPr id="3" name="Content Placeholder 2">
                <a:extLst>
                  <a:ext uri="{FF2B5EF4-FFF2-40B4-BE49-F238E27FC236}">
                    <a16:creationId xmlns:a16="http://schemas.microsoft.com/office/drawing/2014/main" id="{CE1743D0-A44B-C47D-1701-900B4B99FE96}"/>
                  </a:ext>
                </a:extLst>
              </p:cNvPr>
              <p:cNvSpPr>
                <a:spLocks noGrp="1" noRot="1" noChangeAspect="1" noMove="1" noResize="1" noEditPoints="1" noAdjustHandles="1" noChangeArrowheads="1" noChangeShapeType="1" noTextEdit="1"/>
              </p:cNvSpPr>
              <p:nvPr>
                <p:ph idx="1"/>
              </p:nvPr>
            </p:nvSpPr>
            <p:spPr>
              <a:blipFill>
                <a:blip r:embed="rId4"/>
                <a:stretch>
                  <a:fillRect l="-522" t="-707" b="-435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FD74CDF-BC65-FF7E-1B6F-4FAE59AD09DE}"/>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10C4D9D1-A53D-A3C6-1231-ED8571A6DE69}"/>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DEB4E3FF-2CCC-381A-CA7E-10B03E5C2B09}"/>
              </a:ext>
            </a:extLst>
          </p:cNvPr>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2971255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5F782-12F4-7744-9AA4-30E89C9BFBA3}"/>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FF6AB6-316C-7C38-5B2C-B762D9F4EC9B}"/>
                  </a:ext>
                </a:extLst>
              </p:cNvPr>
              <p:cNvSpPr>
                <a:spLocks noGrp="1"/>
              </p:cNvSpPr>
              <p:nvPr>
                <p:ph idx="1"/>
              </p:nvPr>
            </p:nvSpPr>
            <p:spPr>
              <a:xfrm>
                <a:off x="225083" y="914399"/>
                <a:ext cx="11704320"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A variable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called random variable if it conforms a probabilistic distribution which is specified by a probability density function (PDF) or a cumulative distribution function (CDF) (Montgomery &amp; </a:t>
                </a:r>
                <a:r>
                  <a:rPr lang="en-US" sz="1900" dirty="0" err="1">
                    <a:effectLst/>
                    <a:latin typeface="Times New Roman" panose="02020603050405020304" pitchFamily="18" charset="0"/>
                    <a:ea typeface="SimSun" panose="02010600030101010101" pitchFamily="2" charset="-122"/>
                  </a:rPr>
                  <a:t>Runger</a:t>
                </a:r>
                <a:r>
                  <a:rPr lang="en-US" sz="1900" dirty="0">
                    <a:effectLst/>
                    <a:latin typeface="Times New Roman" panose="02020603050405020304" pitchFamily="18" charset="0"/>
                    <a:ea typeface="SimSun" panose="02010600030101010101" pitchFamily="2" charset="-122"/>
                  </a:rPr>
                  <a:t>, 2003, p. 64) (Montgomery &amp; </a:t>
                </a:r>
                <a:r>
                  <a:rPr lang="en-US" sz="1900" dirty="0" err="1">
                    <a:effectLst/>
                    <a:latin typeface="Times New Roman" panose="02020603050405020304" pitchFamily="18" charset="0"/>
                    <a:ea typeface="SimSun" panose="02010600030101010101" pitchFamily="2" charset="-122"/>
                  </a:rPr>
                  <a:t>Runger</a:t>
                </a:r>
                <a:r>
                  <a:rPr lang="en-US" sz="1900" dirty="0">
                    <a:effectLst/>
                    <a:latin typeface="Times New Roman" panose="02020603050405020304" pitchFamily="18" charset="0"/>
                    <a:ea typeface="SimSun" panose="02010600030101010101" pitchFamily="2" charset="-122"/>
                  </a:rPr>
                  <a:t>, 2003, p. 102) but CDF and PDF have the same meaning and they share interchangeable property when PDF is derivative of CDF. In practical statistics, PDF is used more common than CDF is used. When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discrete, PDF is degraded as probability of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Let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f</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be CDF and PDF, respectively, equation 1.1 is definition of CDF and PDF.</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Continuous</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case</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𝐹</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𝑑𝑋</m:t>
                                          </m:r>
                                        </m:e>
                                      </m:nary>
                                    </m:e>
                                  </m:mr>
                                  <m:mr>
                                    <m:e>
                                      <m:nary>
                                        <m:naryPr>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d</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mr>
                                </m:m>
                              </m:e>
                            </m:d>
                            <m:r>
                              <m:rPr>
                                <m:sty m:val="p"/>
                              </m:rPr>
                              <a:rPr lang="en-US" sz="1900">
                                <a:latin typeface="Cambria Math" panose="02040503050406030204" pitchFamily="18" charset="0"/>
                                <a:ea typeface="SimSun" panose="02010600030101010101" pitchFamily="2" charset="-122"/>
                              </a:rPr>
                              <m:t>Discrete</m:t>
                            </m:r>
                            <m:r>
                              <a:rPr lang="en-US" sz="1900">
                                <a:latin typeface="Cambria Math" panose="02040503050406030204" pitchFamily="18" charset="0"/>
                                <a:ea typeface="SimSun" panose="02010600030101010101" pitchFamily="2" charset="-122"/>
                              </a:rPr>
                              <m:t> </m:t>
                            </m:r>
                            <m:r>
                              <m:rPr>
                                <m:sty m:val="p"/>
                              </m:rPr>
                              <a:rPr lang="en-US" sz="1900">
                                <a:latin typeface="Cambria Math" panose="02040503050406030204" pitchFamily="18" charset="0"/>
                                <a:ea typeface="SimSun" panose="02010600030101010101" pitchFamily="2" charset="-122"/>
                              </a:rPr>
                              <m:t>case</m:t>
                            </m:r>
                            <m:r>
                              <a:rPr lang="en-US" sz="1900">
                                <a:latin typeface="Cambria Math" panose="02040503050406030204" pitchFamily="18" charset="0"/>
                                <a:ea typeface="SimSun" panose="02010600030101010101" pitchFamily="2" charset="-122"/>
                              </a:rPr>
                              <m:t>:</m:t>
                            </m:r>
                            <m:d>
                              <m:dPr>
                                <m:begChr m:val="{"/>
                                <m:endChr m:val=""/>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ea typeface="SimSun" panose="02010600030101010101" pitchFamily="2" charset="-122"/>
                                        </a:rPr>
                                        <m:t>𝐹</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ea typeface="SimSun" panose="02010600030101010101" pitchFamily="2" charset="-122"/>
                                                </a:rPr>
                                                <m:t>𝑋</m:t>
                                              </m:r>
                                            </m:e>
                                            <m:sub>
                                              <m:r>
                                                <a:rPr lang="en-US" sz="1900" i="1">
                                                  <a:latin typeface="Cambria Math" panose="02040503050406030204" pitchFamily="18" charset="0"/>
                                                  <a:ea typeface="SimSun" panose="02010600030101010101" pitchFamily="2" charset="-122"/>
                                                </a:rPr>
                                                <m:t>0</m:t>
                                              </m:r>
                                            </m:sub>
                                          </m:sSub>
                                        </m:e>
                                      </m:d>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𝑃</m:t>
                                      </m:r>
                                      <m:d>
                                        <m:dPr>
                                          <m:ctrlPr>
                                            <a:rPr lang="en-US" sz="1900" i="1">
                                              <a:latin typeface="Cambria Math" panose="02040503050406030204" pitchFamily="18" charset="0"/>
                                            </a:rPr>
                                          </m:ctrlPr>
                                        </m:dPr>
                                        <m:e>
                                          <m:r>
                                            <a:rPr lang="en-US" sz="1900" i="1">
                                              <a:latin typeface="Cambria Math" panose="02040503050406030204" pitchFamily="18" charset="0"/>
                                              <a:ea typeface="SimSun" panose="02010600030101010101" pitchFamily="2" charset="-122"/>
                                            </a:rPr>
                                            <m:t>𝑋</m:t>
                                          </m:r>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rPr>
                                              </m:ctrlPr>
                                            </m:sSubPr>
                                            <m:e>
                                              <m:r>
                                                <a:rPr lang="en-US" sz="1900" i="1">
                                                  <a:latin typeface="Cambria Math" panose="02040503050406030204" pitchFamily="18" charset="0"/>
                                                  <a:ea typeface="SimSun" panose="02010600030101010101" pitchFamily="2" charset="-122"/>
                                                </a:rPr>
                                                <m:t>𝑋</m:t>
                                              </m:r>
                                            </m:e>
                                            <m:sub>
                                              <m:r>
                                                <a:rPr lang="en-US" sz="1900" i="1">
                                                  <a:latin typeface="Cambria Math" panose="02040503050406030204" pitchFamily="18" charset="0"/>
                                                  <a:ea typeface="SimSun" panose="02010600030101010101" pitchFamily="2" charset="-122"/>
                                                </a:rPr>
                                                <m:t>0</m:t>
                                              </m:r>
                                            </m:sub>
                                          </m:sSub>
                                        </m:e>
                                      </m:d>
                                      <m:r>
                                        <a:rPr lang="en-US" sz="1900" i="1">
                                          <a:latin typeface="Cambria Math" panose="02040503050406030204" pitchFamily="18" charset="0"/>
                                          <a:ea typeface="SimSun" panose="02010600030101010101" pitchFamily="2" charset="-122"/>
                                        </a:rPr>
                                        <m:t>=</m:t>
                                      </m:r>
                                      <m:nary>
                                        <m:naryPr>
                                          <m:chr m:val="∑"/>
                                          <m:limLoc m:val="undOvr"/>
                                          <m:supHide m:val="on"/>
                                          <m:ctrlPr>
                                            <a:rPr lang="en-US" sz="1900" i="1">
                                              <a:latin typeface="Cambria Math" panose="02040503050406030204" pitchFamily="18" charset="0"/>
                                            </a:rPr>
                                          </m:ctrlPr>
                                        </m:naryPr>
                                        <m:sub>
                                          <m:r>
                                            <a:rPr lang="en-US" sz="1900" i="1">
                                              <a:latin typeface="Cambria Math" panose="02040503050406030204" pitchFamily="18" charset="0"/>
                                              <a:ea typeface="SimSun" panose="02010600030101010101" pitchFamily="2" charset="-122"/>
                                            </a:rPr>
                                            <m:t>𝑋</m:t>
                                          </m:r>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rPr>
                                              </m:ctrlPr>
                                            </m:sSubPr>
                                            <m:e>
                                              <m:r>
                                                <a:rPr lang="en-US" sz="1900" i="1">
                                                  <a:latin typeface="Cambria Math" panose="02040503050406030204" pitchFamily="18" charset="0"/>
                                                  <a:ea typeface="SimSun" panose="02010600030101010101" pitchFamily="2" charset="-122"/>
                                                </a:rPr>
                                                <m:t>𝑋</m:t>
                                              </m:r>
                                            </m:e>
                                            <m:sub>
                                              <m:r>
                                                <a:rPr lang="en-US" sz="1900" i="1">
                                                  <a:latin typeface="Cambria Math" panose="02040503050406030204" pitchFamily="18" charset="0"/>
                                                  <a:ea typeface="SimSun" panose="02010600030101010101" pitchFamily="2" charset="-122"/>
                                                </a:rPr>
                                                <m:t>0</m:t>
                                              </m:r>
                                            </m:sub>
                                          </m:sSub>
                                        </m:sub>
                                        <m:sup/>
                                        <m:e>
                                          <m:r>
                                            <a:rPr lang="en-US" sz="1900" i="1">
                                              <a:latin typeface="Cambria Math" panose="02040503050406030204" pitchFamily="18" charset="0"/>
                                              <a:ea typeface="SimSun" panose="02010600030101010101" pitchFamily="2" charset="-122"/>
                                            </a:rPr>
                                            <m:t>𝑃</m:t>
                                          </m:r>
                                          <m:d>
                                            <m:dPr>
                                              <m:ctrlPr>
                                                <a:rPr lang="en-US" sz="1900" i="1">
                                                  <a:latin typeface="Cambria Math" panose="02040503050406030204" pitchFamily="18" charset="0"/>
                                                </a:rPr>
                                              </m:ctrlPr>
                                            </m:dPr>
                                            <m:e>
                                              <m:r>
                                                <a:rPr lang="en-US" sz="1900" i="1">
                                                  <a:latin typeface="Cambria Math" panose="02040503050406030204" pitchFamily="18" charset="0"/>
                                                  <a:ea typeface="SimSun" panose="02010600030101010101" pitchFamily="2" charset="-122"/>
                                                </a:rPr>
                                                <m:t>𝑋</m:t>
                                              </m:r>
                                            </m:e>
                                          </m:d>
                                        </m:e>
                                      </m:nary>
                                    </m:e>
                                  </m:mr>
                                  <m:mr>
                                    <m:e>
                                      <m:r>
                                        <a:rPr lang="en-US" sz="1900" i="1">
                                          <a:latin typeface="Cambria Math" panose="02040503050406030204" pitchFamily="18" charset="0"/>
                                          <a:ea typeface="SimSun" panose="02010600030101010101" pitchFamily="2" charset="-122"/>
                                        </a:rPr>
                                        <m:t>𝑓</m:t>
                                      </m:r>
                                      <m:d>
                                        <m:dPr>
                                          <m:ctrlPr>
                                            <a:rPr lang="en-US" sz="1900" i="1">
                                              <a:latin typeface="Cambria Math" panose="02040503050406030204" pitchFamily="18" charset="0"/>
                                            </a:rPr>
                                          </m:ctrlPr>
                                        </m:dPr>
                                        <m:e>
                                          <m:r>
                                            <a:rPr lang="en-US" sz="1900" i="1">
                                              <a:latin typeface="Cambria Math" panose="02040503050406030204" pitchFamily="18" charset="0"/>
                                              <a:ea typeface="SimSun" panose="02010600030101010101" pitchFamily="2" charset="-122"/>
                                            </a:rPr>
                                            <m:t>𝑋</m:t>
                                          </m:r>
                                        </m:e>
                                      </m:d>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𝑃</m:t>
                                      </m:r>
                                      <m:d>
                                        <m:dPr>
                                          <m:ctrlPr>
                                            <a:rPr lang="en-US" sz="1900" i="1">
                                              <a:latin typeface="Cambria Math" panose="02040503050406030204" pitchFamily="18" charset="0"/>
                                            </a:rPr>
                                          </m:ctrlPr>
                                        </m:dPr>
                                        <m:e>
                                          <m:r>
                                            <a:rPr lang="en-US" sz="1900" i="1">
                                              <a:latin typeface="Cambria Math" panose="02040503050406030204" pitchFamily="18" charset="0"/>
                                              <a:ea typeface="SimSun" panose="02010600030101010101" pitchFamily="2" charset="-122"/>
                                            </a:rPr>
                                            <m:t>𝑋</m:t>
                                          </m:r>
                                        </m:e>
                                      </m:d>
                                      <m:r>
                                        <a:rPr lang="en-US" sz="1900" i="1">
                                          <a:latin typeface="Cambria Math" panose="02040503050406030204" pitchFamily="18" charset="0"/>
                                          <a:ea typeface="SimSun" panose="02010600030101010101" pitchFamily="2" charset="-122"/>
                                        </a:rPr>
                                        <m:t> </m:t>
                                      </m:r>
                                      <m:r>
                                        <m:rPr>
                                          <m:sty m:val="p"/>
                                        </m:rPr>
                                        <a:rPr lang="en-US" sz="1900">
                                          <a:latin typeface="Cambria Math" panose="02040503050406030204" pitchFamily="18" charset="0"/>
                                          <a:ea typeface="SimSun" panose="02010600030101010101" pitchFamily="2" charset="-122"/>
                                        </a:rPr>
                                        <m:t>and</m:t>
                                      </m:r>
                                      <m:nary>
                                        <m:naryPr>
                                          <m:chr m:val="∑"/>
                                          <m:limLoc m:val="undOvr"/>
                                          <m:supHide m:val="on"/>
                                          <m:ctrlPr>
                                            <a:rPr lang="en-US" sz="1900" i="1">
                                              <a:latin typeface="Cambria Math" panose="02040503050406030204" pitchFamily="18" charset="0"/>
                                            </a:rPr>
                                          </m:ctrlPr>
                                        </m:naryPr>
                                        <m:sub>
                                          <m:r>
                                            <a:rPr lang="en-US" sz="1900" i="1">
                                              <a:latin typeface="Cambria Math" panose="02040503050406030204" pitchFamily="18" charset="0"/>
                                              <a:ea typeface="SimSun" panose="02010600030101010101" pitchFamily="2" charset="-122"/>
                                            </a:rPr>
                                            <m:t>𝑋</m:t>
                                          </m:r>
                                        </m:sub>
                                        <m:sup/>
                                        <m:e>
                                          <m:r>
                                            <a:rPr lang="en-US" sz="1900" i="1">
                                              <a:latin typeface="Cambria Math" panose="02040503050406030204" pitchFamily="18" charset="0"/>
                                              <a:ea typeface="SimSun" panose="02010600030101010101" pitchFamily="2" charset="-122"/>
                                            </a:rPr>
                                            <m:t>𝑃</m:t>
                                          </m:r>
                                          <m:d>
                                            <m:dPr>
                                              <m:ctrlPr>
                                                <a:rPr lang="en-US" sz="1900" i="1">
                                                  <a:latin typeface="Cambria Math" panose="02040503050406030204" pitchFamily="18" charset="0"/>
                                                </a:rPr>
                                              </m:ctrlPr>
                                            </m:dPr>
                                            <m:e>
                                              <m:r>
                                                <a:rPr lang="en-US" sz="1900" i="1">
                                                  <a:latin typeface="Cambria Math" panose="02040503050406030204" pitchFamily="18" charset="0"/>
                                                  <a:ea typeface="SimSun" panose="02010600030101010101" pitchFamily="2" charset="-122"/>
                                                </a:rPr>
                                                <m:t>𝑋</m:t>
                                              </m:r>
                                            </m:e>
                                          </m:d>
                                        </m:e>
                                      </m:nary>
                                      <m:r>
                                        <a:rPr lang="en-US" sz="1900" i="1">
                                          <a:latin typeface="Cambria Math" panose="02040503050406030204" pitchFamily="18" charset="0"/>
                                          <a:ea typeface="SimSun" panose="02010600030101010101" pitchFamily="2" charset="-122"/>
                                        </a:rPr>
                                        <m:t>=1</m:t>
                                      </m:r>
                                    </m:e>
                                  </m:mr>
                                </m:m>
                              </m:e>
                            </m:d>
                            <m:r>
                              <a:rPr lang="en-US" sz="1900" b="0" i="1" smtClean="0">
                                <a:latin typeface="Cambria Math" panose="02040503050406030204" pitchFamily="18" charset="0"/>
                                <a:ea typeface="SimSun" panose="02010600030101010101" pitchFamily="2" charset="-122"/>
                              </a:rPr>
                              <m:t> (1.1)</m:t>
                            </m:r>
                          </m:e>
                        </m:mr>
                      </m:m>
                    </m:oMath>
                  </m:oMathPara>
                </a14:m>
                <a:endParaRPr lang="en-US" sz="1900" dirty="0">
                  <a:effectLst/>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In discrete case, probability at a single point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determined as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but in continuous case, probability is determined in an interval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or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are real as integral of the PDF in such interval:</a:t>
                </a:r>
              </a:p>
              <a:p>
                <a:pPr marL="0" indent="0">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𝑏</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𝑏</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𝑑𝑋</m:t>
                          </m:r>
                        </m:e>
                      </m:nary>
                    </m:oMath>
                  </m:oMathPara>
                </a14:m>
                <a:endParaRPr lang="en-US" sz="1900" dirty="0"/>
              </a:p>
            </p:txBody>
          </p:sp>
        </mc:Choice>
        <mc:Fallback xmlns="">
          <p:sp>
            <p:nvSpPr>
              <p:cNvPr id="3" name="Content Placeholder 2">
                <a:extLst>
                  <a:ext uri="{FF2B5EF4-FFF2-40B4-BE49-F238E27FC236}">
                    <a16:creationId xmlns:a16="http://schemas.microsoft.com/office/drawing/2014/main" id="{10FF6AB6-316C-7C38-5B2C-B762D9F4EC9B}"/>
                  </a:ext>
                </a:extLst>
              </p:cNvPr>
              <p:cNvSpPr>
                <a:spLocks noGrp="1" noRot="1" noChangeAspect="1" noMove="1" noResize="1" noEditPoints="1" noAdjustHandles="1" noChangeArrowheads="1" noChangeShapeType="1" noTextEdit="1"/>
              </p:cNvSpPr>
              <p:nvPr>
                <p:ph idx="1"/>
              </p:nvPr>
            </p:nvSpPr>
            <p:spPr>
              <a:xfrm>
                <a:off x="225083" y="914399"/>
                <a:ext cx="11704320" cy="5176066"/>
              </a:xfrm>
              <a:blipFill>
                <a:blip r:embed="rId4"/>
                <a:stretch>
                  <a:fillRect l="-521" t="-589" r="-46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2DD54CB-DF78-3DDA-DD93-20B3DCDA09DD}"/>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A0564E59-D37D-445B-111C-FE4660B243B9}"/>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C6B2C8ED-FED3-3C8D-A1F4-9E09C270349D}"/>
              </a:ext>
            </a:extLst>
          </p:cNvPr>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4032295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6ACF-4ECB-781B-B651-D6C089BB3D97}"/>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341123-448C-9190-5FFA-B5C08755BF88}"/>
                  </a:ext>
                </a:extLst>
              </p:cNvPr>
              <p:cNvSpPr>
                <a:spLocks noGrp="1"/>
              </p:cNvSpPr>
              <p:nvPr>
                <p:ph idx="1"/>
              </p:nvPr>
            </p:nvSpPr>
            <p:spPr>
              <a:xfrm>
                <a:off x="239151" y="914399"/>
                <a:ext cx="11704320"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It is easy to expend equation 1.1 for multivariate variable when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vector. Let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x</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x</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a:t>
                </a:r>
                <a:r>
                  <a:rPr lang="en-US" sz="2000" i="1" dirty="0" err="1">
                    <a:effectLst/>
                    <a:latin typeface="Times New Roman" panose="02020603050405020304" pitchFamily="18" charset="0"/>
                    <a:ea typeface="SimSun" panose="02010600030101010101" pitchFamily="2" charset="-122"/>
                  </a:rPr>
                  <a:t>x</a:t>
                </a:r>
                <a:r>
                  <a:rPr lang="en-US" sz="2000" i="1" baseline="-25000" dirty="0" err="1">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be </a:t>
                </a:r>
                <a:r>
                  <a:rPr lang="en-US" sz="2000" i="1"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dimension random vector, its CDF and PDF are re-defined as follows:</a:t>
                </a:r>
              </a:p>
              <a:p>
                <a:pPr marL="0" marR="0" indent="0" algn="l">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Continuous case (equation 1.2):</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𝐹</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𝑑𝑋</m:t>
                          </m:r>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sup>
                        <m:e>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nary>
                            </m:e>
                          </m:nary>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𝑑𝑋</m:t>
                          </m:r>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nary>
                            </m:e>
                          </m:nary>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l">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Discrete case (equation 1.2):</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𝐹</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sub>
                          </m:sSub>
                        </m:sub>
                        <m:sup/>
                        <m:e>
                          <m:nary>
                            <m:naryPr>
                              <m:chr m:val="∑"/>
                              <m:limLoc m:val="undOvr"/>
                              <m:sup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02</m:t>
                                  </m:r>
                                </m:sub>
                              </m:sSub>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e>
                              </m:nary>
                            </m:e>
                          </m:nary>
                        </m:e>
                      </m:nary>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nary>
                        <m:naryPr>
                          <m:chr m:val="∑"/>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2000" i="1">
                              <a:effectLst/>
                              <a:latin typeface="Cambria Math" panose="02040503050406030204" pitchFamily="18" charset="0"/>
                            </a:rPr>
                          </m:ctrlPr>
                        </m:naryPr>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01</m:t>
                              </m:r>
                            </m:sub>
                          </m:sSub>
                        </m:sub>
                        <m:sup/>
                        <m:e>
                          <m:nary>
                            <m:naryPr>
                              <m:chr m:val="∑"/>
                              <m:limLoc m:val="undOvr"/>
                              <m:supHide m:val="on"/>
                              <m:ctrlPr>
                                <a:rPr lang="en-US" sz="2000" i="1">
                                  <a:effectLst/>
                                  <a:latin typeface="Cambria Math" panose="02040503050406030204" pitchFamily="18" charset="0"/>
                                </a:rPr>
                              </m:ctrlPr>
                            </m:naryPr>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02</m:t>
                                  </m:r>
                                </m:sub>
                              </m:sSub>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2000" i="1">
                                      <a:effectLst/>
                                      <a:latin typeface="Cambria Math" panose="02040503050406030204" pitchFamily="18" charset="0"/>
                                    </a:rPr>
                                  </m:ctrlPr>
                                </m:naryPr>
                                <m:sub>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e>
                              </m:nary>
                            </m:e>
                          </m:nary>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000" dirty="0"/>
              </a:p>
            </p:txBody>
          </p:sp>
        </mc:Choice>
        <mc:Fallback xmlns="">
          <p:sp>
            <p:nvSpPr>
              <p:cNvPr id="3" name="Content Placeholder 2">
                <a:extLst>
                  <a:ext uri="{FF2B5EF4-FFF2-40B4-BE49-F238E27FC236}">
                    <a16:creationId xmlns:a16="http://schemas.microsoft.com/office/drawing/2014/main" id="{87341123-448C-9190-5FFA-B5C08755BF88}"/>
                  </a:ext>
                </a:extLst>
              </p:cNvPr>
              <p:cNvSpPr>
                <a:spLocks noGrp="1" noRot="1" noChangeAspect="1" noMove="1" noResize="1" noEditPoints="1" noAdjustHandles="1" noChangeArrowheads="1" noChangeShapeType="1" noTextEdit="1"/>
              </p:cNvSpPr>
              <p:nvPr>
                <p:ph idx="1"/>
              </p:nvPr>
            </p:nvSpPr>
            <p:spPr>
              <a:xfrm>
                <a:off x="239151" y="914399"/>
                <a:ext cx="11704320" cy="5176066"/>
              </a:xfrm>
              <a:blipFill>
                <a:blip r:embed="rId4"/>
                <a:stretch>
                  <a:fillRect l="-521" t="-589" r="-57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C78BB83-0A47-6CBC-EB6A-90D3CD024934}"/>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7E228070-2A62-3C13-A774-F612D9871554}"/>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29D3B4E1-A40B-9ECC-E13E-3583A1AE432D}"/>
              </a:ext>
            </a:extLst>
          </p:cNvPr>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200148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B783E-3370-DCF0-9B74-DAC0A0B60604}"/>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C0E04C-2021-E0A0-2092-5824FC1AF815}"/>
                  </a:ext>
                </a:extLst>
              </p:cNvPr>
              <p:cNvSpPr>
                <a:spLocks noGrp="1"/>
              </p:cNvSpPr>
              <p:nvPr>
                <p:ph idx="1"/>
              </p:nvPr>
            </p:nvSpPr>
            <p:spPr>
              <a:xfrm>
                <a:off x="295422" y="914399"/>
                <a:ext cx="11577710" cy="5176066"/>
              </a:xfrm>
            </p:spPr>
            <p:txBody>
              <a:bodyPr>
                <a:noAutofit/>
              </a:body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Marginal PDF of partial variable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a component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the integral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over all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except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e>
                          <m:nary>
                            <m:naryPr>
                              <m:limLoc m:val="undOv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Sub>
                                </m:e>
                              </m:nary>
                            </m:e>
                          </m:nary>
                        </m:e>
                      </m:nary>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Where </a:t>
                </a:r>
                <a14:m>
                  <m:oMath xmlns:m="http://schemas.openxmlformats.org/officeDocument/2006/math">
                    <m:nary>
                      <m:naryPr>
                        <m:limLoc m:val="undOv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Joint PDF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defined as the integral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over all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except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e>
                          <m:nary>
                            <m:naryPr>
                              <m:limLoc m:val="undOv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Sub>
                                </m:e>
                              </m:nary>
                            </m:e>
                          </m:nary>
                        </m:e>
                      </m:nary>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Where, </a:t>
                </a:r>
                <a14:m>
                  <m:oMath xmlns:m="http://schemas.openxmlformats.org/officeDocument/2006/math">
                    <m:nary>
                      <m:naryPr>
                        <m:limLoc m:val="undOv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e>
                        <m:nary>
                          <m:naryPr>
                            <m:limLoc m:val="undOv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up>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Conditional PDF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defined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d>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d>
                        </m:num>
                        <m:den>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d>
                        </m:den>
                      </m:f>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Indeed, conditional PDF implies conditional probability.</a:t>
                </a:r>
              </a:p>
              <a:p>
                <a:pPr marL="0" indent="0">
                  <a:buNone/>
                </a:pPr>
                <a:endParaRPr lang="en-US" sz="2200" dirty="0"/>
              </a:p>
            </p:txBody>
          </p:sp>
        </mc:Choice>
        <mc:Fallback xmlns="">
          <p:sp>
            <p:nvSpPr>
              <p:cNvPr id="3" name="Content Placeholder 2">
                <a:extLst>
                  <a:ext uri="{FF2B5EF4-FFF2-40B4-BE49-F238E27FC236}">
                    <a16:creationId xmlns:a16="http://schemas.microsoft.com/office/drawing/2014/main" id="{0CC0E04C-2021-E0A0-2092-5824FC1AF815}"/>
                  </a:ext>
                </a:extLst>
              </p:cNvPr>
              <p:cNvSpPr>
                <a:spLocks noGrp="1" noRot="1" noChangeAspect="1" noMove="1" noResize="1" noEditPoints="1" noAdjustHandles="1" noChangeArrowheads="1" noChangeShapeType="1" noTextEdit="1"/>
              </p:cNvSpPr>
              <p:nvPr>
                <p:ph idx="1"/>
              </p:nvPr>
            </p:nvSpPr>
            <p:spPr>
              <a:xfrm>
                <a:off x="295422" y="914399"/>
                <a:ext cx="11577710" cy="5176066"/>
              </a:xfrm>
              <a:blipFill>
                <a:blip r:embed="rId4"/>
                <a:stretch>
                  <a:fillRect l="-684" t="-824" r="-632" b="-35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322A001-7E44-AE9D-DA66-A16532F923E9}"/>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C5645D4B-E8C6-2DDD-914F-2415552FF1A7}"/>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B7667B07-0747-FE82-9BA6-FCA17F4EEAA6}"/>
              </a:ext>
            </a:extLst>
          </p:cNvPr>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3107814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FB4C-B6E7-9922-A25B-EAE117A9F9DE}"/>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24AF83-CAF0-9CFD-F351-17344485E767}"/>
                  </a:ext>
                </a:extLst>
              </p:cNvPr>
              <p:cNvSpPr>
                <a:spLocks noGrp="1"/>
              </p:cNvSpPr>
              <p:nvPr>
                <p:ph idx="1"/>
              </p:nvPr>
            </p:nvSpPr>
            <p:spPr>
              <a:xfrm>
                <a:off x="295421" y="914399"/>
                <a:ext cx="11563643" cy="5176066"/>
              </a:xfrm>
            </p:spPr>
            <p:txBody>
              <a:bodyPr>
                <a:noAutofit/>
              </a:bodyPr>
              <a:lstStyle/>
              <a:p>
                <a:pPr marL="0" indent="0">
                  <a:buNone/>
                </a:pPr>
                <a:r>
                  <a:rPr lang="en-US" sz="2200" dirty="0">
                    <a:effectLst/>
                    <a:latin typeface="Times New Roman" panose="02020603050405020304" pitchFamily="18" charset="0"/>
                    <a:ea typeface="SimSun" panose="02010600030101010101" pitchFamily="2" charset="-122"/>
                  </a:rPr>
                  <a:t>Given random variable </a:t>
                </a:r>
                <a:r>
                  <a:rPr lang="en-US" sz="2200"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its PDF </a:t>
                </a:r>
                <a:r>
                  <a:rPr lang="en-US" sz="2200" i="1" dirty="0">
                    <a:effectLst/>
                    <a:latin typeface="Times New Roman" panose="02020603050405020304" pitchFamily="18" charset="0"/>
                    <a:ea typeface="SimSun" panose="02010600030101010101" pitchFamily="2" charset="-122"/>
                  </a:rPr>
                  <a:t>f</a:t>
                </a:r>
                <a:r>
                  <a:rPr lang="en-US" sz="2200" dirty="0">
                    <a:effectLst/>
                    <a:latin typeface="Times New Roman" panose="02020603050405020304" pitchFamily="18" charset="0"/>
                    <a:ea typeface="SimSun" panose="02010600030101010101" pitchFamily="2" charset="-122"/>
                  </a:rPr>
                  <a:t>(</a:t>
                </a:r>
                <a:r>
                  <a:rPr lang="en-US" sz="2200"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theoretical expectation </a:t>
                </a:r>
                <a:r>
                  <a:rPr lang="en-US" sz="2200" i="1" dirty="0">
                    <a:effectLst/>
                    <a:latin typeface="Times New Roman" panose="02020603050405020304" pitchFamily="18" charset="0"/>
                    <a:ea typeface="SimSun" panose="02010600030101010101" pitchFamily="2" charset="-122"/>
                  </a:rPr>
                  <a:t>E</a:t>
                </a:r>
                <a:r>
                  <a:rPr lang="en-US" sz="2200" dirty="0">
                    <a:effectLst/>
                    <a:latin typeface="Times New Roman" panose="02020603050405020304" pitchFamily="18" charset="0"/>
                    <a:ea typeface="SimSun" panose="02010600030101010101" pitchFamily="2" charset="-122"/>
                  </a:rPr>
                  <a:t>(</a:t>
                </a:r>
                <a:r>
                  <a:rPr lang="en-US" sz="2200"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theoretical variance </a:t>
                </a:r>
                <a:r>
                  <a:rPr lang="en-US" sz="2200" i="1" dirty="0">
                    <a:effectLst/>
                    <a:latin typeface="Times New Roman" panose="02020603050405020304" pitchFamily="18" charset="0"/>
                    <a:ea typeface="SimSun" panose="02010600030101010101" pitchFamily="2" charset="-122"/>
                  </a:rPr>
                  <a:t>V</a:t>
                </a:r>
                <a:r>
                  <a:rPr lang="en-US" sz="2200" dirty="0">
                    <a:effectLst/>
                    <a:latin typeface="Times New Roman" panose="02020603050405020304" pitchFamily="18" charset="0"/>
                    <a:ea typeface="SimSun" panose="02010600030101010101" pitchFamily="2" charset="-122"/>
                  </a:rPr>
                  <a:t>(</a:t>
                </a:r>
                <a:r>
                  <a:rPr lang="en-US" sz="2200"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of </a:t>
                </a:r>
                <a:r>
                  <a:rPr lang="en-US" sz="2200"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are:</a:t>
                </a:r>
              </a:p>
              <a:p>
                <a:pPr marL="0" indent="0">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𝑋𝑓</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(1.3)</m:t>
                      </m:r>
                    </m:oMath>
                  </m:oMathPara>
                </a14:m>
                <a:endParaRPr lang="en-US" sz="2200" dirty="0">
                  <a:ea typeface="SimSun" panose="02010600030101010101" pitchFamily="2" charset="-122"/>
                </a:endParaRPr>
              </a:p>
              <a:p>
                <a:pPr marL="0" indent="0">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e>
                      </m:d>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sub>
                        <m:sup/>
                        <m:e>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e>
                          </m:d>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sSup>
                            <m:sSupPr>
                              <m:ctrlPr>
                                <a:rPr lang="en-US" sz="2200" i="1">
                                  <a:effectLst/>
                                  <a:latin typeface="Cambria Math" panose="020405030504060302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sSup>
                        <m:sSupPr>
                          <m:ctrlPr>
                            <a:rPr lang="en-US" sz="2200" i="1">
                              <a:effectLst/>
                              <a:latin typeface="Cambria Math" panose="02040503050406030204" pitchFamily="18" charset="0"/>
                            </a:rPr>
                          </m:ctrlPr>
                        </m:s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(1.4)</m:t>
                      </m:r>
                    </m:oMath>
                  </m:oMathPara>
                </a14:m>
                <a:endParaRPr lang="en-US" sz="2200" dirty="0"/>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The expectation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often called theoretical mean. When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multivariate vector,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mean vector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covariance matrix which</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is always symmetric. When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multivariate,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have following forms:</a:t>
                </a:r>
              </a:p>
              <a:p>
                <a:pPr marL="0" indent="0">
                  <a:buNone/>
                </a:pPr>
                <a14:m>
                  <m:oMathPara xmlns:m="http://schemas.openxmlformats.org/officeDocument/2006/math">
                    <m:oMathParaPr>
                      <m:jc m:val="centerGroup"/>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rPr>
                          </m:ctrlPr>
                        </m:dPr>
                        <m:e>
                          <m:m>
                            <m:mPr>
                              <m:mcs>
                                <m:mc>
                                  <m:mcPr>
                                    <m:count m:val="1"/>
                                    <m:mcJc m:val="center"/>
                                  </m:mcPr>
                                </m:mc>
                              </m:mcs>
                              <m:ctrlPr>
                                <a:rPr lang="en-US" sz="2200" i="1">
                                  <a:effectLst/>
                                  <a:latin typeface="Cambria Math" panose="02040503050406030204" pitchFamily="18" charset="0"/>
                                </a:rPr>
                              </m:ctrlPr>
                            </m:mP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Sub>
                                  </m:e>
                                </m:d>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b>
                                    </m:sSub>
                                  </m:e>
                                </m:d>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m:t>
                      </m:r>
                      <m:m>
                        <m:mPr>
                          <m:mcs>
                            <m:mc>
                              <m:mcPr>
                                <m:count m:val="1"/>
                                <m:mcJc m:val="center"/>
                              </m:mcPr>
                            </m:mc>
                          </m:mcs>
                          <m:ctrlPr>
                            <a:rPr lang="en-US" sz="2200" i="1">
                              <a:latin typeface="Cambria Math" panose="02040503050406030204" pitchFamily="18" charset="0"/>
                              <a:ea typeface="SimSun" panose="02010600030101010101" pitchFamily="2" charset="-122"/>
                            </a:rPr>
                          </m:ctrlPr>
                        </m:mPr>
                        <m:mr>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𝑋</m:t>
                                </m:r>
                              </m:e>
                            </m:d>
                            <m:r>
                              <a:rPr lang="en-US" sz="2200" i="1">
                                <a:latin typeface="Cambria Math" panose="02040503050406030204" pitchFamily="18" charset="0"/>
                                <a:ea typeface="SimSun" panose="02010600030101010101" pitchFamily="2" charset="-122"/>
                              </a:rPr>
                              <m:t>=</m:t>
                            </m:r>
                            <m:d>
                              <m:dPr>
                                <m:ctrlPr>
                                  <a:rPr lang="en-US" sz="2200" i="1">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2200" i="1">
                                        <a:latin typeface="Cambria Math" panose="02040503050406030204" pitchFamily="18" charset="0"/>
                                        <a:ea typeface="Cambria Math" panose="02040503050406030204" pitchFamily="18" charset="0"/>
                                        <a:cs typeface="Cambria Math" panose="02040503050406030204" pitchFamily="18" charset="0"/>
                                      </a:rPr>
                                    </m:ctrlPr>
                                  </m:mPr>
                                  <m:mr>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1</m:t>
                                              </m:r>
                                            </m:sub>
                                          </m:sSub>
                                        </m:e>
                                      </m:d>
                                    </m:e>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1</m:t>
                                              </m:r>
                                            </m:sub>
                                          </m:sSub>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2</m:t>
                                              </m:r>
                                            </m:sub>
                                          </m:sSub>
                                        </m:e>
                                      </m:d>
                                    </m:e>
                                    <m:e>
                                      <m:r>
                                        <a:rPr lang="en-US" sz="2200" i="1">
                                          <a:latin typeface="Cambria Math" panose="02040503050406030204" pitchFamily="18" charset="0"/>
                                          <a:ea typeface="Cambria Math" panose="02040503050406030204" pitchFamily="18" charset="0"/>
                                          <a:cs typeface="Cambria Math" panose="02040503050406030204" pitchFamily="18" charset="0"/>
                                        </a:rPr>
                                        <m:t>⋯</m:t>
                                      </m:r>
                                    </m:e>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1</m:t>
                                              </m:r>
                                            </m:sub>
                                          </m:sSub>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𝑛</m:t>
                                              </m:r>
                                            </m:sub>
                                          </m:sSub>
                                        </m:e>
                                      </m:d>
                                    </m:e>
                                  </m:mr>
                                  <m:mr>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2</m:t>
                                              </m:r>
                                            </m:sub>
                                          </m:sSub>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1</m:t>
                                              </m:r>
                                            </m:sub>
                                          </m:sSub>
                                        </m:e>
                                      </m:d>
                                    </m:e>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2</m:t>
                                              </m:r>
                                            </m:sub>
                                          </m:sSub>
                                        </m:e>
                                      </m:d>
                                    </m:e>
                                    <m:e>
                                      <m:r>
                                        <a:rPr lang="en-US" sz="2200" i="1">
                                          <a:latin typeface="Cambria Math" panose="02040503050406030204" pitchFamily="18" charset="0"/>
                                          <a:ea typeface="Cambria Math" panose="02040503050406030204" pitchFamily="18" charset="0"/>
                                          <a:cs typeface="Cambria Math" panose="02040503050406030204" pitchFamily="18" charset="0"/>
                                        </a:rPr>
                                        <m:t>⋯</m:t>
                                      </m:r>
                                    </m:e>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2</m:t>
                                              </m:r>
                                            </m:sub>
                                          </m:sSub>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𝑛</m:t>
                                              </m:r>
                                            </m:sub>
                                          </m:sSub>
                                        </m:e>
                                      </m:d>
                                    </m:e>
                                  </m:mr>
                                  <m:mr>
                                    <m:e>
                                      <m:r>
                                        <a:rPr lang="en-US" sz="2200" i="1">
                                          <a:latin typeface="Cambria Math" panose="02040503050406030204" pitchFamily="18" charset="0"/>
                                          <a:ea typeface="Cambria Math" panose="02040503050406030204" pitchFamily="18" charset="0"/>
                                          <a:cs typeface="Cambria Math" panose="02040503050406030204" pitchFamily="18" charset="0"/>
                                        </a:rPr>
                                        <m:t>⋮</m:t>
                                      </m:r>
                                    </m:e>
                                    <m:e>
                                      <m:r>
                                        <a:rPr lang="en-US" sz="2200" i="1">
                                          <a:latin typeface="Cambria Math" panose="02040503050406030204" pitchFamily="18" charset="0"/>
                                          <a:ea typeface="Cambria Math" panose="02040503050406030204" pitchFamily="18" charset="0"/>
                                          <a:cs typeface="Cambria Math" panose="02040503050406030204" pitchFamily="18" charset="0"/>
                                        </a:rPr>
                                        <m:t>⋮</m:t>
                                      </m:r>
                                    </m:e>
                                    <m:e>
                                      <m:r>
                                        <a:rPr lang="en-US" sz="2200" i="1">
                                          <a:latin typeface="Cambria Math" panose="02040503050406030204" pitchFamily="18" charset="0"/>
                                          <a:ea typeface="Cambria Math" panose="02040503050406030204" pitchFamily="18" charset="0"/>
                                          <a:cs typeface="Cambria Math" panose="02040503050406030204" pitchFamily="18" charset="0"/>
                                        </a:rPr>
                                        <m:t>⋱</m:t>
                                      </m:r>
                                    </m:e>
                                    <m:e>
                                      <m:r>
                                        <a:rPr lang="en-US" sz="2200" i="1">
                                          <a:latin typeface="Cambria Math" panose="02040503050406030204" pitchFamily="18" charset="0"/>
                                          <a:ea typeface="Cambria Math" panose="02040503050406030204" pitchFamily="18" charset="0"/>
                                          <a:cs typeface="Cambria Math" panose="02040503050406030204" pitchFamily="18" charset="0"/>
                                        </a:rPr>
                                        <m:t>⋮</m:t>
                                      </m:r>
                                    </m:e>
                                  </m:mr>
                                  <m:mr>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𝑛</m:t>
                                              </m:r>
                                            </m:sub>
                                          </m:sSub>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1</m:t>
                                              </m:r>
                                            </m:sub>
                                          </m:sSub>
                                        </m:e>
                                      </m:d>
                                    </m:e>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𝑛</m:t>
                                              </m:r>
                                            </m:sub>
                                          </m:sSub>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2</m:t>
                                              </m:r>
                                            </m:sub>
                                          </m:sSub>
                                        </m:e>
                                      </m:d>
                                    </m:e>
                                    <m:e>
                                      <m:r>
                                        <a:rPr lang="en-US" sz="2200" i="1">
                                          <a:latin typeface="Cambria Math" panose="02040503050406030204" pitchFamily="18" charset="0"/>
                                          <a:ea typeface="Cambria Math" panose="02040503050406030204" pitchFamily="18" charset="0"/>
                                          <a:cs typeface="Cambria Math" panose="02040503050406030204" pitchFamily="18" charset="0"/>
                                        </a:rPr>
                                        <m:t>⋯</m:t>
                                      </m:r>
                                    </m:e>
                                    <m:e>
                                      <m:r>
                                        <a:rPr lang="en-US" sz="2200" i="1">
                                          <a:latin typeface="Cambria Math" panose="02040503050406030204" pitchFamily="18" charset="0"/>
                                          <a:ea typeface="SimSun" panose="02010600030101010101" pitchFamily="2" charset="-122"/>
                                        </a:rPr>
                                        <m:t>𝑉</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𝑛</m:t>
                                              </m:r>
                                            </m:sub>
                                          </m:sSub>
                                        </m:e>
                                      </m:d>
                                    </m:e>
                                  </m:mr>
                                </m:m>
                              </m:e>
                            </m:d>
                          </m:e>
                        </m:mr>
                      </m:m>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424AF83-CAF0-9CFD-F351-17344485E767}"/>
                  </a:ext>
                </a:extLst>
              </p:cNvPr>
              <p:cNvSpPr>
                <a:spLocks noGrp="1" noRot="1" noChangeAspect="1" noMove="1" noResize="1" noEditPoints="1" noAdjustHandles="1" noChangeArrowheads="1" noChangeShapeType="1" noTextEdit="1"/>
              </p:cNvSpPr>
              <p:nvPr>
                <p:ph idx="1"/>
              </p:nvPr>
            </p:nvSpPr>
            <p:spPr>
              <a:xfrm>
                <a:off x="295421" y="914399"/>
                <a:ext cx="11563643" cy="5176066"/>
              </a:xfrm>
              <a:blipFill>
                <a:blip r:embed="rId4"/>
                <a:stretch>
                  <a:fillRect l="-685" t="-824" r="-6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50E9F11-EBD7-342B-914A-21A2D246F9C7}"/>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AEED1D67-06A6-A69F-E852-6507A8FB8BFB}"/>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70DA87BC-DD80-33F0-9C95-781184B8E2F2}"/>
              </a:ext>
            </a:extLst>
          </p:cNvPr>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1499526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9927-A4F7-F248-D6B3-A92B48718C27}"/>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9B56AE-CE7D-6456-57CE-C2035627B711}"/>
                  </a:ext>
                </a:extLst>
              </p:cNvPr>
              <p:cNvSpPr>
                <a:spLocks noGrp="1"/>
              </p:cNvSpPr>
              <p:nvPr>
                <p:ph idx="1"/>
              </p:nvPr>
            </p:nvSpPr>
            <p:spPr>
              <a:xfrm>
                <a:off x="267286" y="914399"/>
                <a:ext cx="11633982" cy="5176066"/>
              </a:xfrm>
            </p:spPr>
            <p:txBody>
              <a:bodyPr>
                <a:noAutofit/>
              </a:bodyPr>
              <a:lstStyle/>
              <a:p>
                <a:pPr marL="0" marR="0" indent="0" algn="just">
                  <a:spcBef>
                    <a:spcPts val="0"/>
                  </a:spcBef>
                  <a:spcAft>
                    <a:spcPts val="0"/>
                  </a:spcAft>
                  <a:buNone/>
                </a:pPr>
                <a:r>
                  <a:rPr lang="en-US" sz="1800" dirty="0">
                    <a:effectLst/>
                    <a:ea typeface="SimSun" panose="02010600030101010101" pitchFamily="2" charset="-122"/>
                  </a:rPr>
                  <a:t>Therefore, theoretical means and variances of partial variables </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can be determined separately. For instance, each </a:t>
                </a:r>
                <a:r>
                  <a:rPr lang="en-US" sz="1800" i="1" dirty="0">
                    <a:effectLst/>
                    <a:ea typeface="SimSun" panose="02010600030101010101" pitchFamily="2" charset="-122"/>
                  </a:rPr>
                  <a:t>E</a:t>
                </a:r>
                <a:r>
                  <a:rPr lang="en-US" sz="1800" dirty="0">
                    <a:effectLst/>
                    <a:ea typeface="SimSun" panose="02010600030101010101" pitchFamily="2" charset="-122"/>
                  </a:rPr>
                  <a:t>(</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is theoretical mean of partial variable </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given marginal PDF </a:t>
                </a:r>
                <a14:m>
                  <m:oMath xmlns:m="http://schemas.openxmlformats.org/officeDocument/2006/math">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oMath>
                </a14:m>
                <a:r>
                  <a:rPr lang="en-US" sz="1800" dirty="0">
                    <a:effectLst/>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r>
                            <a:rPr lang="en-US" sz="1800" i="1">
                              <a:effectLst/>
                              <a:latin typeface="Cambria Math" panose="02040503050406030204" pitchFamily="18" charset="0"/>
                              <a:ea typeface="SimSun" panose="02010600030101010101" pitchFamily="2" charset="-122"/>
                            </a:rPr>
                            <m:t>𝑋</m:t>
                          </m:r>
                        </m:sub>
                        <m:sup/>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d>
                          <m:r>
                            <m:rPr>
                              <m:sty m:val="p"/>
                            </m:rPr>
                            <a:rPr lang="en-US" sz="1800">
                              <a:effectLst/>
                              <a:latin typeface="Cambria Math" panose="02040503050406030204" pitchFamily="18" charset="0"/>
                              <a:ea typeface="SimSun" panose="02010600030101010101" pitchFamily="2" charset="-122"/>
                            </a:rPr>
                            <m:t>d</m:t>
                          </m:r>
                          <m:r>
                            <a:rPr lang="en-US" sz="1800" i="1">
                              <a:effectLst/>
                              <a:latin typeface="Cambria Math" panose="02040503050406030204" pitchFamily="18" charset="0"/>
                              <a:ea typeface="SimSun" panose="02010600030101010101" pitchFamily="2" charset="-122"/>
                            </a:rPr>
                            <m:t>𝑋</m:t>
                          </m:r>
                        </m:e>
                      </m:nary>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ub>
                        <m:sup/>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r>
                            <m:rPr>
                              <m:sty m:val="p"/>
                            </m:rPr>
                            <a:rPr lang="en-US" sz="1800">
                              <a:effectLst/>
                              <a:latin typeface="Cambria Math" panose="02040503050406030204" pitchFamily="18" charset="0"/>
                              <a:ea typeface="SimSun" panose="02010600030101010101" pitchFamily="2" charset="-122"/>
                            </a:rPr>
                            <m:t>d</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nary>
                    </m:oMath>
                  </m:oMathPara>
                </a14:m>
                <a:endParaRPr lang="en-US" sz="1800" dirty="0">
                  <a:effectLst/>
                  <a:ea typeface="SimSun" panose="02010600030101010101" pitchFamily="2" charset="-122"/>
                </a:endParaRPr>
              </a:p>
              <a:p>
                <a:pPr marL="0" marR="0" indent="0" algn="just">
                  <a:spcBef>
                    <a:spcPts val="0"/>
                  </a:spcBef>
                  <a:spcAft>
                    <a:spcPts val="0"/>
                  </a:spcAft>
                  <a:buNone/>
                </a:pPr>
                <a:r>
                  <a:rPr lang="en-US" sz="1800" dirty="0">
                    <a:effectLst/>
                    <a:ea typeface="SimSun" panose="02010600030101010101" pitchFamily="2" charset="-122"/>
                  </a:rPr>
                  <a:t>Each </a:t>
                </a:r>
                <a:r>
                  <a:rPr lang="en-US" sz="1800" i="1" dirty="0">
                    <a:effectLst/>
                    <a:ea typeface="SimSun" panose="02010600030101010101" pitchFamily="2" charset="-122"/>
                  </a:rPr>
                  <a:t>V</a:t>
                </a:r>
                <a:r>
                  <a:rPr lang="en-US" sz="1800" dirty="0">
                    <a:effectLst/>
                    <a:ea typeface="SimSun" panose="02010600030101010101" pitchFamily="2" charset="-122"/>
                  </a:rPr>
                  <a:t>(</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i="1" dirty="0">
                    <a:effectLst/>
                    <a:ea typeface="SimSun" panose="02010600030101010101" pitchFamily="2" charset="-122"/>
                  </a:rPr>
                  <a:t>, </a:t>
                </a:r>
                <a:r>
                  <a:rPr lang="en-US" sz="1800" i="1" dirty="0" err="1">
                    <a:effectLst/>
                    <a:ea typeface="SimSun" panose="02010600030101010101" pitchFamily="2" charset="-122"/>
                  </a:rPr>
                  <a:t>x</a:t>
                </a:r>
                <a:r>
                  <a:rPr lang="en-US" sz="1800" i="1" baseline="-25000" dirty="0" err="1">
                    <a:effectLst/>
                    <a:ea typeface="SimSun" panose="02010600030101010101" pitchFamily="2" charset="-122"/>
                  </a:rPr>
                  <a:t>j</a:t>
                </a:r>
                <a:r>
                  <a:rPr lang="en-US" sz="1800" dirty="0">
                    <a:effectLst/>
                    <a:ea typeface="SimSun" panose="02010600030101010101" pitchFamily="2" charset="-122"/>
                  </a:rPr>
                  <a:t>) is theoretical covariance of partial variables </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and </a:t>
                </a:r>
                <a:r>
                  <a:rPr lang="en-US" sz="1800" i="1" dirty="0" err="1">
                    <a:effectLst/>
                    <a:ea typeface="SimSun" panose="02010600030101010101" pitchFamily="2" charset="-122"/>
                  </a:rPr>
                  <a:t>x</a:t>
                </a:r>
                <a:r>
                  <a:rPr lang="en-US" sz="1800" i="1" baseline="-25000" dirty="0" err="1">
                    <a:effectLst/>
                    <a:ea typeface="SimSun" panose="02010600030101010101" pitchFamily="2" charset="-122"/>
                  </a:rPr>
                  <a:t>j</a:t>
                </a:r>
                <a:r>
                  <a:rPr lang="en-US" sz="1800" dirty="0">
                    <a:effectLst/>
                    <a:ea typeface="SimSun" panose="02010600030101010101" pitchFamily="2" charset="-122"/>
                  </a:rPr>
                  <a:t> given joint PDF </a:t>
                </a:r>
                <a14:m>
                  <m:oMath xmlns:m="http://schemas.openxmlformats.org/officeDocument/2006/math">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oMath>
                </a14:m>
                <a:r>
                  <a:rPr lang="en-US" sz="1800" dirty="0">
                    <a:effectLst/>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e>
                      </m:d>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e>
                      </m:d>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r>
                            <a:rPr lang="en-US" sz="1800" i="1">
                              <a:effectLst/>
                              <a:latin typeface="Cambria Math" panose="02040503050406030204" pitchFamily="18" charset="0"/>
                              <a:ea typeface="SimSun" panose="02010600030101010101" pitchFamily="2" charset="-122"/>
                            </a:rPr>
                            <m:t>𝑋</m:t>
                          </m:r>
                        </m:sub>
                        <m:sup/>
                        <m:e>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e>
                          </m:d>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e>
                          </m:d>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d>
                          <m:r>
                            <m:rPr>
                              <m:sty m:val="p"/>
                            </m:rPr>
                            <a:rPr lang="en-US" sz="1800">
                              <a:effectLst/>
                              <a:latin typeface="Cambria Math" panose="02040503050406030204" pitchFamily="18" charset="0"/>
                              <a:ea typeface="SimSun" panose="02010600030101010101" pitchFamily="2" charset="-122"/>
                            </a:rPr>
                            <m:t>d</m:t>
                          </m:r>
                          <m:r>
                            <a:rPr lang="en-US" sz="1800" i="1">
                              <a:effectLst/>
                              <a:latin typeface="Cambria Math" panose="02040503050406030204" pitchFamily="18" charset="0"/>
                              <a:ea typeface="SimSun" panose="02010600030101010101" pitchFamily="2" charset="-122"/>
                            </a:rPr>
                            <m:t>𝑋</m:t>
                          </m:r>
                        </m:e>
                      </m:nary>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ub>
                        <m:sup/>
                        <m:e>
                          <m:nary>
                            <m:naryPr>
                              <m:limLoc m:val="undOvr"/>
                              <m:supHide m:val="on"/>
                              <m:ctrlPr>
                                <a:rPr lang="en-US" sz="1800" i="1">
                                  <a:effectLst/>
                                  <a:latin typeface="Cambria Math" panose="02040503050406030204" pitchFamily="18" charset="0"/>
                                  <a:ea typeface="SimSun" panose="02010600030101010101" pitchFamily="2" charset="-122"/>
                                </a:rPr>
                              </m:ctrlPr>
                            </m:naryPr>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sub>
                            <m:sup/>
                            <m:e>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e>
                              </m:d>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e>
                              </m:d>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r>
                                <m:rPr>
                                  <m:sty m:val="p"/>
                                </m:rPr>
                                <a:rPr lang="en-US" sz="1800">
                                  <a:effectLst/>
                                  <a:latin typeface="Cambria Math" panose="02040503050406030204" pitchFamily="18" charset="0"/>
                                  <a:ea typeface="SimSun" panose="02010600030101010101" pitchFamily="2" charset="-122"/>
                                </a:rPr>
                                <m:t>d</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m:rPr>
                                  <m:sty m:val="p"/>
                                </m:rPr>
                                <a:rPr lang="en-US" sz="1800">
                                  <a:effectLst/>
                                  <a:latin typeface="Cambria Math" panose="02040503050406030204" pitchFamily="18" charset="0"/>
                                  <a:ea typeface="SimSun" panose="02010600030101010101" pitchFamily="2" charset="-122"/>
                                </a:rPr>
                                <m:t>d</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nary>
                        </m:e>
                      </m:nary>
                    </m:oMath>
                  </m:oMathPara>
                </a14:m>
                <a:endParaRPr lang="en-US" sz="1800" dirty="0">
                  <a:effectLst/>
                  <a:ea typeface="SimSun" panose="02010600030101010101" pitchFamily="2" charset="-122"/>
                </a:endParaRPr>
              </a:p>
              <a:p>
                <a:pPr marL="0" marR="0" indent="0" algn="just">
                  <a:spcBef>
                    <a:spcPts val="0"/>
                  </a:spcBef>
                  <a:spcAft>
                    <a:spcPts val="0"/>
                  </a:spcAft>
                  <a:buNone/>
                </a:pPr>
                <a:r>
                  <a:rPr lang="en-US" sz="1800" dirty="0">
                    <a:effectLst/>
                    <a:ea typeface="SimSun" panose="02010600030101010101" pitchFamily="2" charset="-122"/>
                  </a:rPr>
                  <a:t>Note, </a:t>
                </a:r>
                <a14:m>
                  <m:oMath xmlns:m="http://schemas.openxmlformats.org/officeDocument/2006/math">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r>
                          <a:rPr lang="en-US" sz="1800" i="1">
                            <a:effectLst/>
                            <a:latin typeface="Cambria Math" panose="02040503050406030204" pitchFamily="18" charset="0"/>
                            <a:ea typeface="SimSun" panose="02010600030101010101" pitchFamily="2" charset="-122"/>
                          </a:rPr>
                          <m:t>𝑋</m:t>
                        </m:r>
                      </m:sub>
                      <m:sup/>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d>
                        <m:r>
                          <m:rPr>
                            <m:sty m:val="p"/>
                          </m:rPr>
                          <a:rPr lang="en-US" sz="1800">
                            <a:effectLst/>
                            <a:latin typeface="Cambria Math" panose="02040503050406030204" pitchFamily="18" charset="0"/>
                            <a:ea typeface="SimSun" panose="02010600030101010101" pitchFamily="2" charset="-122"/>
                          </a:rPr>
                          <m:t>d</m:t>
                        </m:r>
                        <m:r>
                          <a:rPr lang="en-US" sz="1800" i="1">
                            <a:effectLst/>
                            <a:latin typeface="Cambria Math" panose="02040503050406030204" pitchFamily="18" charset="0"/>
                            <a:ea typeface="SimSun" panose="02010600030101010101" pitchFamily="2" charset="-122"/>
                          </a:rPr>
                          <m:t>𝑋</m:t>
                        </m:r>
                      </m:e>
                    </m:nary>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ub>
                      <m:sup/>
                      <m:e>
                        <m:nary>
                          <m:naryPr>
                            <m:limLoc m:val="undOvr"/>
                            <m:supHide m:val="on"/>
                            <m:ctrlPr>
                              <a:rPr lang="en-US" sz="1800" i="1">
                                <a:effectLst/>
                                <a:latin typeface="Cambria Math" panose="02040503050406030204" pitchFamily="18" charset="0"/>
                                <a:ea typeface="SimSun" panose="02010600030101010101" pitchFamily="2" charset="-122"/>
                              </a:rPr>
                            </m:ctrlPr>
                          </m:naryPr>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sub>
                          <m:sup/>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r>
                              <m:rPr>
                                <m:sty m:val="p"/>
                              </m:rPr>
                              <a:rPr lang="en-US" sz="1800">
                                <a:effectLst/>
                                <a:latin typeface="Cambria Math" panose="02040503050406030204" pitchFamily="18" charset="0"/>
                                <a:ea typeface="SimSun" panose="02010600030101010101" pitchFamily="2" charset="-122"/>
                              </a:rPr>
                              <m:t>d</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m:rPr>
                                <m:sty m:val="p"/>
                              </m:rPr>
                              <a:rPr lang="en-US" sz="1800">
                                <a:effectLst/>
                                <a:latin typeface="Cambria Math" panose="02040503050406030204" pitchFamily="18" charset="0"/>
                                <a:ea typeface="SimSun" panose="02010600030101010101" pitchFamily="2" charset="-122"/>
                              </a:rPr>
                              <m:t>d</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nary>
                      </m:e>
                    </m:nary>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oMath>
                </a14:m>
                <a:r>
                  <a:rPr lang="en-US" sz="1800" dirty="0">
                    <a:effectLst/>
                    <a:ea typeface="SimSun" panose="02010600030101010101" pitchFamily="2" charset="-122"/>
                  </a:rPr>
                  <a:t>. Each </a:t>
                </a:r>
                <a:r>
                  <a:rPr lang="en-US" sz="1800" i="1" dirty="0">
                    <a:effectLst/>
                    <a:ea typeface="SimSun" panose="02010600030101010101" pitchFamily="2" charset="-122"/>
                  </a:rPr>
                  <a:t>V</a:t>
                </a:r>
                <a:r>
                  <a:rPr lang="en-US" sz="1800" dirty="0">
                    <a:effectLst/>
                    <a:ea typeface="SimSun" panose="02010600030101010101" pitchFamily="2" charset="-122"/>
                  </a:rPr>
                  <a:t>(</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on diagonal of </a:t>
                </a:r>
                <a:r>
                  <a:rPr lang="en-US" sz="1800" i="1" dirty="0">
                    <a:effectLst/>
                    <a:ea typeface="SimSun" panose="02010600030101010101" pitchFamily="2" charset="-122"/>
                  </a:rPr>
                  <a:t>V</a:t>
                </a:r>
                <a:r>
                  <a:rPr lang="en-US" sz="1800" dirty="0">
                    <a:effectLst/>
                    <a:ea typeface="SimSun" panose="02010600030101010101" pitchFamily="2" charset="-122"/>
                  </a:rPr>
                  <a:t>(</a:t>
                </a:r>
                <a:r>
                  <a:rPr lang="en-US" sz="1800" i="1" dirty="0">
                    <a:effectLst/>
                    <a:ea typeface="SimSun" panose="02010600030101010101" pitchFamily="2" charset="-122"/>
                  </a:rPr>
                  <a:t>X</a:t>
                </a:r>
                <a:r>
                  <a:rPr lang="en-US" sz="1800" dirty="0">
                    <a:effectLst/>
                    <a:ea typeface="SimSun" panose="02010600030101010101" pitchFamily="2" charset="-122"/>
                  </a:rPr>
                  <a:t>) is theoretical variance of partial variable </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given marginal PDF </a:t>
                </a:r>
                <a14:m>
                  <m:oMath xmlns:m="http://schemas.openxmlformats.org/officeDocument/2006/math">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oMath>
                </a14:m>
                <a:r>
                  <a:rPr lang="en-US" sz="1800" dirty="0">
                    <a:effectLst/>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e>
                          </m:d>
                        </m:e>
                        <m:sup>
                          <m:r>
                            <a:rPr lang="en-US" sz="1800" i="1">
                              <a:effectLst/>
                              <a:latin typeface="Cambria Math" panose="02040503050406030204" pitchFamily="18" charset="0"/>
                              <a:ea typeface="SimSun" panose="02010600030101010101" pitchFamily="2" charset="-122"/>
                            </a:rPr>
                            <m:t>2</m:t>
                          </m:r>
                        </m:sup>
                      </m:sSup>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r>
                            <a:rPr lang="en-US" sz="1800" i="1">
                              <a:effectLst/>
                              <a:latin typeface="Cambria Math" panose="02040503050406030204" pitchFamily="18" charset="0"/>
                              <a:ea typeface="SimSun" panose="02010600030101010101" pitchFamily="2" charset="-122"/>
                            </a:rPr>
                            <m:t>𝑋</m:t>
                          </m:r>
                        </m:sub>
                        <m:sup/>
                        <m:e>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e>
                              </m:d>
                            </m:e>
                            <m:sup>
                              <m:r>
                                <a:rPr lang="en-US" sz="1800" i="1">
                                  <a:effectLst/>
                                  <a:latin typeface="Cambria Math" panose="02040503050406030204" pitchFamily="18" charset="0"/>
                                  <a:ea typeface="SimSun" panose="02010600030101010101" pitchFamily="2" charset="-122"/>
                                </a:rPr>
                                <m:t>2</m:t>
                              </m:r>
                            </m:sup>
                          </m:sSup>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d>
                          <m:r>
                            <m:rPr>
                              <m:sty m:val="p"/>
                            </m:rPr>
                            <a:rPr lang="en-US" sz="1800">
                              <a:effectLst/>
                              <a:latin typeface="Cambria Math" panose="02040503050406030204" pitchFamily="18" charset="0"/>
                              <a:ea typeface="SimSun" panose="02010600030101010101" pitchFamily="2" charset="-122"/>
                            </a:rPr>
                            <m:t>d</m:t>
                          </m:r>
                          <m:r>
                            <a:rPr lang="en-US" sz="1800" i="1">
                              <a:effectLst/>
                              <a:latin typeface="Cambria Math" panose="02040503050406030204" pitchFamily="18" charset="0"/>
                              <a:ea typeface="SimSun" panose="02010600030101010101" pitchFamily="2" charset="-122"/>
                            </a:rPr>
                            <m:t>𝑋</m:t>
                          </m:r>
                        </m:e>
                      </m:nary>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ub>
                        <m:sup/>
                        <m:e>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e>
                              </m:d>
                            </m:e>
                            <m:sup>
                              <m:r>
                                <a:rPr lang="en-US" sz="1800" i="1">
                                  <a:effectLst/>
                                  <a:latin typeface="Cambria Math" panose="02040503050406030204" pitchFamily="18" charset="0"/>
                                  <a:ea typeface="SimSun" panose="02010600030101010101" pitchFamily="2" charset="-122"/>
                                </a:rPr>
                                <m:t>2</m:t>
                              </m:r>
                            </m:sup>
                          </m:sSup>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r>
                            <m:rPr>
                              <m:sty m:val="p"/>
                            </m:rPr>
                            <a:rPr lang="en-US" sz="1800">
                              <a:effectLst/>
                              <a:latin typeface="Cambria Math" panose="02040503050406030204" pitchFamily="18" charset="0"/>
                              <a:ea typeface="SimSun" panose="02010600030101010101" pitchFamily="2" charset="-122"/>
                            </a:rPr>
                            <m:t>d</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nary>
                    </m:oMath>
                  </m:oMathPara>
                </a14:m>
                <a:endParaRPr lang="en-US" sz="1800" dirty="0">
                  <a:effectLst/>
                  <a:ea typeface="SimSun" panose="02010600030101010101" pitchFamily="2" charset="-122"/>
                </a:endParaRPr>
              </a:p>
              <a:p>
                <a:pPr marL="0" marR="0" indent="0" algn="just">
                  <a:spcBef>
                    <a:spcPts val="0"/>
                  </a:spcBef>
                  <a:spcAft>
                    <a:spcPts val="0"/>
                  </a:spcAft>
                  <a:buNone/>
                </a:pPr>
                <a:r>
                  <a:rPr lang="en-US" sz="1800" dirty="0">
                    <a:effectLst/>
                    <a:ea typeface="SimSun" panose="02010600030101010101" pitchFamily="2" charset="-122"/>
                  </a:rPr>
                  <a:t>Note, </a:t>
                </a:r>
                <a14:m>
                  <m:oMath xmlns:m="http://schemas.openxmlformats.org/officeDocument/2006/math">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Sup>
                          <m:sSubSupPr>
                            <m:ctrlPr>
                              <a:rPr lang="en-US" sz="1800" i="1">
                                <a:effectLst/>
                                <a:latin typeface="Cambria Math" panose="02040503050406030204" pitchFamily="18" charset="0"/>
                                <a:ea typeface="SimSun" panose="02010600030101010101" pitchFamily="2" charset="-122"/>
                              </a:rPr>
                            </m:ctrlPr>
                          </m:sSubSup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up>
                            <m:r>
                              <a:rPr lang="en-US" sz="1800" i="1">
                                <a:effectLst/>
                                <a:latin typeface="Cambria Math" panose="02040503050406030204" pitchFamily="18" charset="0"/>
                                <a:ea typeface="SimSun" panose="02010600030101010101" pitchFamily="2" charset="-122"/>
                              </a:rPr>
                              <m:t>2</m:t>
                            </m:r>
                          </m:sup>
                        </m:sSubSup>
                      </m:e>
                    </m:d>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r>
                          <a:rPr lang="en-US" sz="1800" i="1">
                            <a:effectLst/>
                            <a:latin typeface="Cambria Math" panose="02040503050406030204" pitchFamily="18" charset="0"/>
                            <a:ea typeface="SimSun" panose="02010600030101010101" pitchFamily="2" charset="-122"/>
                          </a:rPr>
                          <m:t>𝑋</m:t>
                        </m:r>
                      </m:sub>
                      <m:sup/>
                      <m:e>
                        <m:sSubSup>
                          <m:sSubSupPr>
                            <m:ctrlPr>
                              <a:rPr lang="en-US" sz="1800" i="1">
                                <a:effectLst/>
                                <a:latin typeface="Cambria Math" panose="02040503050406030204" pitchFamily="18" charset="0"/>
                                <a:ea typeface="SimSun" panose="02010600030101010101" pitchFamily="2" charset="-122"/>
                              </a:rPr>
                            </m:ctrlPr>
                          </m:sSubSup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up>
                            <m:r>
                              <a:rPr lang="en-US" sz="1800" i="1">
                                <a:effectLst/>
                                <a:latin typeface="Cambria Math" panose="02040503050406030204" pitchFamily="18" charset="0"/>
                                <a:ea typeface="SimSun" panose="02010600030101010101" pitchFamily="2" charset="-122"/>
                              </a:rPr>
                              <m:t>2</m:t>
                            </m:r>
                          </m:sup>
                        </m:sSubSup>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d>
                        <m:r>
                          <m:rPr>
                            <m:sty m:val="p"/>
                          </m:rPr>
                          <a:rPr lang="en-US" sz="1800">
                            <a:effectLst/>
                            <a:latin typeface="Cambria Math" panose="02040503050406030204" pitchFamily="18" charset="0"/>
                            <a:ea typeface="SimSun" panose="02010600030101010101" pitchFamily="2" charset="-122"/>
                          </a:rPr>
                          <m:t>d</m:t>
                        </m:r>
                        <m:r>
                          <a:rPr lang="en-US" sz="1800" i="1">
                            <a:effectLst/>
                            <a:latin typeface="Cambria Math" panose="02040503050406030204" pitchFamily="18" charset="0"/>
                            <a:ea typeface="SimSun" panose="02010600030101010101" pitchFamily="2" charset="-122"/>
                          </a:rPr>
                          <m:t>𝑋</m:t>
                        </m:r>
                      </m:e>
                    </m:nary>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ea typeface="SimSun" panose="02010600030101010101" pitchFamily="2" charset="-122"/>
                          </a:rPr>
                        </m:ctrlPr>
                      </m:naryPr>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ub>
                      <m:sup/>
                      <m:e>
                        <m:sSubSup>
                          <m:sSubSupPr>
                            <m:ctrlPr>
                              <a:rPr lang="en-US" sz="1800" i="1">
                                <a:effectLst/>
                                <a:latin typeface="Cambria Math" panose="02040503050406030204" pitchFamily="18" charset="0"/>
                                <a:ea typeface="SimSun" panose="02010600030101010101" pitchFamily="2" charset="-122"/>
                              </a:rPr>
                            </m:ctrlPr>
                          </m:sSubSup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up>
                            <m:r>
                              <a:rPr lang="en-US" sz="1800" i="1">
                                <a:effectLst/>
                                <a:latin typeface="Cambria Math" panose="02040503050406030204" pitchFamily="18" charset="0"/>
                                <a:ea typeface="SimSun" panose="02010600030101010101" pitchFamily="2" charset="-122"/>
                              </a:rPr>
                              <m:t>2</m:t>
                            </m:r>
                          </m:sup>
                        </m:sSubSup>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r>
                          <m:rPr>
                            <m:sty m:val="p"/>
                          </m:rPr>
                          <a:rPr lang="en-US" sz="1800">
                            <a:effectLst/>
                            <a:latin typeface="Cambria Math" panose="02040503050406030204" pitchFamily="18" charset="0"/>
                            <a:ea typeface="SimSun" panose="02010600030101010101" pitchFamily="2" charset="-122"/>
                          </a:rPr>
                          <m:t>d</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nary>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r>
                      <a:rPr lang="en-US" sz="1800" i="1">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e>
                        </m:d>
                      </m:e>
                      <m:sup>
                        <m:r>
                          <a:rPr lang="en-US" sz="1800" i="1">
                            <a:effectLst/>
                            <a:latin typeface="Cambria Math" panose="02040503050406030204" pitchFamily="18" charset="0"/>
                            <a:ea typeface="SimSun" panose="02010600030101010101" pitchFamily="2" charset="-122"/>
                          </a:rPr>
                          <m:t>2</m:t>
                        </m:r>
                      </m:sup>
                    </m:sSup>
                  </m:oMath>
                </a14:m>
                <a:endParaRPr lang="en-US" sz="1800" dirty="0">
                  <a:effectLst/>
                  <a:ea typeface="SimSun" panose="02010600030101010101" pitchFamily="2" charset="-122"/>
                </a:endParaRPr>
              </a:p>
              <a:p>
                <a:pPr marL="0" indent="0">
                  <a:buNone/>
                </a:pPr>
                <a:endParaRPr lang="en-US" sz="1800" dirty="0"/>
              </a:p>
              <a:p>
                <a:pPr marL="0" indent="0">
                  <a:buNone/>
                </a:pPr>
                <a:endParaRPr lang="en-US" sz="180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589B56AE-CE7D-6456-57CE-C2035627B711}"/>
                  </a:ext>
                </a:extLst>
              </p:cNvPr>
              <p:cNvSpPr>
                <a:spLocks noGrp="1" noRot="1" noChangeAspect="1" noMove="1" noResize="1" noEditPoints="1" noAdjustHandles="1" noChangeArrowheads="1" noChangeShapeType="1" noTextEdit="1"/>
              </p:cNvSpPr>
              <p:nvPr>
                <p:ph idx="1"/>
              </p:nvPr>
            </p:nvSpPr>
            <p:spPr>
              <a:xfrm>
                <a:off x="267286" y="914399"/>
                <a:ext cx="11633982" cy="5176066"/>
              </a:xfrm>
              <a:blipFill>
                <a:blip r:embed="rId4"/>
                <a:stretch>
                  <a:fillRect l="-472" t="-589" r="-419" b="-1613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473EA0-5683-F72D-02B0-A35B2A4E327E}"/>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26991804-C0EC-ACA0-46B4-18A0127C7A07}"/>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42171F89-9D1E-54CF-E8AB-10EE4C0C6C90}"/>
              </a:ext>
            </a:extLst>
          </p:cNvPr>
          <p:cNvSpPr>
            <a:spLocks noGrp="1"/>
          </p:cNvSpPr>
          <p:nvPr>
            <p:ph type="sldNum" sz="quarter" idx="12"/>
          </p:nvPr>
        </p:nvSpPr>
        <p:spPr/>
        <p:txBody>
          <a:bodyPr/>
          <a:lstStyle/>
          <a:p>
            <a:fld id="{5DB5036F-1FF2-46C4-8D2B-59C7E3B91952}" type="slidenum">
              <a:rPr lang="en-US" smtClean="0"/>
              <a:pPr/>
              <a:t>25</a:t>
            </a:fld>
            <a:endParaRPr lang="en-US"/>
          </a:p>
        </p:txBody>
      </p:sp>
    </p:spTree>
    <p:extLst>
      <p:ext uri="{BB962C8B-B14F-4D97-AF65-F5344CB8AC3E}">
        <p14:creationId xmlns:p14="http://schemas.microsoft.com/office/powerpoint/2010/main" val="30009533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EE546-D9AB-B323-FA7F-140F1CDB4516}"/>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D97E3B-87C3-8755-CAD2-E8F3757048AA}"/>
                  </a:ext>
                </a:extLst>
              </p:cNvPr>
              <p:cNvSpPr>
                <a:spLocks noGrp="1"/>
              </p:cNvSpPr>
              <p:nvPr>
                <p:ph idx="1"/>
              </p:nvPr>
            </p:nvSpPr>
            <p:spPr>
              <a:xfrm>
                <a:off x="126609" y="914399"/>
                <a:ext cx="11887200" cy="5176066"/>
              </a:xfrm>
            </p:spPr>
            <p:txBody>
              <a:bodyPr>
                <a:noAutofit/>
              </a:bodyPr>
              <a:lstStyle/>
              <a:p>
                <a:pPr marL="0" indent="0">
                  <a:buNone/>
                </a:pPr>
                <a:r>
                  <a:rPr lang="en-US" sz="1850" dirty="0">
                    <a:effectLst/>
                    <a:latin typeface="Times New Roman" panose="02020603050405020304" pitchFamily="18" charset="0"/>
                    <a:ea typeface="SimSun" panose="02010600030101010101" pitchFamily="2" charset="-122"/>
                  </a:rPr>
                  <a:t>Given two random variables </a:t>
                </a:r>
                <a:r>
                  <a:rPr lang="en-US" sz="1850"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and </a:t>
                </a:r>
                <a:r>
                  <a:rPr lang="en-US" sz="1850" i="1" dirty="0">
                    <a:effectLst/>
                    <a:latin typeface="Times New Roman" panose="02020603050405020304" pitchFamily="18" charset="0"/>
                    <a:ea typeface="SimSun" panose="02010600030101010101" pitchFamily="2" charset="-122"/>
                  </a:rPr>
                  <a:t>Y</a:t>
                </a:r>
                <a:r>
                  <a:rPr lang="en-US" sz="1850" dirty="0">
                    <a:effectLst/>
                    <a:latin typeface="Times New Roman" panose="02020603050405020304" pitchFamily="18" charset="0"/>
                    <a:ea typeface="SimSun" panose="02010600030101010101" pitchFamily="2" charset="-122"/>
                  </a:rPr>
                  <a:t> along with a joint PDF </a:t>
                </a:r>
                <a:r>
                  <a:rPr lang="en-US" sz="1850" i="1" dirty="0">
                    <a:effectLst/>
                    <a:latin typeface="Times New Roman" panose="02020603050405020304" pitchFamily="18" charset="0"/>
                    <a:ea typeface="SimSun" panose="02010600030101010101" pitchFamily="2" charset="-122"/>
                  </a:rPr>
                  <a:t>f</a:t>
                </a:r>
                <a:r>
                  <a:rPr lang="en-US" sz="1850" dirty="0">
                    <a:effectLst/>
                    <a:latin typeface="Times New Roman" panose="02020603050405020304" pitchFamily="18" charset="0"/>
                    <a:ea typeface="SimSun" panose="02010600030101010101" pitchFamily="2" charset="-122"/>
                  </a:rPr>
                  <a:t>(</a:t>
                </a:r>
                <a:r>
                  <a:rPr lang="en-US" sz="1850"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a:t>
                </a:r>
                <a:r>
                  <a:rPr lang="en-US" sz="1850" i="1" dirty="0">
                    <a:effectLst/>
                    <a:latin typeface="Times New Roman" panose="02020603050405020304" pitchFamily="18" charset="0"/>
                    <a:ea typeface="SimSun" panose="02010600030101010101" pitchFamily="2" charset="-122"/>
                  </a:rPr>
                  <a:t>Y</a:t>
                </a:r>
                <a:r>
                  <a:rPr lang="en-US" sz="1850" dirty="0">
                    <a:effectLst/>
                    <a:latin typeface="Times New Roman" panose="02020603050405020304" pitchFamily="18" charset="0"/>
                    <a:ea typeface="SimSun" panose="02010600030101010101" pitchFamily="2" charset="-122"/>
                  </a:rPr>
                  <a:t>), theoretical covariance of </a:t>
                </a:r>
                <a:r>
                  <a:rPr lang="en-US" sz="1850" i="1" dirty="0">
                    <a:effectLst/>
                    <a:latin typeface="Times New Roman" panose="02020603050405020304" pitchFamily="18" charset="0"/>
                    <a:ea typeface="SimSun" panose="02010600030101010101" pitchFamily="2" charset="-122"/>
                  </a:rPr>
                  <a:t>X</a:t>
                </a:r>
                <a:r>
                  <a:rPr lang="en-US" sz="1850" dirty="0">
                    <a:effectLst/>
                    <a:latin typeface="Times New Roman" panose="02020603050405020304" pitchFamily="18" charset="0"/>
                    <a:ea typeface="SimSun" panose="02010600030101010101" pitchFamily="2" charset="-122"/>
                  </a:rPr>
                  <a:t> and </a:t>
                </a:r>
                <a:r>
                  <a:rPr lang="en-US" sz="1850" i="1" dirty="0">
                    <a:effectLst/>
                    <a:latin typeface="Times New Roman" panose="02020603050405020304" pitchFamily="18" charset="0"/>
                    <a:ea typeface="SimSun" panose="02010600030101010101" pitchFamily="2" charset="-122"/>
                  </a:rPr>
                  <a:t>Y</a:t>
                </a:r>
                <a:r>
                  <a:rPr lang="en-US" sz="1850" dirty="0">
                    <a:effectLst/>
                    <a:latin typeface="Times New Roman" panose="02020603050405020304" pitchFamily="18" charset="0"/>
                    <a:ea typeface="SimSun" panose="02010600030101010101" pitchFamily="2" charset="-122"/>
                  </a:rPr>
                  <a:t> is defined as follows:</a:t>
                </a:r>
              </a:p>
              <a:p>
                <a:pPr marL="0" indent="0">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d>
                        </m:e>
                      </m:d>
                      <m:sSup>
                        <m:sSupPr>
                          <m:ctrlPr>
                            <a:rPr lang="en-US" sz="1850" i="1">
                              <a:effectLst/>
                              <a:latin typeface="Cambria Math" panose="02040503050406030204" pitchFamily="18" charset="0"/>
                            </a:rPr>
                          </m:ctrlPr>
                        </m:sSupPr>
                        <m:e>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e>
                          </m:d>
                        </m:e>
                        <m:sup>
                          <m:r>
                            <a:rPr lang="en-US" sz="18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sub>
                        <m:sup/>
                        <m:e>
                          <m:nary>
                            <m:naryPr>
                              <m:limLoc m:val="undOvr"/>
                              <m:supHide m:val="on"/>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sub>
                            <m:sup/>
                            <m:e>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d>
                                </m:e>
                              </m:d>
                              <m:sSup>
                                <m:sSupPr>
                                  <m:ctrlPr>
                                    <a:rPr lang="en-US" sz="1850" i="1">
                                      <a:effectLst/>
                                      <a:latin typeface="Cambria Math" panose="02040503050406030204" pitchFamily="18" charset="0"/>
                                    </a:rPr>
                                  </m:ctrlPr>
                                </m:sSupPr>
                                <m:e>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e>
                                  </m:d>
                                </m:e>
                                <m:sup>
                                  <m:r>
                                    <a:rPr lang="en-US" sz="18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8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d</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d</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nary>
                        </m:e>
                      </m:nary>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    (1.5)</m:t>
                      </m:r>
                    </m:oMath>
                  </m:oMathPara>
                </a14:m>
                <a:endParaRPr lang="en-US" sz="1850" dirty="0">
                  <a:ea typeface="SimSun" panose="02010600030101010101" pitchFamily="2" charset="-122"/>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If the random variables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mutually independent given the joint PDF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its covariance is zero,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)=0. However, it is not sure that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mutually independent if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)=0. Note, joint PDF is the PDF having two or more random variables. If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multivariate vectors,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theoretical covariance matrix of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given the joint PDF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When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m</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are multivariate,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has following form:</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1850" i="1">
                                  <a:effectLst/>
                                  <a:latin typeface="Cambria Math" panose="02040503050406030204" pitchFamily="18" charset="0"/>
                                  <a:ea typeface="Cambria Math" panose="02040503050406030204" pitchFamily="18" charset="0"/>
                                  <a:cs typeface="Cambria Math" panose="02040503050406030204" pitchFamily="18" charset="0"/>
                                </a:rPr>
                              </m:ctrlPr>
                            </m:mP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r>
                              <m:e>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e>
                            </m:mr>
                            <m:mr>
                              <m:e>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𝑚</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e>
                                </m:d>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𝑚</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e>
                                </m:d>
                              </m:e>
                              <m:e>
                                <m:r>
                                  <a:rPr lang="en-US" sz="185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𝑚</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sub>
                                    </m:sSub>
                                  </m:e>
                                </m:d>
                              </m:e>
                            </m:mr>
                          </m:m>
                        </m:e>
                      </m:d>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covariance of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85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d>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sub>
                        <m:sup/>
                        <m:e>
                          <m:nary>
                            <m:naryPr>
                              <m:limLoc m:val="undOvr"/>
                              <m:supHide m:val="on"/>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sub>
                            <m:sup/>
                            <m:e>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d>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d>
                            </m:e>
                          </m:nary>
                          <m:r>
                            <a:rPr lang="en-US" sz="18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d>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d</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d</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𝑌</m:t>
                          </m:r>
                        </m:e>
                      </m:nary>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nary>
                            <m:naryPr>
                              <m:limLoc m:val="undOvr"/>
                              <m:supHide m:val="on"/>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sub>
                            <m:sup/>
                            <m:e>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d>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d>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e>
                      </m:nary>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d>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850" dirty="0"/>
              </a:p>
            </p:txBody>
          </p:sp>
        </mc:Choice>
        <mc:Fallback xmlns="">
          <p:sp>
            <p:nvSpPr>
              <p:cNvPr id="3" name="Content Placeholder 2">
                <a:extLst>
                  <a:ext uri="{FF2B5EF4-FFF2-40B4-BE49-F238E27FC236}">
                    <a16:creationId xmlns:a16="http://schemas.microsoft.com/office/drawing/2014/main" id="{D5D97E3B-87C3-8755-CAD2-E8F3757048AA}"/>
                  </a:ext>
                </a:extLst>
              </p:cNvPr>
              <p:cNvSpPr>
                <a:spLocks noGrp="1" noRot="1" noChangeAspect="1" noMove="1" noResize="1" noEditPoints="1" noAdjustHandles="1" noChangeArrowheads="1" noChangeShapeType="1" noTextEdit="1"/>
              </p:cNvSpPr>
              <p:nvPr>
                <p:ph idx="1"/>
              </p:nvPr>
            </p:nvSpPr>
            <p:spPr>
              <a:xfrm>
                <a:off x="126609" y="914399"/>
                <a:ext cx="11887200" cy="5176066"/>
              </a:xfrm>
              <a:blipFill>
                <a:blip r:embed="rId4"/>
                <a:stretch>
                  <a:fillRect l="-462" t="-707" r="-46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F87C6EF-9094-F596-F4F2-AC354D8C5D43}"/>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53B20F1A-24F0-23CB-C906-DDDB6E48AC82}"/>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EF862BA8-EC1E-5A39-17E3-BE1D5DC7E58B}"/>
              </a:ext>
            </a:extLst>
          </p:cNvPr>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136807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7A580-E4D8-544F-3031-A020515B6061}"/>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BE77F2F-AE4E-6DE5-4B50-B61664B06B97}"/>
                  </a:ext>
                </a:extLst>
              </p:cNvPr>
              <p:cNvSpPr>
                <a:spLocks noGrp="1"/>
              </p:cNvSpPr>
              <p:nvPr>
                <p:ph idx="1"/>
              </p:nvPr>
            </p:nvSpPr>
            <p:spPr>
              <a:xfrm>
                <a:off x="239151" y="914399"/>
                <a:ext cx="11690252" cy="5176066"/>
              </a:xfrm>
            </p:spPr>
            <p:txBody>
              <a:bodyPr>
                <a:noAutofit/>
              </a:bodyPr>
              <a:lstStyle/>
              <a:p>
                <a:pPr marL="0" indent="0">
                  <a:buNone/>
                </a:pPr>
                <a:r>
                  <a:rPr lang="en-US" sz="1750" dirty="0"/>
                  <a:t>Note as summary,</a:t>
                </a:r>
              </a:p>
              <a:p>
                <a:pPr marL="0" marR="0" indent="0" algn="l">
                  <a:spcBef>
                    <a:spcPts val="0"/>
                  </a:spcBef>
                  <a:spcAft>
                    <a:spcPts val="0"/>
                  </a:spcAft>
                  <a:buNone/>
                </a:pPr>
                <a14:m>
                  <m:oMathPara xmlns:m="http://schemas.openxmlformats.org/officeDocument/2006/math">
                    <m:oMathParaPr>
                      <m:jc m:val="left"/>
                    </m:oMathParaPr>
                    <m:oMath xmlns:m="http://schemas.openxmlformats.org/officeDocument/2006/math">
                      <m:r>
                        <a:rPr lang="en-US" sz="175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sub>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nary>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𝑛</m:t>
                                      </m:r>
                                    </m:sub>
                                  </m:sSub>
                                </m:e>
                              </m:nary>
                            </m:e>
                          </m:nary>
                        </m:e>
                      </m:nary>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𝑚</m:t>
                                      </m:r>
                                    </m:sub>
                                  </m:sSub>
                                </m:e>
                              </m:nary>
                            </m:e>
                          </m:nary>
                        </m:e>
                      </m:nary>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l">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ub>
                      </m:sSub>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𝑚</m:t>
                                      </m:r>
                                    </m:sub>
                                  </m:sSub>
                                </m:e>
                              </m:nary>
                            </m:e>
                          </m:nary>
                        </m:e>
                      </m:nary>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𝑛</m:t>
                                      </m:r>
                                    </m:sub>
                                  </m:sSub>
                                </m:e>
                              </m:nary>
                            </m:e>
                          </m:nary>
                        </m:e>
                      </m:nary>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l">
                  <a:spcBef>
                    <a:spcPts val="0"/>
                  </a:spcBef>
                  <a:spcAft>
                    <a:spcPts val="0"/>
                  </a:spcAft>
                  <a:buNone/>
                </a:pPr>
                <a14:m>
                  <m:oMathPara xmlns:m="http://schemas.openxmlformats.org/officeDocument/2006/math">
                    <m:oMathParaPr>
                      <m:jc m:val="left"/>
                    </m:oMathParaPr>
                    <m:oMath xmlns:m="http://schemas.openxmlformats.org/officeDocument/2006/math">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m>
                                    <m:mPr>
                                      <m:mcs>
                                        <m:mc>
                                          <m:mcPr>
                                            <m:count m:val="1"/>
                                            <m:mcJc m:val="center"/>
                                          </m:mcPr>
                                        </m:mc>
                                      </m:mcs>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mPr>
                                    <m:m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𝑚</m:t>
                                            </m:r>
                                          </m:sub>
                                        </m:sSub>
                                      </m:e>
                                    </m:mr>
                                    <m:m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𝑛</m:t>
                                            </m:r>
                                          </m:sub>
                                        </m:sSub>
                                      </m:e>
                                    </m:mr>
                                  </m:m>
                                </m:e>
                              </m:nary>
                            </m:e>
                          </m:nary>
                        </m:e>
                      </m:nary>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l">
                  <a:spcBef>
                    <a:spcPts val="0"/>
                  </a:spcBef>
                  <a:spcAft>
                    <a:spcPts val="0"/>
                  </a:spcAft>
                  <a:buNone/>
                </a:pPr>
                <a14:m>
                  <m:oMathPara xmlns:m="http://schemas.openxmlformats.org/officeDocument/2006/math">
                    <m:oMathParaPr>
                      <m:jc m:val="left"/>
                    </m:oMathParaPr>
                    <m:oMath xmlns:m="http://schemas.openxmlformats.org/officeDocument/2006/math">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sub>
                        <m:sup/>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ub>
                          </m:sSub>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sub>
                        <m:sup/>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nary>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sub>
                        <m:sup/>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lgn="l">
                  <a:buNone/>
                </a:pPr>
                <a14:m>
                  <m:oMathPara xmlns:m="http://schemas.openxmlformats.org/officeDocument/2006/math">
                    <m:oMathParaPr>
                      <m:jc m:val="left"/>
                    </m:oMathParaPr>
                    <m:oMath xmlns:m="http://schemas.openxmlformats.org/officeDocument/2006/math">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sub>
                        <m:sup/>
                        <m:e>
                          <m:nary>
                            <m:naryPr>
                              <m:limLoc m:val="undOvr"/>
                              <m:supHide m:val="on"/>
                              <m:ctrlPr>
                                <a:rPr lang="en-US" sz="1750" i="1">
                                  <a:effectLst/>
                                  <a:latin typeface="Cambria Math" panose="020405030504060302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sub>
                            <m:sup/>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nary>
                        </m:e>
                      </m:nary>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rPr>
                          </m:ctrlPr>
                        </m:naryPr>
                        <m:sub>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nary>
                            <m:naryPr>
                              <m:limLoc m:val="undOvr"/>
                              <m:supHide m:val="on"/>
                              <m:ctrlPr>
                                <a:rPr lang="en-US" sz="1750" i="1">
                                  <a:effectLst/>
                                  <a:latin typeface="Cambria Math" panose="02040503050406030204" pitchFamily="18" charset="0"/>
                                </a:rPr>
                              </m:ctrlPr>
                            </m:naryPr>
                            <m:sub>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sub>
                            <m:sup/>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e>
                                <m:sub>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e>
                      </m:nary>
                    </m:oMath>
                  </m:oMathPara>
                </a14:m>
                <a:endParaRPr lang="en-US" sz="1750" dirty="0"/>
              </a:p>
              <a:p>
                <a:pPr marL="0" indent="0">
                  <a:buNone/>
                </a:pPr>
                <a:r>
                  <a:rPr lang="en-US" sz="1750" dirty="0">
                    <a:effectLst/>
                    <a:latin typeface="Times New Roman" panose="02020603050405020304" pitchFamily="18" charset="0"/>
                    <a:ea typeface="SimSun" panose="02010600030101010101" pitchFamily="2" charset="-122"/>
                  </a:rPr>
                  <a:t>As usual, </a:t>
                </a:r>
                <a:r>
                  <a:rPr lang="en-US" sz="1750" i="1" dirty="0">
                    <a:effectLst/>
                    <a:latin typeface="Times New Roman" panose="02020603050405020304" pitchFamily="18" charset="0"/>
                    <a:ea typeface="SimSun" panose="02010600030101010101" pitchFamily="2" charset="-122"/>
                  </a:rPr>
                  <a:t>E</a:t>
                </a:r>
                <a:r>
                  <a:rPr lang="en-US" sz="1750" dirty="0">
                    <a:effectLst/>
                    <a:latin typeface="Times New Roman" panose="02020603050405020304" pitchFamily="18" charset="0"/>
                    <a:ea typeface="SimSun" panose="02010600030101010101" pitchFamily="2" charset="-122"/>
                  </a:rPr>
                  <a:t>(</a:t>
                </a:r>
                <a:r>
                  <a:rPr lang="en-US" sz="1750" i="1" dirty="0">
                    <a:effectLst/>
                    <a:latin typeface="Times New Roman" panose="02020603050405020304" pitchFamily="18" charset="0"/>
                    <a:ea typeface="SimSun" panose="02010600030101010101" pitchFamily="2" charset="-122"/>
                  </a:rPr>
                  <a:t>X</a:t>
                </a:r>
                <a:r>
                  <a:rPr lang="en-US" sz="1750" dirty="0">
                    <a:effectLst/>
                    <a:latin typeface="Times New Roman" panose="02020603050405020304" pitchFamily="18" charset="0"/>
                    <a:ea typeface="SimSun" panose="02010600030101010101" pitchFamily="2" charset="-122"/>
                  </a:rPr>
                  <a:t>) and </a:t>
                </a:r>
                <a:r>
                  <a:rPr lang="en-US" sz="1750" i="1" dirty="0">
                    <a:effectLst/>
                    <a:latin typeface="Times New Roman" panose="02020603050405020304" pitchFamily="18" charset="0"/>
                    <a:ea typeface="SimSun" panose="02010600030101010101" pitchFamily="2" charset="-122"/>
                  </a:rPr>
                  <a:t>V</a:t>
                </a:r>
                <a:r>
                  <a:rPr lang="en-US" sz="1750" dirty="0">
                    <a:effectLst/>
                    <a:latin typeface="Times New Roman" panose="02020603050405020304" pitchFamily="18" charset="0"/>
                    <a:ea typeface="SimSun" panose="02010600030101010101" pitchFamily="2" charset="-122"/>
                  </a:rPr>
                  <a:t>(</a:t>
                </a:r>
                <a:r>
                  <a:rPr lang="en-US" sz="1750" i="1" dirty="0">
                    <a:effectLst/>
                    <a:latin typeface="Times New Roman" panose="02020603050405020304" pitchFamily="18" charset="0"/>
                    <a:ea typeface="SimSun" panose="02010600030101010101" pitchFamily="2" charset="-122"/>
                  </a:rPr>
                  <a:t>X</a:t>
                </a:r>
                <a:r>
                  <a:rPr lang="en-US" sz="1750" dirty="0">
                    <a:effectLst/>
                    <a:latin typeface="Times New Roman" panose="02020603050405020304" pitchFamily="18" charset="0"/>
                    <a:ea typeface="SimSun" panose="02010600030101010101" pitchFamily="2" charset="-122"/>
                  </a:rPr>
                  <a:t>) are often denoted as </a:t>
                </a:r>
                <a:r>
                  <a:rPr lang="en-US" sz="1750" i="1" dirty="0">
                    <a:effectLst/>
                    <a:latin typeface="Times New Roman" panose="02020603050405020304" pitchFamily="18" charset="0"/>
                    <a:ea typeface="SimSun" panose="02010600030101010101" pitchFamily="2" charset="-122"/>
                  </a:rPr>
                  <a:t>μ</a:t>
                </a:r>
                <a:r>
                  <a:rPr lang="en-US" sz="1750" dirty="0">
                    <a:effectLst/>
                    <a:latin typeface="Times New Roman" panose="02020603050405020304" pitchFamily="18" charset="0"/>
                    <a:ea typeface="SimSun" panose="02010600030101010101" pitchFamily="2" charset="-122"/>
                  </a:rPr>
                  <a:t> and Σ, respectively if they are parameters of PDF. Note, most of </a:t>
                </a:r>
                <a:r>
                  <a:rPr lang="en-US" sz="1750">
                    <a:effectLst/>
                    <a:latin typeface="Times New Roman" panose="02020603050405020304" pitchFamily="18" charset="0"/>
                    <a:ea typeface="SimSun" panose="02010600030101010101" pitchFamily="2" charset="-122"/>
                  </a:rPr>
                  <a:t>PDFs (except normal distribution) whose </a:t>
                </a:r>
                <a:r>
                  <a:rPr lang="en-US" sz="1750" dirty="0">
                    <a:effectLst/>
                    <a:latin typeface="Times New Roman" panose="02020603050405020304" pitchFamily="18" charset="0"/>
                    <a:ea typeface="SimSun" panose="02010600030101010101" pitchFamily="2" charset="-122"/>
                  </a:rPr>
                  <a:t>parameters are not </a:t>
                </a:r>
                <a:r>
                  <a:rPr lang="en-US" sz="1750" i="1" dirty="0">
                    <a:effectLst/>
                    <a:latin typeface="Times New Roman" panose="02020603050405020304" pitchFamily="18" charset="0"/>
                    <a:ea typeface="SimSun" panose="02010600030101010101" pitchFamily="2" charset="-122"/>
                  </a:rPr>
                  <a:t>E</a:t>
                </a:r>
                <a:r>
                  <a:rPr lang="en-US" sz="1750" dirty="0">
                    <a:effectLst/>
                    <a:latin typeface="Times New Roman" panose="02020603050405020304" pitchFamily="18" charset="0"/>
                    <a:ea typeface="SimSun" panose="02010600030101010101" pitchFamily="2" charset="-122"/>
                  </a:rPr>
                  <a:t>(</a:t>
                </a:r>
                <a:r>
                  <a:rPr lang="en-US" sz="1750" i="1" dirty="0">
                    <a:effectLst/>
                    <a:latin typeface="Times New Roman" panose="02020603050405020304" pitchFamily="18" charset="0"/>
                    <a:ea typeface="SimSun" panose="02010600030101010101" pitchFamily="2" charset="-122"/>
                  </a:rPr>
                  <a:t>X</a:t>
                </a:r>
                <a:r>
                  <a:rPr lang="en-US" sz="1750" dirty="0">
                    <a:effectLst/>
                    <a:latin typeface="Times New Roman" panose="02020603050405020304" pitchFamily="18" charset="0"/>
                    <a:ea typeface="SimSun" panose="02010600030101010101" pitchFamily="2" charset="-122"/>
                  </a:rPr>
                  <a:t>) and </a:t>
                </a:r>
                <a:r>
                  <a:rPr lang="en-US" sz="1750" i="1" dirty="0">
                    <a:effectLst/>
                    <a:latin typeface="Times New Roman" panose="02020603050405020304" pitchFamily="18" charset="0"/>
                    <a:ea typeface="SimSun" panose="02010600030101010101" pitchFamily="2" charset="-122"/>
                  </a:rPr>
                  <a:t>V</a:t>
                </a:r>
                <a:r>
                  <a:rPr lang="en-US" sz="1750" dirty="0">
                    <a:effectLst/>
                    <a:latin typeface="Times New Roman" panose="02020603050405020304" pitchFamily="18" charset="0"/>
                    <a:ea typeface="SimSun" panose="02010600030101010101" pitchFamily="2" charset="-122"/>
                  </a:rPr>
                  <a:t>(</a:t>
                </a:r>
                <a:r>
                  <a:rPr lang="en-US" sz="1750" i="1" dirty="0">
                    <a:effectLst/>
                    <a:latin typeface="Times New Roman" panose="02020603050405020304" pitchFamily="18" charset="0"/>
                    <a:ea typeface="SimSun" panose="02010600030101010101" pitchFamily="2" charset="-122"/>
                  </a:rPr>
                  <a:t>X</a:t>
                </a:r>
                <a:r>
                  <a:rPr lang="en-US" sz="1750" dirty="0">
                    <a:effectLst/>
                    <a:latin typeface="Times New Roman" panose="02020603050405020304" pitchFamily="18" charset="0"/>
                    <a:ea typeface="SimSun" panose="02010600030101010101" pitchFamily="2" charset="-122"/>
                  </a:rPr>
                  <a:t>).</a:t>
                </a:r>
                <a:endParaRPr lang="en-US" sz="1750" dirty="0"/>
              </a:p>
            </p:txBody>
          </p:sp>
        </mc:Choice>
        <mc:Fallback xmlns="">
          <p:sp>
            <p:nvSpPr>
              <p:cNvPr id="3" name="Content Placeholder 2">
                <a:extLst>
                  <a:ext uri="{FF2B5EF4-FFF2-40B4-BE49-F238E27FC236}">
                    <a16:creationId xmlns:a16="http://schemas.microsoft.com/office/drawing/2014/main" id="{DBE77F2F-AE4E-6DE5-4B50-B61664B06B97}"/>
                  </a:ext>
                </a:extLst>
              </p:cNvPr>
              <p:cNvSpPr>
                <a:spLocks noGrp="1" noRot="1" noChangeAspect="1" noMove="1" noResize="1" noEditPoints="1" noAdjustHandles="1" noChangeArrowheads="1" noChangeShapeType="1" noTextEdit="1"/>
              </p:cNvSpPr>
              <p:nvPr>
                <p:ph idx="1"/>
              </p:nvPr>
            </p:nvSpPr>
            <p:spPr>
              <a:xfrm>
                <a:off x="239151" y="914399"/>
                <a:ext cx="11690252" cy="5176066"/>
              </a:xfrm>
              <a:blipFill>
                <a:blip r:embed="rId4"/>
                <a:stretch>
                  <a:fillRect l="-365" t="-353" r="-36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2F95652-AFDD-828E-5058-1B349A6CD4A4}"/>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544CA95F-4B8F-4383-6691-973C397A7863}"/>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3E0189E6-1D49-D864-E059-EC1D103D5AA1}"/>
              </a:ext>
            </a:extLst>
          </p:cNvPr>
          <p:cNvSpPr>
            <a:spLocks noGrp="1"/>
          </p:cNvSpPr>
          <p:nvPr>
            <p:ph type="sldNum" sz="quarter" idx="12"/>
          </p:nvPr>
        </p:nvSpPr>
        <p:spPr/>
        <p:txBody>
          <a:bodyPr/>
          <a:lstStyle/>
          <a:p>
            <a:fld id="{5DB5036F-1FF2-46C4-8D2B-59C7E3B91952}" type="slidenum">
              <a:rPr lang="en-US" smtClean="0"/>
              <a:pPr/>
              <a:t>27</a:t>
            </a:fld>
            <a:endParaRPr lang="en-US"/>
          </a:p>
        </p:txBody>
      </p:sp>
    </p:spTree>
    <p:extLst>
      <p:ext uri="{BB962C8B-B14F-4D97-AF65-F5344CB8AC3E}">
        <p14:creationId xmlns:p14="http://schemas.microsoft.com/office/powerpoint/2010/main" val="1050570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2B11-E61B-4042-991A-92ADD60BD22E}"/>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CC85B-5FA1-FE76-5271-7CEEC5E81927}"/>
                  </a:ext>
                </a:extLst>
              </p:cNvPr>
              <p:cNvSpPr>
                <a:spLocks noGrp="1"/>
              </p:cNvSpPr>
              <p:nvPr>
                <p:ph idx="1"/>
              </p:nvPr>
            </p:nvSpPr>
            <p:spPr>
              <a:xfrm>
                <a:off x="253218" y="914399"/>
                <a:ext cx="11633982" cy="5176066"/>
              </a:xfrm>
            </p:spPr>
            <p:txBody>
              <a:bodyPr>
                <a:noAutofit/>
              </a:bodyPr>
              <a:lstStyle/>
              <a:p>
                <a:pPr marL="0" marR="0" indent="0" algn="just">
                  <a:spcBef>
                    <a:spcPts val="0"/>
                  </a:spcBef>
                  <a:spcAft>
                    <a:spcPts val="0"/>
                  </a:spcAft>
                  <a:buNone/>
                </a:pPr>
                <a:r>
                  <a:rPr lang="en-US" sz="1800" dirty="0">
                    <a:effectLst/>
                    <a:ea typeface="SimSun" panose="02010600030101010101" pitchFamily="2" charset="-122"/>
                  </a:rPr>
                  <a:t>When </a:t>
                </a:r>
                <a:r>
                  <a:rPr lang="en-US" sz="1800" i="1" dirty="0">
                    <a:effectLst/>
                    <a:ea typeface="SimSun" panose="02010600030101010101" pitchFamily="2" charset="-122"/>
                  </a:rPr>
                  <a:t>X</a:t>
                </a:r>
                <a:r>
                  <a:rPr lang="en-US" sz="1800" dirty="0">
                    <a:effectLst/>
                    <a:ea typeface="SimSun" panose="02010600030101010101" pitchFamily="2" charset="-122"/>
                  </a:rPr>
                  <a:t> is univariate, Σ is often denoted as </a:t>
                </a:r>
                <a:r>
                  <a:rPr lang="en-US" sz="1800" i="1" dirty="0">
                    <a:effectLst/>
                    <a:ea typeface="SimSun" panose="02010600030101010101" pitchFamily="2" charset="-122"/>
                  </a:rPr>
                  <a:t>σ</a:t>
                </a:r>
                <a:r>
                  <a:rPr lang="en-US" sz="1800" baseline="30000" dirty="0">
                    <a:effectLst/>
                    <a:ea typeface="SimSun" panose="02010600030101010101" pitchFamily="2" charset="-122"/>
                  </a:rPr>
                  <a:t>2</a:t>
                </a:r>
                <a:r>
                  <a:rPr lang="en-US" sz="1800" dirty="0">
                    <a:effectLst/>
                    <a:ea typeface="SimSun" panose="02010600030101010101" pitchFamily="2" charset="-122"/>
                  </a:rPr>
                  <a:t> (if it is parameter of PDF). For example, if </a:t>
                </a:r>
                <a:r>
                  <a:rPr lang="en-US" sz="1800" i="1" dirty="0">
                    <a:effectLst/>
                    <a:ea typeface="SimSun" panose="02010600030101010101" pitchFamily="2" charset="-122"/>
                  </a:rPr>
                  <a:t>X</a:t>
                </a:r>
                <a:r>
                  <a:rPr lang="en-US" sz="1800" dirty="0">
                    <a:effectLst/>
                    <a:ea typeface="SimSun" panose="02010600030101010101" pitchFamily="2" charset="-122"/>
                  </a:rPr>
                  <a:t> is univariate and follows normal distribution, its PDF is </a:t>
                </a:r>
                <a14:m>
                  <m:oMath xmlns:m="http://schemas.openxmlformats.org/officeDocument/2006/math">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d>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1</m:t>
                        </m:r>
                      </m:num>
                      <m:den>
                        <m:rad>
                          <m:radPr>
                            <m:degHide m:val="on"/>
                            <m:ctrlPr>
                              <a:rPr lang="en-US" sz="1800" i="1">
                                <a:effectLst/>
                                <a:latin typeface="Cambria Math" panose="02040503050406030204" pitchFamily="18" charset="0"/>
                                <a:ea typeface="SimSun" panose="02010600030101010101" pitchFamily="2" charset="-122"/>
                              </a:rPr>
                            </m:ctrlPr>
                          </m:radPr>
                          <m:deg/>
                          <m:e>
                            <m:r>
                              <a:rPr lang="en-US" sz="1800" i="1">
                                <a:effectLst/>
                                <a:latin typeface="Cambria Math" panose="02040503050406030204" pitchFamily="18" charset="0"/>
                                <a:ea typeface="SimSun" panose="02010600030101010101" pitchFamily="2" charset="-122"/>
                              </a:rPr>
                              <m:t>2</m:t>
                            </m:r>
                            <m:r>
                              <a:rPr lang="en-US" sz="1800" i="1">
                                <a:effectLst/>
                                <a:latin typeface="Cambria Math" panose="02040503050406030204" pitchFamily="18" charset="0"/>
                                <a:ea typeface="SimSun" panose="02010600030101010101" pitchFamily="2" charset="-122"/>
                              </a:rPr>
                              <m:t>𝜋</m:t>
                            </m:r>
                            <m:sSup>
                              <m:sSupPr>
                                <m:ctrlPr>
                                  <a:rPr lang="en-US" sz="1800" i="1">
                                    <a:effectLst/>
                                    <a:latin typeface="Cambria Math" panose="02040503050406030204" pitchFamily="18" charset="0"/>
                                    <a:ea typeface="SimSun" panose="02010600030101010101" pitchFamily="2" charset="-122"/>
                                  </a:rPr>
                                </m:ctrlPr>
                              </m:sSupPr>
                              <m:e>
                                <m:r>
                                  <a:rPr lang="en-US" sz="1800" i="1">
                                    <a:effectLst/>
                                    <a:latin typeface="Cambria Math" panose="02040503050406030204" pitchFamily="18" charset="0"/>
                                    <a:ea typeface="SimSun" panose="02010600030101010101" pitchFamily="2" charset="-122"/>
                                  </a:rPr>
                                  <m:t>𝜎</m:t>
                                </m:r>
                              </m:e>
                              <m:sup>
                                <m:r>
                                  <a:rPr lang="en-US" sz="1800" i="1">
                                    <a:effectLst/>
                                    <a:latin typeface="Cambria Math" panose="02040503050406030204" pitchFamily="18" charset="0"/>
                                    <a:ea typeface="SimSun" panose="02010600030101010101" pitchFamily="2" charset="-122"/>
                                  </a:rPr>
                                  <m:t>2</m:t>
                                </m:r>
                              </m:sup>
                            </m:sSup>
                          </m:e>
                        </m:rad>
                      </m:den>
                    </m:f>
                    <m:r>
                      <m:rPr>
                        <m:sty m:val="p"/>
                      </m:rPr>
                      <a:rPr lang="en-US" sz="1800">
                        <a:effectLst/>
                        <a:latin typeface="Cambria Math" panose="02040503050406030204" pitchFamily="18" charset="0"/>
                        <a:ea typeface="SimSun" panose="02010600030101010101" pitchFamily="2" charset="-122"/>
                      </a:rPr>
                      <m:t>exp</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1</m:t>
                            </m:r>
                          </m:num>
                          <m:den>
                            <m:r>
                              <a:rPr lang="en-US" sz="1800" i="1">
                                <a:effectLst/>
                                <a:latin typeface="Cambria Math" panose="02040503050406030204" pitchFamily="18" charset="0"/>
                                <a:ea typeface="SimSun" panose="02010600030101010101" pitchFamily="2" charset="-122"/>
                              </a:rPr>
                              <m:t>2</m:t>
                            </m:r>
                          </m:den>
                        </m:f>
                        <m:f>
                          <m:fPr>
                            <m:ctrlPr>
                              <a:rPr lang="en-US" sz="1800" i="1">
                                <a:effectLst/>
                                <a:latin typeface="Cambria Math" panose="02040503050406030204" pitchFamily="18" charset="0"/>
                                <a:ea typeface="SimSun" panose="02010600030101010101" pitchFamily="2" charset="-122"/>
                              </a:rPr>
                            </m:ctrlPr>
                          </m:fPr>
                          <m:num>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𝜇</m:t>
                                    </m:r>
                                  </m:e>
                                </m:d>
                              </m:e>
                              <m:sup>
                                <m:r>
                                  <a:rPr lang="en-US" sz="1800" i="1">
                                    <a:effectLst/>
                                    <a:latin typeface="Cambria Math" panose="02040503050406030204" pitchFamily="18" charset="0"/>
                                    <a:ea typeface="SimSun" panose="02010600030101010101" pitchFamily="2" charset="-122"/>
                                  </a:rPr>
                                  <m:t>2</m:t>
                                </m:r>
                              </m:sup>
                            </m:sSup>
                          </m:num>
                          <m:den>
                            <m:sSup>
                              <m:sSupPr>
                                <m:ctrlPr>
                                  <a:rPr lang="en-US" sz="1800" i="1">
                                    <a:effectLst/>
                                    <a:latin typeface="Cambria Math" panose="02040503050406030204" pitchFamily="18" charset="0"/>
                                    <a:ea typeface="SimSun" panose="02010600030101010101" pitchFamily="2" charset="-122"/>
                                  </a:rPr>
                                </m:ctrlPr>
                              </m:sSupPr>
                              <m:e>
                                <m:r>
                                  <a:rPr lang="en-US" sz="1800" i="1">
                                    <a:effectLst/>
                                    <a:latin typeface="Cambria Math" panose="02040503050406030204" pitchFamily="18" charset="0"/>
                                    <a:ea typeface="SimSun" panose="02010600030101010101" pitchFamily="2" charset="-122"/>
                                  </a:rPr>
                                  <m:t>𝜎</m:t>
                                </m:r>
                              </m:e>
                              <m:sup>
                                <m:r>
                                  <a:rPr lang="en-US" sz="1800" i="1">
                                    <a:effectLst/>
                                    <a:latin typeface="Cambria Math" panose="02040503050406030204" pitchFamily="18" charset="0"/>
                                    <a:ea typeface="SimSun" panose="02010600030101010101" pitchFamily="2" charset="-122"/>
                                  </a:rPr>
                                  <m:t>2</m:t>
                                </m:r>
                              </m:sup>
                            </m:sSup>
                          </m:den>
                        </m:f>
                      </m:e>
                    </m:d>
                  </m:oMath>
                </a14:m>
                <a:r>
                  <a:rPr lang="en-US" sz="1800" dirty="0">
                    <a:effectLst/>
                    <a:ea typeface="SimSun" panose="02010600030101010101" pitchFamily="2" charset="-122"/>
                  </a:rPr>
                  <a:t>. If </a:t>
                </a:r>
                <a:r>
                  <a:rPr lang="en-US" sz="1800" i="1" dirty="0">
                    <a:effectLst/>
                    <a:ea typeface="SimSun" panose="02010600030101010101" pitchFamily="2" charset="-122"/>
                  </a:rPr>
                  <a:t>X</a:t>
                </a:r>
                <a:r>
                  <a:rPr lang="en-US" sz="1800" dirty="0">
                    <a:effectLst/>
                    <a:ea typeface="SimSun" panose="02010600030101010101" pitchFamily="2" charset="-122"/>
                  </a:rPr>
                  <a:t> = (</a:t>
                </a:r>
                <a:r>
                  <a:rPr lang="en-US" sz="1800" i="1" dirty="0">
                    <a:effectLst/>
                    <a:ea typeface="SimSun" panose="02010600030101010101" pitchFamily="2" charset="-122"/>
                  </a:rPr>
                  <a:t>x</a:t>
                </a:r>
                <a:r>
                  <a:rPr lang="en-US" sz="1800" baseline="-25000" dirty="0">
                    <a:effectLst/>
                    <a:ea typeface="SimSun" panose="02010600030101010101" pitchFamily="2" charset="-122"/>
                  </a:rPr>
                  <a:t>1</a:t>
                </a:r>
                <a:r>
                  <a:rPr lang="en-US" sz="1800" dirty="0">
                    <a:effectLst/>
                    <a:ea typeface="SimSun" panose="02010600030101010101" pitchFamily="2" charset="-122"/>
                  </a:rPr>
                  <a:t>, </a:t>
                </a:r>
                <a:r>
                  <a:rPr lang="en-US" sz="1800" i="1" dirty="0">
                    <a:effectLst/>
                    <a:ea typeface="SimSun" panose="02010600030101010101" pitchFamily="2" charset="-122"/>
                  </a:rPr>
                  <a:t>x</a:t>
                </a:r>
                <a:r>
                  <a:rPr lang="en-US" sz="1800" baseline="-25000" dirty="0">
                    <a:effectLst/>
                    <a:ea typeface="SimSun" panose="02010600030101010101" pitchFamily="2" charset="-122"/>
                  </a:rPr>
                  <a:t>2</a:t>
                </a:r>
                <a:r>
                  <a:rPr lang="en-US" sz="1800" dirty="0">
                    <a:effectLst/>
                    <a:ea typeface="SimSun" panose="02010600030101010101" pitchFamily="2" charset="-122"/>
                  </a:rPr>
                  <a:t>,…, </a:t>
                </a:r>
                <a:r>
                  <a:rPr lang="en-US" sz="1800" i="1" dirty="0" err="1">
                    <a:effectLst/>
                    <a:ea typeface="SimSun" panose="02010600030101010101" pitchFamily="2" charset="-122"/>
                  </a:rPr>
                  <a:t>x</a:t>
                </a:r>
                <a:r>
                  <a:rPr lang="en-US" sz="1800" i="1" baseline="-25000" dirty="0" err="1">
                    <a:effectLst/>
                    <a:ea typeface="SimSun" panose="02010600030101010101" pitchFamily="2" charset="-122"/>
                  </a:rPr>
                  <a:t>n</a:t>
                </a:r>
                <a:r>
                  <a:rPr lang="en-US" sz="1800" dirty="0">
                    <a:effectLst/>
                    <a:ea typeface="SimSun" panose="02010600030101010101" pitchFamily="2" charset="-122"/>
                  </a:rPr>
                  <a:t>)</a:t>
                </a:r>
                <a:r>
                  <a:rPr lang="en-US" sz="1800" i="1" baseline="30000" dirty="0">
                    <a:effectLst/>
                    <a:ea typeface="SimSun" panose="02010600030101010101" pitchFamily="2" charset="-122"/>
                  </a:rPr>
                  <a:t>T</a:t>
                </a:r>
                <a:r>
                  <a:rPr lang="en-US" sz="1800" dirty="0">
                    <a:effectLst/>
                    <a:ea typeface="SimSun" panose="02010600030101010101" pitchFamily="2" charset="-122"/>
                  </a:rPr>
                  <a:t> is multivariate and follows multinormal (multivariate normal) distribution, its PDF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d>
                      <m:r>
                        <a:rPr lang="en-US" sz="1800" i="1">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2</m:t>
                              </m:r>
                              <m:r>
                                <a:rPr lang="en-US" sz="1800" i="1">
                                  <a:effectLst/>
                                  <a:latin typeface="Cambria Math" panose="02040503050406030204" pitchFamily="18" charset="0"/>
                                  <a:ea typeface="SimSun" panose="02010600030101010101" pitchFamily="2" charset="-122"/>
                                </a:rPr>
                                <m:t>𝜋</m:t>
                              </m:r>
                            </m:e>
                          </m:d>
                        </m:e>
                        <m:sup>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𝑛</m:t>
                              </m:r>
                            </m:num>
                            <m:den>
                              <m:r>
                                <a:rPr lang="en-US" sz="1800" i="1">
                                  <a:effectLst/>
                                  <a:latin typeface="Cambria Math" panose="02040503050406030204" pitchFamily="18" charset="0"/>
                                  <a:ea typeface="SimSun" panose="02010600030101010101" pitchFamily="2" charset="-122"/>
                                </a:rPr>
                                <m:t>2</m:t>
                              </m:r>
                            </m:den>
                          </m:f>
                        </m:sup>
                      </m:sSup>
                      <m:sSup>
                        <m:sSupPr>
                          <m:ctrlPr>
                            <a:rPr lang="en-US" sz="1800" i="1">
                              <a:effectLst/>
                              <a:latin typeface="Cambria Math" panose="02040503050406030204" pitchFamily="18" charset="0"/>
                              <a:ea typeface="SimSun" panose="02010600030101010101" pitchFamily="2" charset="-122"/>
                            </a:rPr>
                          </m:ctrlPr>
                        </m:sSupPr>
                        <m:e>
                          <m:d>
                            <m:dPr>
                              <m:begChr m:val="|"/>
                              <m:endChr m:val="|"/>
                              <m:ctrlPr>
                                <a:rPr lang="en-US" sz="1800" i="1">
                                  <a:effectLst/>
                                  <a:latin typeface="Cambria Math" panose="02040503050406030204" pitchFamily="18" charset="0"/>
                                  <a:ea typeface="SimSun" panose="02010600030101010101" pitchFamily="2" charset="-122"/>
                                </a:rPr>
                              </m:ctrlPr>
                            </m:dPr>
                            <m:e>
                              <m:r>
                                <m:rPr>
                                  <m:sty m:val="p"/>
                                </m:rPr>
                                <a:rPr lang="en-US" sz="1800">
                                  <a:effectLst/>
                                  <a:latin typeface="Cambria Math" panose="02040503050406030204" pitchFamily="18" charset="0"/>
                                  <a:ea typeface="SimSun" panose="02010600030101010101" pitchFamily="2" charset="-122"/>
                                </a:rPr>
                                <m:t>Σ</m:t>
                              </m:r>
                            </m:e>
                          </m:d>
                        </m:e>
                        <m:sup>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1</m:t>
                              </m:r>
                            </m:num>
                            <m:den>
                              <m:r>
                                <a:rPr lang="en-US" sz="1800" i="1">
                                  <a:effectLst/>
                                  <a:latin typeface="Cambria Math" panose="02040503050406030204" pitchFamily="18" charset="0"/>
                                  <a:ea typeface="SimSun" panose="02010600030101010101" pitchFamily="2" charset="-122"/>
                                </a:rPr>
                                <m:t>2</m:t>
                              </m:r>
                            </m:den>
                          </m:f>
                        </m:sup>
                      </m:sSup>
                      <m:r>
                        <m:rPr>
                          <m:sty m:val="p"/>
                        </m:rPr>
                        <a:rPr lang="en-US" sz="1800">
                          <a:effectLst/>
                          <a:latin typeface="Cambria Math" panose="02040503050406030204" pitchFamily="18" charset="0"/>
                          <a:ea typeface="SimSun" panose="02010600030101010101" pitchFamily="2" charset="-122"/>
                        </a:rPr>
                        <m:t>exp</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1</m:t>
                              </m:r>
                            </m:num>
                            <m:den>
                              <m:r>
                                <a:rPr lang="en-US" sz="1800" i="1">
                                  <a:effectLst/>
                                  <a:latin typeface="Cambria Math" panose="02040503050406030204" pitchFamily="18" charset="0"/>
                                  <a:ea typeface="SimSun" panose="02010600030101010101" pitchFamily="2" charset="-122"/>
                                </a:rPr>
                                <m:t>2</m:t>
                              </m:r>
                            </m:den>
                          </m:f>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𝜇</m:t>
                                  </m:r>
                                </m:e>
                              </m:d>
                            </m:e>
                            <m:sup>
                              <m:r>
                                <a:rPr lang="en-US" sz="1800" i="1">
                                  <a:effectLst/>
                                  <a:latin typeface="Cambria Math" panose="02040503050406030204" pitchFamily="18" charset="0"/>
                                  <a:ea typeface="SimSun" panose="02010600030101010101" pitchFamily="2" charset="-122"/>
                                </a:rPr>
                                <m:t>𝑇</m:t>
                              </m:r>
                            </m:sup>
                          </m:sSup>
                          <m:sSup>
                            <m:sSupPr>
                              <m:ctrlPr>
                                <a:rPr lang="en-US" sz="1800" i="1">
                                  <a:effectLst/>
                                  <a:latin typeface="Cambria Math" panose="02040503050406030204" pitchFamily="18" charset="0"/>
                                  <a:ea typeface="SimSun" panose="02010600030101010101" pitchFamily="2" charset="-122"/>
                                </a:rPr>
                              </m:ctrlPr>
                            </m:sSupPr>
                            <m:e>
                              <m:r>
                                <m:rPr>
                                  <m:sty m:val="p"/>
                                </m:rPr>
                                <a:rPr lang="en-US" sz="1800">
                                  <a:effectLst/>
                                  <a:latin typeface="Cambria Math" panose="02040503050406030204" pitchFamily="18" charset="0"/>
                                  <a:ea typeface="SimSun" panose="02010600030101010101" pitchFamily="2" charset="-122"/>
                                </a:rPr>
                                <m:t>Σ</m:t>
                              </m:r>
                            </m:e>
                            <m:sup>
                              <m:r>
                                <a:rPr lang="en-US" sz="1800" i="1">
                                  <a:effectLst/>
                                  <a:latin typeface="Cambria Math" panose="02040503050406030204" pitchFamily="18" charset="0"/>
                                  <a:ea typeface="SimSun" panose="02010600030101010101" pitchFamily="2" charset="-122"/>
                                </a:rPr>
                                <m:t>−1</m:t>
                              </m:r>
                            </m:sup>
                          </m:sSup>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𝑋</m:t>
                          </m:r>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𝜇</m:t>
                          </m:r>
                          <m:r>
                            <a:rPr lang="en-US" sz="1800" i="1">
                              <a:effectLst/>
                              <a:latin typeface="Cambria Math" panose="02040503050406030204" pitchFamily="18" charset="0"/>
                              <a:ea typeface="SimSun" panose="02010600030101010101" pitchFamily="2" charset="-122"/>
                            </a:rPr>
                            <m:t>)</m:t>
                          </m:r>
                        </m:e>
                      </m:d>
                    </m:oMath>
                  </m:oMathPara>
                </a14:m>
                <a:endParaRPr lang="en-US" sz="1800" dirty="0">
                  <a:effectLst/>
                  <a:ea typeface="SimSun" panose="02010600030101010101" pitchFamily="2" charset="-122"/>
                </a:endParaRPr>
              </a:p>
              <a:p>
                <a:pPr marL="0" marR="0" indent="0" algn="just">
                  <a:spcBef>
                    <a:spcPts val="0"/>
                  </a:spcBef>
                  <a:spcAft>
                    <a:spcPts val="0"/>
                  </a:spcAft>
                  <a:buNone/>
                </a:pPr>
                <a:r>
                  <a:rPr lang="en-US" sz="1800" dirty="0">
                    <a:effectLst/>
                    <a:ea typeface="SimSun" panose="02010600030101010101" pitchFamily="2" charset="-122"/>
                  </a:rPr>
                  <a:t>In this case, parameters </a:t>
                </a:r>
                <a:r>
                  <a:rPr lang="en-US" sz="1800" i="1" dirty="0">
                    <a:effectLst/>
                    <a:ea typeface="SimSun" panose="02010600030101010101" pitchFamily="2" charset="-122"/>
                  </a:rPr>
                  <a:t>μ</a:t>
                </a:r>
                <a:r>
                  <a:rPr lang="en-US" sz="1800" dirty="0">
                    <a:effectLst/>
                    <a:ea typeface="SimSun" panose="02010600030101010101" pitchFamily="2" charset="-122"/>
                  </a:rPr>
                  <a:t> and Σ have following forms:</a:t>
                </a:r>
              </a:p>
              <a:p>
                <a:pPr marL="0" indent="0">
                  <a:buNone/>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𝜇</m:t>
                      </m:r>
                      <m:r>
                        <a:rPr lang="en-US" sz="1800" i="1" smtClean="0">
                          <a:effectLst/>
                          <a:latin typeface="Cambria Math" panose="02040503050406030204" pitchFamily="18" charset="0"/>
                          <a:ea typeface="SimSun" panose="02010600030101010101" pitchFamily="2" charset="-122"/>
                        </a:rPr>
                        <m:t>=</m:t>
                      </m:r>
                      <m:r>
                        <a:rPr lang="en-US" sz="1800" i="1" smtClean="0">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d>
                      <m:r>
                        <a:rPr lang="en-US" sz="1800" i="1">
                          <a:effectLst/>
                          <a:latin typeface="Cambria Math" panose="02040503050406030204" pitchFamily="18" charset="0"/>
                          <a:ea typeface="SimSun" panose="02010600030101010101" pitchFamily="2" charset="-122"/>
                        </a:rPr>
                        <m:t>=</m:t>
                      </m:r>
                      <m:d>
                        <m:dPr>
                          <m:ctrlPr>
                            <a:rPr lang="en-US" sz="1800" i="1">
                              <a:effectLst/>
                              <a:latin typeface="Cambria Math" panose="02040503050406030204" pitchFamily="18" charset="0"/>
                              <a:ea typeface="SimSun" panose="02010600030101010101" pitchFamily="2" charset="-122"/>
                            </a:rPr>
                          </m:ctrlPr>
                        </m:dPr>
                        <m:e>
                          <m:m>
                            <m:mPr>
                              <m:mcs>
                                <m:mc>
                                  <m:mcPr>
                                    <m:count m:val="1"/>
                                    <m:mcJc m:val="center"/>
                                  </m:mcPr>
                                </m:mc>
                              </m:mcs>
                              <m:ctrlPr>
                                <a:rPr lang="en-US" sz="1800" i="1">
                                  <a:effectLst/>
                                  <a:latin typeface="Cambria Math" panose="02040503050406030204" pitchFamily="18" charset="0"/>
                                  <a:ea typeface="SimSun" panose="02010600030101010101" pitchFamily="2" charset="-122"/>
                                </a:rPr>
                              </m:ctrlPr>
                            </m:mPr>
                            <m:m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1</m:t>
                                    </m:r>
                                  </m:sub>
                                </m:sSub>
                              </m:e>
                            </m:mr>
                            <m:m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2</m:t>
                                    </m:r>
                                  </m:sub>
                                </m:sSub>
                              </m:e>
                            </m:mr>
                            <m:mr>
                              <m:e>
                                <m:r>
                                  <a:rPr lang="en-US" sz="1800" i="1">
                                    <a:effectLst/>
                                    <a:latin typeface="Cambria Math" panose="02040503050406030204" pitchFamily="18" charset="0"/>
                                    <a:ea typeface="SimSun" panose="02010600030101010101" pitchFamily="2" charset="-122"/>
                                  </a:rPr>
                                  <m:t>⋮</m:t>
                                </m:r>
                              </m:e>
                            </m:mr>
                            <m:m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𝑛</m:t>
                                    </m:r>
                                  </m:sub>
                                </m:sSub>
                              </m:e>
                            </m:mr>
                          </m:m>
                        </m:e>
                      </m:d>
                      <m:r>
                        <a:rPr lang="en-US" sz="1800" b="0" i="1" smtClean="0">
                          <a:effectLst/>
                          <a:latin typeface="Cambria Math" panose="02040503050406030204" pitchFamily="18" charset="0"/>
                          <a:ea typeface="SimSun" panose="02010600030101010101" pitchFamily="2" charset="-122"/>
                        </a:rPr>
                        <m:t>,</m:t>
                      </m:r>
                      <m:r>
                        <m:rPr>
                          <m:sty m:val="p"/>
                        </m:rPr>
                        <a:rPr lang="en-US" sz="1800">
                          <a:latin typeface="Cambria Math" panose="02040503050406030204" pitchFamily="18" charset="0"/>
                          <a:ea typeface="SimSun" panose="02010600030101010101" pitchFamily="2" charset="-122"/>
                        </a:rPr>
                        <m:t>Σ</m:t>
                      </m:r>
                      <m:r>
                        <a:rPr lang="en-US" sz="1800" i="1">
                          <a:latin typeface="Cambria Math" panose="02040503050406030204" pitchFamily="18" charset="0"/>
                          <a:ea typeface="SimSun" panose="02010600030101010101" pitchFamily="2" charset="-122"/>
                        </a:rPr>
                        <m:t>=</m:t>
                      </m:r>
                      <m:r>
                        <a:rPr lang="en-US" sz="1800" i="1">
                          <a:latin typeface="Cambria Math" panose="02040503050406030204" pitchFamily="18" charset="0"/>
                          <a:ea typeface="SimSun" panose="02010600030101010101" pitchFamily="2" charset="-122"/>
                        </a:rPr>
                        <m:t>𝑉</m:t>
                      </m:r>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𝑋</m:t>
                          </m:r>
                        </m:e>
                      </m:d>
                      <m:r>
                        <a:rPr lang="en-US" sz="1800" i="1">
                          <a:latin typeface="Cambria Math" panose="02040503050406030204" pitchFamily="18" charset="0"/>
                          <a:ea typeface="SimSun" panose="02010600030101010101" pitchFamily="2" charset="-122"/>
                        </a:rPr>
                        <m:t>=</m:t>
                      </m:r>
                      <m:d>
                        <m:dPr>
                          <m:ctrlPr>
                            <a:rPr lang="en-US" sz="1800" i="1">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1800" i="1">
                                  <a:latin typeface="Cambria Math" panose="02040503050406030204" pitchFamily="18" charset="0"/>
                                  <a:ea typeface="Cambria Math" panose="02040503050406030204" pitchFamily="18" charset="0"/>
                                  <a:cs typeface="Cambria Math" panose="02040503050406030204" pitchFamily="18" charset="0"/>
                                </a:rPr>
                              </m:ctrlPr>
                            </m:mPr>
                            <m:mr>
                              <m:e>
                                <m:sSub>
                                  <m:sSubPr>
                                    <m:ctrlPr>
                                      <a:rPr lang="en-US" sz="1800" i="1">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latin typeface="Cambria Math" panose="02040503050406030204" pitchFamily="18" charset="0"/>
                                        <a:ea typeface="Cambria Math" panose="02040503050406030204" pitchFamily="18" charset="0"/>
                                        <a:cs typeface="Cambria Math" panose="02040503050406030204" pitchFamily="18" charset="0"/>
                                      </a:rPr>
                                      <m:t>11</m:t>
                                    </m:r>
                                  </m:sub>
                                </m:sSub>
                              </m:e>
                              <m:e>
                                <m:sSub>
                                  <m:sSubPr>
                                    <m:ctrlPr>
                                      <a:rPr lang="en-US" sz="1800" i="1">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latin typeface="Cambria Math" panose="02040503050406030204" pitchFamily="18" charset="0"/>
                                        <a:ea typeface="Cambria Math" panose="02040503050406030204" pitchFamily="18" charset="0"/>
                                        <a:cs typeface="Cambria Math" panose="02040503050406030204" pitchFamily="18" charset="0"/>
                                      </a:rPr>
                                      <m:t>12</m:t>
                                    </m:r>
                                  </m:sub>
                                </m:sSub>
                              </m:e>
                              <m:e>
                                <m:r>
                                  <a:rPr lang="en-US" sz="1800" i="1">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800" i="1">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latin typeface="Cambria Math" panose="02040503050406030204" pitchFamily="18" charset="0"/>
                                        <a:ea typeface="Cambria Math" panose="02040503050406030204" pitchFamily="18" charset="0"/>
                                        <a:cs typeface="Cambria Math" panose="02040503050406030204" pitchFamily="18" charset="0"/>
                                      </a:rPr>
                                      <m:t>1</m:t>
                                    </m:r>
                                    <m:r>
                                      <a:rPr lang="en-US" sz="1800" i="1">
                                        <a:latin typeface="Cambria Math" panose="02040503050406030204" pitchFamily="18" charset="0"/>
                                        <a:ea typeface="Cambria Math" panose="02040503050406030204" pitchFamily="18" charset="0"/>
                                        <a:cs typeface="Cambria Math" panose="02040503050406030204" pitchFamily="18" charset="0"/>
                                      </a:rPr>
                                      <m:t>𝑛</m:t>
                                    </m:r>
                                  </m:sub>
                                </m:sSub>
                              </m:e>
                            </m:mr>
                            <m:mr>
                              <m:e>
                                <m:sSub>
                                  <m:sSubPr>
                                    <m:ctrlPr>
                                      <a:rPr lang="en-US" sz="1800" i="1">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latin typeface="Cambria Math" panose="02040503050406030204" pitchFamily="18" charset="0"/>
                                        <a:ea typeface="Cambria Math" panose="02040503050406030204" pitchFamily="18" charset="0"/>
                                        <a:cs typeface="Cambria Math" panose="02040503050406030204" pitchFamily="18" charset="0"/>
                                      </a:rPr>
                                      <m:t>21</m:t>
                                    </m:r>
                                  </m:sub>
                                </m:sSub>
                              </m:e>
                              <m:e>
                                <m:sSub>
                                  <m:sSubPr>
                                    <m:ctrlPr>
                                      <a:rPr lang="en-US" sz="1800" i="1">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latin typeface="Cambria Math" panose="02040503050406030204" pitchFamily="18" charset="0"/>
                                        <a:ea typeface="Cambria Math" panose="02040503050406030204" pitchFamily="18" charset="0"/>
                                        <a:cs typeface="Cambria Math" panose="02040503050406030204" pitchFamily="18" charset="0"/>
                                      </a:rPr>
                                      <m:t>22</m:t>
                                    </m:r>
                                  </m:sub>
                                </m:sSub>
                              </m:e>
                              <m:e>
                                <m:r>
                                  <a:rPr lang="en-US" sz="1800" i="1">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800" i="1">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latin typeface="Cambria Math" panose="02040503050406030204" pitchFamily="18" charset="0"/>
                                        <a:ea typeface="Cambria Math" panose="02040503050406030204" pitchFamily="18" charset="0"/>
                                        <a:cs typeface="Cambria Math" panose="02040503050406030204" pitchFamily="18" charset="0"/>
                                      </a:rPr>
                                      <m:t>2</m:t>
                                    </m:r>
                                    <m:r>
                                      <a:rPr lang="en-US" sz="1800" i="1">
                                        <a:latin typeface="Cambria Math" panose="02040503050406030204" pitchFamily="18" charset="0"/>
                                        <a:ea typeface="Cambria Math" panose="02040503050406030204" pitchFamily="18" charset="0"/>
                                        <a:cs typeface="Cambria Math" panose="02040503050406030204" pitchFamily="18" charset="0"/>
                                      </a:rPr>
                                      <m:t>𝑛</m:t>
                                    </m:r>
                                  </m:sub>
                                </m:sSub>
                              </m:e>
                            </m:mr>
                            <m:mr>
                              <m:e>
                                <m:r>
                                  <a:rPr lang="en-US" sz="1800" i="1">
                                    <a:latin typeface="Cambria Math" panose="02040503050406030204" pitchFamily="18" charset="0"/>
                                    <a:ea typeface="Cambria Math" panose="02040503050406030204" pitchFamily="18" charset="0"/>
                                    <a:cs typeface="Cambria Math" panose="02040503050406030204" pitchFamily="18" charset="0"/>
                                  </a:rPr>
                                  <m:t>⋮</m:t>
                                </m:r>
                              </m:e>
                              <m:e>
                                <m:r>
                                  <a:rPr lang="en-US" sz="1800" i="1">
                                    <a:latin typeface="Cambria Math" panose="02040503050406030204" pitchFamily="18" charset="0"/>
                                    <a:ea typeface="Cambria Math" panose="02040503050406030204" pitchFamily="18" charset="0"/>
                                    <a:cs typeface="Cambria Math" panose="02040503050406030204" pitchFamily="18" charset="0"/>
                                  </a:rPr>
                                  <m:t>⋮</m:t>
                                </m:r>
                              </m:e>
                              <m:e>
                                <m:r>
                                  <a:rPr lang="en-US" sz="1800" i="1">
                                    <a:latin typeface="Cambria Math" panose="02040503050406030204" pitchFamily="18" charset="0"/>
                                    <a:ea typeface="Cambria Math" panose="02040503050406030204" pitchFamily="18" charset="0"/>
                                    <a:cs typeface="Cambria Math" panose="02040503050406030204" pitchFamily="18" charset="0"/>
                                  </a:rPr>
                                  <m:t>⋱</m:t>
                                </m:r>
                              </m:e>
                              <m:e>
                                <m:r>
                                  <a:rPr lang="en-US" sz="1800" i="1">
                                    <a:latin typeface="Cambria Math" panose="02040503050406030204" pitchFamily="18" charset="0"/>
                                    <a:ea typeface="Cambria Math" panose="02040503050406030204" pitchFamily="18" charset="0"/>
                                    <a:cs typeface="Cambria Math" panose="02040503050406030204" pitchFamily="18" charset="0"/>
                                  </a:rPr>
                                  <m:t>⋮</m:t>
                                </m:r>
                              </m:e>
                            </m:mr>
                            <m:mr>
                              <m:e>
                                <m:sSub>
                                  <m:sSubPr>
                                    <m:ctrlPr>
                                      <a:rPr lang="en-US" sz="1800" i="1">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latin typeface="Cambria Math" panose="02040503050406030204" pitchFamily="18" charset="0"/>
                                        <a:ea typeface="Cambria Math" panose="02040503050406030204" pitchFamily="18" charset="0"/>
                                        <a:cs typeface="Cambria Math" panose="02040503050406030204" pitchFamily="18" charset="0"/>
                                      </a:rPr>
                                      <m:t>𝑛</m:t>
                                    </m:r>
                                    <m:r>
                                      <a:rPr lang="en-US" sz="1800" i="1">
                                        <a:latin typeface="Cambria Math" panose="02040503050406030204" pitchFamily="18" charset="0"/>
                                        <a:ea typeface="Cambria Math" panose="02040503050406030204" pitchFamily="18" charset="0"/>
                                        <a:cs typeface="Cambria Math" panose="02040503050406030204" pitchFamily="18" charset="0"/>
                                      </a:rPr>
                                      <m:t>1</m:t>
                                    </m:r>
                                  </m:sub>
                                </m:sSub>
                              </m:e>
                              <m:e>
                                <m:sSub>
                                  <m:sSubPr>
                                    <m:ctrlPr>
                                      <a:rPr lang="en-US" sz="1800" i="1">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latin typeface="Cambria Math" panose="02040503050406030204" pitchFamily="18" charset="0"/>
                                        <a:ea typeface="Cambria Math" panose="02040503050406030204" pitchFamily="18" charset="0"/>
                                        <a:cs typeface="Cambria Math" panose="02040503050406030204" pitchFamily="18" charset="0"/>
                                      </a:rPr>
                                      <m:t>𝑛</m:t>
                                    </m:r>
                                    <m:r>
                                      <a:rPr lang="en-US" sz="1800" i="1">
                                        <a:latin typeface="Cambria Math" panose="02040503050406030204" pitchFamily="18" charset="0"/>
                                        <a:ea typeface="Cambria Math" panose="02040503050406030204" pitchFamily="18" charset="0"/>
                                        <a:cs typeface="Cambria Math" panose="02040503050406030204" pitchFamily="18" charset="0"/>
                                      </a:rPr>
                                      <m:t>2</m:t>
                                    </m:r>
                                  </m:sub>
                                </m:sSub>
                              </m:e>
                              <m:e>
                                <m:r>
                                  <a:rPr lang="en-US" sz="1800" i="1">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800" i="1">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latin typeface="Cambria Math" panose="02040503050406030204" pitchFamily="18" charset="0"/>
                                        <a:ea typeface="Cambria Math" panose="02040503050406030204" pitchFamily="18" charset="0"/>
                                        <a:cs typeface="Cambria Math" panose="02040503050406030204" pitchFamily="18" charset="0"/>
                                      </a:rPr>
                                      <m:t>𝑛𝑛</m:t>
                                    </m:r>
                                  </m:sub>
                                </m:sSub>
                              </m:e>
                            </m:mr>
                          </m:m>
                        </m:e>
                      </m:d>
                    </m:oMath>
                  </m:oMathPara>
                </a14:m>
                <a:endParaRPr lang="en-US" sz="1800" dirty="0">
                  <a:effectLst/>
                  <a:ea typeface="SimSun" panose="02010600030101010101" pitchFamily="2" charset="-122"/>
                </a:endParaRPr>
              </a:p>
              <a:p>
                <a:pPr marL="0" marR="0" indent="0" algn="just">
                  <a:spcBef>
                    <a:spcPts val="0"/>
                  </a:spcBef>
                  <a:spcAft>
                    <a:spcPts val="0"/>
                  </a:spcAft>
                  <a:buNone/>
                </a:pPr>
                <a:endParaRPr lang="en-US" sz="1800" dirty="0">
                  <a:effectLst/>
                  <a:ea typeface="SimSun" panose="02010600030101010101" pitchFamily="2" charset="-122"/>
                </a:endParaRPr>
              </a:p>
              <a:p>
                <a:pPr marL="0" marR="0" indent="0" algn="just">
                  <a:spcBef>
                    <a:spcPts val="0"/>
                  </a:spcBef>
                  <a:spcAft>
                    <a:spcPts val="0"/>
                  </a:spcAft>
                  <a:buNone/>
                </a:pPr>
                <a:r>
                  <a:rPr lang="en-US" sz="1800" dirty="0">
                    <a:effectLst/>
                    <a:ea typeface="SimSun" panose="02010600030101010101" pitchFamily="2" charset="-122"/>
                  </a:rPr>
                  <a:t>Each </a:t>
                </a:r>
                <a:r>
                  <a:rPr lang="en-US" sz="1800" i="1" dirty="0" err="1">
                    <a:effectLst/>
                    <a:ea typeface="SimSun" panose="02010600030101010101" pitchFamily="2" charset="-122"/>
                  </a:rPr>
                  <a:t>μ</a:t>
                </a:r>
                <a:r>
                  <a:rPr lang="en-US" sz="1800" i="1" baseline="-25000" dirty="0" err="1">
                    <a:effectLst/>
                    <a:ea typeface="SimSun" panose="02010600030101010101" pitchFamily="2" charset="-122"/>
                  </a:rPr>
                  <a:t>i</a:t>
                </a:r>
                <a:r>
                  <a:rPr lang="en-US" sz="1800" dirty="0">
                    <a:effectLst/>
                    <a:ea typeface="SimSun" panose="02010600030101010101" pitchFamily="2" charset="-122"/>
                  </a:rPr>
                  <a:t> is theoretical mean of partial variable </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as usual.</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oMath>
                  </m:oMathPara>
                </a14:m>
                <a:endParaRPr lang="en-US" sz="1800" dirty="0">
                  <a:effectLst/>
                  <a:ea typeface="SimSun" panose="02010600030101010101" pitchFamily="2" charset="-122"/>
                </a:endParaRPr>
              </a:p>
              <a:p>
                <a:pPr marL="0" marR="0" indent="0" algn="just">
                  <a:spcBef>
                    <a:spcPts val="0"/>
                  </a:spcBef>
                  <a:spcAft>
                    <a:spcPts val="0"/>
                  </a:spcAft>
                  <a:buNone/>
                </a:pPr>
                <a:r>
                  <a:rPr lang="en-US" sz="1800" dirty="0">
                    <a:effectLst/>
                    <a:ea typeface="SimSun" panose="02010600030101010101" pitchFamily="2" charset="-122"/>
                  </a:rPr>
                  <a:t>Each </a:t>
                </a:r>
                <a:r>
                  <a:rPr lang="en-US" sz="1800" i="1" dirty="0" err="1">
                    <a:effectLst/>
                    <a:ea typeface="SimSun" panose="02010600030101010101" pitchFamily="2" charset="-122"/>
                  </a:rPr>
                  <a:t>σ</a:t>
                </a:r>
                <a:r>
                  <a:rPr lang="en-US" sz="1800" i="1" baseline="-25000" dirty="0" err="1">
                    <a:effectLst/>
                    <a:ea typeface="SimSun" panose="02010600030101010101" pitchFamily="2" charset="-122"/>
                  </a:rPr>
                  <a:t>ij</a:t>
                </a:r>
                <a:r>
                  <a:rPr lang="en-US" sz="1800" dirty="0">
                    <a:effectLst/>
                    <a:ea typeface="SimSun" panose="02010600030101010101" pitchFamily="2" charset="-122"/>
                  </a:rPr>
                  <a:t> where </a:t>
                </a:r>
                <a:r>
                  <a:rPr lang="en-US" sz="1800" i="1" dirty="0" err="1">
                    <a:effectLst/>
                    <a:ea typeface="SimSun" panose="02010600030101010101" pitchFamily="2" charset="-122"/>
                  </a:rPr>
                  <a:t>i</a:t>
                </a:r>
                <a:r>
                  <a:rPr lang="en-US" sz="1800" dirty="0" err="1">
                    <a:effectLst/>
                    <a:ea typeface="SimSun" panose="02010600030101010101" pitchFamily="2" charset="-122"/>
                  </a:rPr>
                  <a:t>≠</a:t>
                </a:r>
                <a:r>
                  <a:rPr lang="en-US" sz="1800" i="1" dirty="0" err="1">
                    <a:effectLst/>
                    <a:ea typeface="SimSun" panose="02010600030101010101" pitchFamily="2" charset="-122"/>
                  </a:rPr>
                  <a:t>j</a:t>
                </a:r>
                <a:r>
                  <a:rPr lang="en-US" sz="1800" dirty="0">
                    <a:effectLst/>
                    <a:ea typeface="SimSun" panose="02010600030101010101" pitchFamily="2" charset="-122"/>
                  </a:rPr>
                  <a:t> is theoretical covariance of partial variables </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and </a:t>
                </a:r>
                <a:r>
                  <a:rPr lang="en-US" sz="1800" i="1" dirty="0" err="1">
                    <a:effectLst/>
                    <a:ea typeface="SimSun" panose="02010600030101010101" pitchFamily="2" charset="-122"/>
                  </a:rPr>
                  <a:t>x</a:t>
                </a:r>
                <a:r>
                  <a:rPr lang="en-US" sz="1800" i="1" baseline="-25000" dirty="0" err="1">
                    <a:effectLst/>
                    <a:ea typeface="SimSun" panose="02010600030101010101" pitchFamily="2" charset="-122"/>
                  </a:rPr>
                  <a:t>j</a:t>
                </a:r>
                <a:r>
                  <a:rPr lang="en-US" sz="1800" dirty="0">
                    <a:effectLst/>
                    <a:ea typeface="SimSun" panose="02010600030101010101" pitchFamily="2" charset="-122"/>
                  </a:rPr>
                  <a:t> as usual.</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𝑖𝑗</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𝑗𝑖</m:t>
                          </m:r>
                        </m:sub>
                      </m:sSub>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oMath>
                  </m:oMathPara>
                </a14:m>
                <a:endParaRPr lang="en-US" sz="1800" dirty="0">
                  <a:effectLst/>
                  <a:ea typeface="SimSun" panose="02010600030101010101" pitchFamily="2" charset="-122"/>
                </a:endParaRPr>
              </a:p>
              <a:p>
                <a:pPr marL="0" marR="0" indent="0" algn="just">
                  <a:spcBef>
                    <a:spcPts val="0"/>
                  </a:spcBef>
                  <a:spcAft>
                    <a:spcPts val="0"/>
                  </a:spcAft>
                  <a:buNone/>
                </a:pPr>
                <a:r>
                  <a:rPr lang="en-US" sz="1800" dirty="0">
                    <a:effectLst/>
                    <a:ea typeface="SimSun" panose="02010600030101010101" pitchFamily="2" charset="-122"/>
                  </a:rPr>
                  <a:t>Note, </a:t>
                </a:r>
                <a14:m>
                  <m:oMath xmlns:m="http://schemas.openxmlformats.org/officeDocument/2006/math">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𝑗</m:t>
                            </m:r>
                          </m:sub>
                        </m:sSub>
                      </m:e>
                    </m:d>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𝑖𝑗</m:t>
                        </m:r>
                      </m:sub>
                    </m:sSub>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𝑖</m:t>
                        </m:r>
                      </m:sub>
                    </m:sSub>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𝑗</m:t>
                        </m:r>
                      </m:sub>
                    </m:sSub>
                  </m:oMath>
                </a14:m>
                <a:r>
                  <a:rPr lang="en-US" sz="1800" dirty="0">
                    <a:effectLst/>
                    <a:ea typeface="SimSun" panose="02010600030101010101" pitchFamily="2" charset="-122"/>
                  </a:rPr>
                  <a:t>. Each </a:t>
                </a:r>
                <a:r>
                  <a:rPr lang="en-US" sz="1800" i="1" dirty="0" err="1">
                    <a:effectLst/>
                    <a:ea typeface="SimSun" panose="02010600030101010101" pitchFamily="2" charset="-122"/>
                  </a:rPr>
                  <a:t>σ</a:t>
                </a:r>
                <a:r>
                  <a:rPr lang="en-US" sz="1800" i="1" baseline="-25000" dirty="0" err="1">
                    <a:effectLst/>
                    <a:ea typeface="SimSun" panose="02010600030101010101" pitchFamily="2" charset="-122"/>
                  </a:rPr>
                  <a:t>ii</a:t>
                </a:r>
                <a:r>
                  <a:rPr lang="en-US" sz="1800" dirty="0">
                    <a:effectLst/>
                    <a:ea typeface="SimSun" panose="02010600030101010101" pitchFamily="2" charset="-122"/>
                  </a:rPr>
                  <a:t> on diagonal of Σ is theoretical variance of partial variable </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as usual.</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𝜎</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𝑖𝑖</m:t>
                          </m:r>
                        </m:sub>
                      </m:sSub>
                      <m:r>
                        <a:rPr lang="en-US" sz="1800" i="1">
                          <a:effectLst/>
                          <a:latin typeface="Cambria Math" panose="02040503050406030204" pitchFamily="18" charset="0"/>
                          <a:ea typeface="SimSun" panose="02010600030101010101" pitchFamily="2" charset="-122"/>
                        </a:rPr>
                        <m:t>=</m:t>
                      </m:r>
                      <m:sSubSup>
                        <m:sSubSupPr>
                          <m:ctrlPr>
                            <a:rPr lang="en-US" sz="1800" i="1">
                              <a:effectLst/>
                              <a:latin typeface="Cambria Math" panose="02040503050406030204" pitchFamily="18" charset="0"/>
                              <a:ea typeface="SimSun" panose="02010600030101010101" pitchFamily="2" charset="-122"/>
                            </a:rPr>
                          </m:ctrlPr>
                        </m:sSubSupPr>
                        <m:e>
                          <m:r>
                            <a:rPr lang="en-US" sz="1800" i="1">
                              <a:effectLst/>
                              <a:latin typeface="Cambria Math" panose="02040503050406030204" pitchFamily="18" charset="0"/>
                              <a:ea typeface="SimSun" panose="02010600030101010101" pitchFamily="2" charset="-122"/>
                            </a:rPr>
                            <m:t>𝜎</m:t>
                          </m:r>
                        </m:e>
                        <m:sub>
                          <m:r>
                            <a:rPr lang="en-US" sz="1800" i="1">
                              <a:effectLst/>
                              <a:latin typeface="Cambria Math" panose="02040503050406030204" pitchFamily="18" charset="0"/>
                              <a:ea typeface="SimSun" panose="02010600030101010101" pitchFamily="2" charset="-122"/>
                            </a:rPr>
                            <m:t>𝑖</m:t>
                          </m:r>
                        </m:sub>
                        <m:sup>
                          <m:r>
                            <a:rPr lang="en-US" sz="1800" i="1">
                              <a:effectLst/>
                              <a:latin typeface="Cambria Math" panose="02040503050406030204" pitchFamily="18" charset="0"/>
                              <a:ea typeface="SimSun" panose="02010600030101010101" pitchFamily="2" charset="-122"/>
                            </a:rPr>
                            <m:t>2</m:t>
                          </m:r>
                        </m:sup>
                      </m:sSubSup>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e>
                      </m:d>
                    </m:oMath>
                  </m:oMathPara>
                </a14:m>
                <a:endParaRPr lang="en-US" sz="1800" dirty="0">
                  <a:effectLst/>
                  <a:ea typeface="SimSun" panose="02010600030101010101" pitchFamily="2" charset="-122"/>
                </a:endParaRPr>
              </a:p>
              <a:p>
                <a:pPr marL="0" marR="0" indent="0" algn="just">
                  <a:spcBef>
                    <a:spcPts val="0"/>
                  </a:spcBef>
                  <a:spcAft>
                    <a:spcPts val="0"/>
                  </a:spcAft>
                  <a:buNone/>
                </a:pPr>
                <a:r>
                  <a:rPr lang="en-US" sz="1800" dirty="0">
                    <a:effectLst/>
                    <a:ea typeface="SimSun" panose="02010600030101010101" pitchFamily="2" charset="-122"/>
                  </a:rPr>
                  <a:t>Note, </a:t>
                </a:r>
                <a14:m>
                  <m:oMath xmlns:m="http://schemas.openxmlformats.org/officeDocument/2006/math">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ea typeface="SimSun" panose="02010600030101010101" pitchFamily="2" charset="-122"/>
                          </a:rPr>
                        </m:ctrlPr>
                      </m:dPr>
                      <m:e>
                        <m:sSubSup>
                          <m:sSubSupPr>
                            <m:ctrlPr>
                              <a:rPr lang="en-US" sz="1800" i="1">
                                <a:effectLst/>
                                <a:latin typeface="Cambria Math" panose="02040503050406030204" pitchFamily="18" charset="0"/>
                                <a:ea typeface="SimSun" panose="02010600030101010101" pitchFamily="2" charset="-122"/>
                              </a:rPr>
                            </m:ctrlPr>
                          </m:sSubSup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up>
                            <m:r>
                              <a:rPr lang="en-US" sz="1800" i="1">
                                <a:effectLst/>
                                <a:latin typeface="Cambria Math" panose="02040503050406030204" pitchFamily="18" charset="0"/>
                                <a:ea typeface="SimSun" panose="02010600030101010101" pitchFamily="2" charset="-122"/>
                              </a:rPr>
                              <m:t>2</m:t>
                            </m:r>
                          </m:sup>
                        </m:sSubSup>
                      </m:e>
                    </m:d>
                    <m:r>
                      <a:rPr lang="en-US" sz="1800" i="1">
                        <a:effectLst/>
                        <a:latin typeface="Cambria Math" panose="02040503050406030204" pitchFamily="18" charset="0"/>
                        <a:ea typeface="SimSun" panose="02010600030101010101" pitchFamily="2" charset="-122"/>
                      </a:rPr>
                      <m:t>=</m:t>
                    </m:r>
                    <m:sSubSup>
                      <m:sSubSupPr>
                        <m:ctrlPr>
                          <a:rPr lang="en-US" sz="1800" i="1">
                            <a:effectLst/>
                            <a:latin typeface="Cambria Math" panose="02040503050406030204" pitchFamily="18" charset="0"/>
                            <a:ea typeface="SimSun" panose="02010600030101010101" pitchFamily="2" charset="-122"/>
                          </a:rPr>
                        </m:ctrlPr>
                      </m:sSubSupPr>
                      <m:e>
                        <m:r>
                          <a:rPr lang="en-US" sz="1800" i="1">
                            <a:effectLst/>
                            <a:latin typeface="Cambria Math" panose="02040503050406030204" pitchFamily="18" charset="0"/>
                            <a:ea typeface="SimSun" panose="02010600030101010101" pitchFamily="2" charset="-122"/>
                          </a:rPr>
                          <m:t>𝜎</m:t>
                        </m:r>
                      </m:e>
                      <m:sub>
                        <m:r>
                          <a:rPr lang="en-US" sz="1800" i="1">
                            <a:effectLst/>
                            <a:latin typeface="Cambria Math" panose="02040503050406030204" pitchFamily="18" charset="0"/>
                            <a:ea typeface="SimSun" panose="02010600030101010101" pitchFamily="2" charset="-122"/>
                          </a:rPr>
                          <m:t>𝑖</m:t>
                        </m:r>
                      </m:sub>
                      <m:sup>
                        <m:r>
                          <a:rPr lang="en-US" sz="1800" i="1">
                            <a:effectLst/>
                            <a:latin typeface="Cambria Math" panose="02040503050406030204" pitchFamily="18" charset="0"/>
                            <a:ea typeface="SimSun" panose="02010600030101010101" pitchFamily="2" charset="-122"/>
                          </a:rPr>
                          <m:t>2</m:t>
                        </m:r>
                      </m:sup>
                    </m:sSubSup>
                    <m:r>
                      <a:rPr lang="en-US" sz="1800" i="1">
                        <a:effectLst/>
                        <a:latin typeface="Cambria Math" panose="02040503050406030204" pitchFamily="18" charset="0"/>
                        <a:ea typeface="SimSun" panose="02010600030101010101" pitchFamily="2" charset="-122"/>
                      </a:rPr>
                      <m:t>+</m:t>
                    </m:r>
                    <m:sSubSup>
                      <m:sSubSupPr>
                        <m:ctrlPr>
                          <a:rPr lang="en-US" sz="1800" i="1">
                            <a:effectLst/>
                            <a:latin typeface="Cambria Math" panose="02040503050406030204" pitchFamily="18" charset="0"/>
                            <a:ea typeface="SimSun" panose="02010600030101010101" pitchFamily="2" charset="-122"/>
                          </a:rPr>
                        </m:ctrlPr>
                      </m:sSubSup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𝑖</m:t>
                        </m:r>
                      </m:sub>
                      <m:sup>
                        <m:r>
                          <a:rPr lang="en-US" sz="1800" i="1">
                            <a:effectLst/>
                            <a:latin typeface="Cambria Math" panose="02040503050406030204" pitchFamily="18" charset="0"/>
                            <a:ea typeface="SimSun" panose="02010600030101010101" pitchFamily="2" charset="-122"/>
                          </a:rPr>
                          <m:t>2</m:t>
                        </m:r>
                      </m:sup>
                    </m:sSubSup>
                  </m:oMath>
                </a14:m>
                <a:endParaRPr lang="en-US" sz="1800" dirty="0">
                  <a:effectLst/>
                  <a:ea typeface="SimSun" panose="02010600030101010101" pitchFamily="2" charset="-122"/>
                </a:endParaRPr>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C6DCC85B-5FA1-FE76-5271-7CEEC5E81927}"/>
                  </a:ext>
                </a:extLst>
              </p:cNvPr>
              <p:cNvSpPr>
                <a:spLocks noGrp="1" noRot="1" noChangeAspect="1" noMove="1" noResize="1" noEditPoints="1" noAdjustHandles="1" noChangeArrowheads="1" noChangeShapeType="1" noTextEdit="1"/>
              </p:cNvSpPr>
              <p:nvPr>
                <p:ph idx="1"/>
              </p:nvPr>
            </p:nvSpPr>
            <p:spPr>
              <a:xfrm>
                <a:off x="253218" y="914399"/>
                <a:ext cx="11633982" cy="5176066"/>
              </a:xfrm>
              <a:blipFill>
                <a:blip r:embed="rId4"/>
                <a:stretch>
                  <a:fillRect l="-472" t="-589" r="-419" b="-435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17DE44F-5347-AD1C-0382-4A5B542712FE}"/>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F1ED273B-36B3-8AC3-83E8-FD711D99E52D}"/>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1846357A-C51E-034F-3846-1FE73FF4D895}"/>
              </a:ext>
            </a:extLst>
          </p:cNvPr>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788250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AADA5-0B3F-E45A-8E39-A6AB397EBF78}"/>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83A8B-0ED7-93F7-360D-BA667A9ADA9A}"/>
                  </a:ext>
                </a:extLst>
              </p:cNvPr>
              <p:cNvSpPr>
                <a:spLocks noGrp="1"/>
              </p:cNvSpPr>
              <p:nvPr>
                <p:ph idx="1"/>
              </p:nvPr>
            </p:nvSpPr>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Let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 scalar constant and vector constant, respectively,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𝐴</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𝑎𝐸</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𝐴</m:t>
                            </m:r>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𝐴</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𝑎</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9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e>
                        </m:mr>
                      </m:m>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Given a set of random variables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scalar constants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c</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nary>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e>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nary>
                          </m:e>
                        </m:mr>
                      </m:m>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covariance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If all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 are mutually independent, then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nary>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nary>
                          </m:e>
                        </m:mr>
                      </m:m>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91783A8B-0ED7-93F7-360D-BA667A9ADA9A}"/>
                  </a:ext>
                </a:extLst>
              </p:cNvPr>
              <p:cNvSpPr>
                <a:spLocks noGrp="1" noRot="1" noChangeAspect="1" noMove="1" noResize="1" noEditPoints="1" noAdjustHandles="1" noChangeArrowheads="1" noChangeShapeType="1" noTextEdit="1"/>
              </p:cNvSpPr>
              <p:nvPr>
                <p:ph idx="1"/>
              </p:nvPr>
            </p:nvSpPr>
            <p:spPr>
              <a:blipFill>
                <a:blip r:embed="rId4"/>
                <a:stretch>
                  <a:fillRect l="-580" t="-589" b="-28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017052C-9C33-D306-0707-1AB9D70148C3}"/>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71DE532D-716B-3A5C-C1C1-B0DA237512F5}"/>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6B1F7062-3553-9000-B318-F55E42142E4E}"/>
              </a:ext>
            </a:extLst>
          </p:cNvPr>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063895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0" indent="0">
              <a:buNone/>
            </a:pPr>
            <a:r>
              <a:rPr lang="en-US" dirty="0"/>
              <a:t>This report focuses on introduction of EM and related concepts.</a:t>
            </a:r>
          </a:p>
          <a:p>
            <a:pPr marL="457200" indent="-457200">
              <a:buFont typeface="+mj-lt"/>
              <a:buAutoNum type="arabicPeriod"/>
            </a:pPr>
            <a:r>
              <a:rPr lang="en-US" dirty="0"/>
              <a:t>Basic concepts</a:t>
            </a:r>
          </a:p>
          <a:p>
            <a:pPr marL="457200" indent="-457200">
              <a:buFont typeface="+mj-lt"/>
              <a:buAutoNum type="arabicPeriod"/>
            </a:pPr>
            <a:r>
              <a:rPr lang="en-US" dirty="0"/>
              <a:t>Parameter estimation</a:t>
            </a:r>
          </a:p>
          <a:p>
            <a:pPr marL="457200" indent="-457200">
              <a:buFont typeface="+mj-lt"/>
              <a:buAutoNum type="arabicPeriod"/>
            </a:pPr>
            <a:r>
              <a:rPr lang="en-US" dirty="0"/>
              <a:t>EM algorithm</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pt-BR"/>
              <a:t>EM Tutorial P1 - Loc Nguyen</a:t>
            </a:r>
            <a:endParaRPr lang="en-US"/>
          </a:p>
        </p:txBody>
      </p:sp>
      <p:sp>
        <p:nvSpPr>
          <p:cNvPr id="6" name="Date Placeholder 5"/>
          <p:cNvSpPr>
            <a:spLocks noGrp="1"/>
          </p:cNvSpPr>
          <p:nvPr>
            <p:ph type="dt" sz="half" idx="10"/>
          </p:nvPr>
        </p:nvSpPr>
        <p:spPr/>
        <p:txBody>
          <a:bodyPr/>
          <a:lstStyle/>
          <a:p>
            <a:r>
              <a:rPr lang="en-US"/>
              <a:t>27/04/2022</a:t>
            </a:r>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68670-899E-5608-6C0A-8EC1757AE169}"/>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F0A8447-3E1F-457A-A914-77C1B02C5A8E}"/>
                  </a:ext>
                </a:extLst>
              </p:cNvPr>
              <p:cNvSpPr>
                <a:spLocks noGrp="1"/>
              </p:cNvSpPr>
              <p:nvPr>
                <p:ph idx="1"/>
              </p:nvPr>
            </p:nvSpPr>
            <p:spPr>
              <a:xfrm>
                <a:off x="154745" y="914399"/>
                <a:ext cx="11887200" cy="5176066"/>
              </a:xfrm>
            </p:spPr>
            <p:txBody>
              <a:bodyPr>
                <a:noAutofit/>
              </a:bodyPr>
              <a:lstStyle/>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Note, given joint PDF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two random variables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are mutually independent if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are defined as aforementioned integrals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Therefore, if only one PDF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defined then, of course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are mutually independent and moreover, they are identically distributed. If all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 are identically distributed, which implies that every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has the same distribution (the same PDF) with the same parameter, then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8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nary>
                              </m:e>
                            </m:d>
                            <m:r>
                              <a:rPr lang="en-US" sz="18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p>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e>
                                </m:nary>
                              </m:e>
                            </m:d>
                            <m:r>
                              <a:rPr lang="en-US" sz="18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e>
                        </m:mr>
                      </m:m>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Note, if all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 are identically distributed, every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can be represented by the same random variable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If all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 are mutually independent and identically distributed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iid</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then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8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nary>
                              </m:e>
                            </m:d>
                            <m:r>
                              <a:rPr lang="en-US" sz="18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d>
                          </m:e>
                        </m:mr>
                      </m:m>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AF0A8447-3E1F-457A-A914-77C1B02C5A8E}"/>
                  </a:ext>
                </a:extLst>
              </p:cNvPr>
              <p:cNvSpPr>
                <a:spLocks noGrp="1" noRot="1" noChangeAspect="1" noMove="1" noResize="1" noEditPoints="1" noAdjustHandles="1" noChangeArrowheads="1" noChangeShapeType="1" noTextEdit="1"/>
              </p:cNvSpPr>
              <p:nvPr>
                <p:ph idx="1"/>
              </p:nvPr>
            </p:nvSpPr>
            <p:spPr>
              <a:xfrm>
                <a:off x="154745" y="914399"/>
                <a:ext cx="11887200" cy="5176066"/>
              </a:xfrm>
              <a:blipFill>
                <a:blip r:embed="rId4"/>
                <a:stretch>
                  <a:fillRect l="-410" t="-589" r="-462" b="-270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2C21973-86C1-2FED-DC06-977463D3F4E0}"/>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5D704E22-2A55-0585-9250-9031BB07CA6E}"/>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E4284DF3-AE66-97F3-2ECE-5D6D4DC9BC8A}"/>
              </a:ext>
            </a:extLst>
          </p:cNvPr>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1982693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91A0-C6CD-A681-B4AF-758FC2F9DB67}"/>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1E6588D-DA24-B90D-4784-26D8ADCEF8F0}"/>
                  </a:ext>
                </a:extLst>
              </p:cNvPr>
              <p:cNvSpPr>
                <a:spLocks noGrp="1"/>
              </p:cNvSpPr>
              <p:nvPr>
                <p:ph idx="1"/>
              </p:nvPr>
            </p:nvSpPr>
            <p:spPr>
              <a:xfrm>
                <a:off x="211014" y="914399"/>
                <a:ext cx="11760591" cy="5176066"/>
              </a:xfrm>
            </p:spPr>
            <p:txBody>
              <a:bodyPr>
                <a:noAutofit/>
              </a:bodyPr>
              <a:lstStyle/>
              <a:p>
                <a:pPr marL="0" marR="0" indent="0" algn="just">
                  <a:spcBef>
                    <a:spcPts val="0"/>
                  </a:spcBef>
                  <a:spcAft>
                    <a:spcPts val="0"/>
                  </a:spcAft>
                  <a:buNone/>
                </a:pP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Because EM algorithm is essentially an advanced version of maximum likelihood estimation (MLE) method, it is necessary to describe MLE in short. Suppose random variable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conforms to a distribution specified by the PDF denoted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 Θ) with parameter Θ. For example, if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is vector and follows normal distribution then,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7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17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7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00" i="1">
                                  <a:effectLst/>
                                  <a:latin typeface="Cambria Math" panose="02040503050406030204" pitchFamily="18" charset="0"/>
                                  <a:ea typeface="SimSun" panose="02010600030101010101" pitchFamily="2" charset="-122"/>
                                  <a:cs typeface="Times New Roman" panose="02020603050405020304" pitchFamily="18" charset="0"/>
                                </a:rPr>
                                <m:t>2</m:t>
                              </m:r>
                              <m:r>
                                <a:rPr lang="en-US" sz="17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17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17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700">
                                  <a:effectLst/>
                                  <a:latin typeface="Cambria Math" panose="02040503050406030204" pitchFamily="18" charset="0"/>
                                  <a:ea typeface="SimSun" panose="02010600030101010101" pitchFamily="2" charset="-122"/>
                                  <a:cs typeface="Times New Roman" panose="02020603050405020304" pitchFamily="18" charset="0"/>
                                </a:rPr>
                                <m:t>Σ</m:t>
                              </m:r>
                            </m:e>
                          </m:d>
                        </m:e>
                        <m:sup>
                          <m:r>
                            <a:rPr lang="en-US" sz="17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17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00" i="1">
                                      <a:effectLst/>
                                      <a:latin typeface="Cambria Math" panose="02040503050406030204" pitchFamily="18" charset="0"/>
                                      <a:ea typeface="SimSun" panose="02010600030101010101" pitchFamily="2" charset="-122"/>
                                      <a:cs typeface="Times New Roman" panose="02020603050405020304" pitchFamily="18" charset="0"/>
                                    </a:rPr>
                                    <m:t>−</m:t>
                                  </m:r>
                                  <m:r>
                                    <a:rPr lang="en-US" sz="1700" i="1">
                                      <a:effectLst/>
                                      <a:latin typeface="Cambria Math" panose="02040503050406030204" pitchFamily="18" charset="0"/>
                                      <a:ea typeface="SimSun" panose="02010600030101010101" pitchFamily="2" charset="-122"/>
                                      <a:cs typeface="Times New Roman" panose="02020603050405020304" pitchFamily="18" charset="0"/>
                                    </a:rPr>
                                    <m:t>𝜇</m:t>
                                  </m:r>
                                </m:e>
                              </m:d>
                            </m:e>
                            <m:sup>
                              <m:r>
                                <a:rPr lang="en-US" sz="17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7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17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1700" i="1">
                              <a:effectLst/>
                              <a:latin typeface="Cambria Math" panose="02040503050406030204" pitchFamily="18" charset="0"/>
                              <a:ea typeface="SimSun" panose="02010600030101010101" pitchFamily="2" charset="-122"/>
                              <a:cs typeface="Times New Roman" panose="02020603050405020304" pitchFamily="18" charset="0"/>
                            </a:rPr>
                            <m:t>(</m:t>
                          </m:r>
                          <m:r>
                            <a:rPr lang="en-US" sz="17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00" i="1">
                              <a:effectLst/>
                              <a:latin typeface="Cambria Math" panose="02040503050406030204" pitchFamily="18" charset="0"/>
                              <a:ea typeface="SimSun" panose="02010600030101010101" pitchFamily="2" charset="-122"/>
                              <a:cs typeface="Times New Roman" panose="02020603050405020304" pitchFamily="18" charset="0"/>
                            </a:rPr>
                            <m:t>−</m:t>
                          </m:r>
                          <m:r>
                            <a:rPr lang="en-US" sz="1700" i="1">
                              <a:effectLst/>
                              <a:latin typeface="Cambria Math" panose="02040503050406030204" pitchFamily="18" charset="0"/>
                              <a:ea typeface="SimSun" panose="02010600030101010101" pitchFamily="2" charset="-122"/>
                              <a:cs typeface="Times New Roman" panose="02020603050405020304" pitchFamily="18" charset="0"/>
                            </a:rPr>
                            <m:t>𝜇</m:t>
                          </m:r>
                          <m:r>
                            <a:rPr lang="en-US" sz="17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17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and Σ are theoretical mean vector and covariance matrix, respectively with note that Θ =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17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The notation |.| denotes determinant of given matrix and the notation Σ</a:t>
                </a:r>
                <a:r>
                  <a:rPr lang="en-US" sz="17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denotes inverse of matrix Σ. Note, Σ is invertible and symmetric. Parameter of normal distribution is theoretical mean and theoretical variance,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700" i="1">
                                <a:effectLst/>
                                <a:latin typeface="Cambria Math" panose="02040503050406030204" pitchFamily="18" charset="0"/>
                                <a:ea typeface="SimSun" panose="02010600030101010101" pitchFamily="2" charset="-122"/>
                                <a:cs typeface="Times New Roman" panose="02020603050405020304" pitchFamily="18" charset="0"/>
                              </a:rPr>
                              <m:t>𝜇</m:t>
                            </m:r>
                            <m:r>
                              <a:rPr lang="en-US" sz="1700" i="1">
                                <a:effectLst/>
                                <a:latin typeface="Cambria Math" panose="02040503050406030204" pitchFamily="18" charset="0"/>
                                <a:ea typeface="SimSun" panose="02010600030101010101" pitchFamily="2" charset="-122"/>
                                <a:cs typeface="Times New Roman" panose="02020603050405020304" pitchFamily="18" charset="0"/>
                              </a:rPr>
                              <m:t>=</m:t>
                            </m:r>
                            <m:r>
                              <a:rPr lang="en-US" sz="17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𝑋</m:t>
                                </m:r>
                              </m:e>
                            </m:d>
                          </m:e>
                        </m:mr>
                        <m:mr>
                          <m:e>
                            <m:r>
                              <m:rPr>
                                <m:sty m:val="p"/>
                              </m:rPr>
                              <a:rPr lang="en-US" sz="1700">
                                <a:effectLst/>
                                <a:latin typeface="Cambria Math" panose="02040503050406030204" pitchFamily="18" charset="0"/>
                                <a:ea typeface="SimSun" panose="02010600030101010101" pitchFamily="2" charset="-122"/>
                                <a:cs typeface="Times New Roman" panose="02020603050405020304" pitchFamily="18" charset="0"/>
                              </a:rPr>
                              <m:t>Σ</m:t>
                            </m:r>
                            <m:r>
                              <a:rPr lang="en-US" sz="1700" i="1">
                                <a:effectLst/>
                                <a:latin typeface="Cambria Math" panose="02040503050406030204" pitchFamily="18" charset="0"/>
                                <a:ea typeface="SimSun" panose="02010600030101010101" pitchFamily="2" charset="-122"/>
                                <a:cs typeface="Times New Roman" panose="02020603050405020304" pitchFamily="18" charset="0"/>
                              </a:rPr>
                              <m:t>=</m:t>
                            </m:r>
                            <m:r>
                              <a:rPr lang="en-US" sz="170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700" i="1">
                                <a:effectLst/>
                                <a:latin typeface="Cambria Math" panose="02040503050406030204" pitchFamily="18" charset="0"/>
                                <a:ea typeface="SimSun" panose="02010600030101010101" pitchFamily="2" charset="-122"/>
                                <a:cs typeface="Times New Roman" panose="02020603050405020304" pitchFamily="18" charset="0"/>
                              </a:rPr>
                              <m:t>=</m:t>
                            </m:r>
                            <m:r>
                              <a:rPr lang="en-US" sz="17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00" i="1">
                                    <a:effectLst/>
                                    <a:latin typeface="Cambria Math" panose="02040503050406030204" pitchFamily="18" charset="0"/>
                                    <a:ea typeface="SimSun" panose="02010600030101010101" pitchFamily="2" charset="-122"/>
                                    <a:cs typeface="Times New Roman" panose="02020603050405020304" pitchFamily="18" charset="0"/>
                                  </a:rPr>
                                  <m:t>−</m:t>
                                </m:r>
                                <m:r>
                                  <a:rPr lang="en-US" sz="1700" i="1">
                                    <a:effectLst/>
                                    <a:latin typeface="Cambria Math" panose="02040503050406030204" pitchFamily="18" charset="0"/>
                                    <a:ea typeface="SimSun" panose="02010600030101010101" pitchFamily="2" charset="-122"/>
                                    <a:cs typeface="Times New Roman" panose="02020603050405020304" pitchFamily="18" charset="0"/>
                                  </a:rPr>
                                  <m:t>𝜇</m:t>
                                </m:r>
                              </m:e>
                            </m:d>
                            <m:sSup>
                              <m:sSup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700" i="1">
                                        <a:effectLst/>
                                        <a:latin typeface="Cambria Math" panose="02040503050406030204" pitchFamily="18" charset="0"/>
                                        <a:ea typeface="SimSun" panose="02010600030101010101" pitchFamily="2" charset="-122"/>
                                        <a:cs typeface="Times New Roman" panose="02020603050405020304" pitchFamily="18" charset="0"/>
                                      </a:rPr>
                                      <m:t>−</m:t>
                                    </m:r>
                                    <m:r>
                                      <a:rPr lang="en-US" sz="1700" i="1">
                                        <a:effectLst/>
                                        <a:latin typeface="Cambria Math" panose="02040503050406030204" pitchFamily="18" charset="0"/>
                                        <a:ea typeface="SimSun" panose="02010600030101010101" pitchFamily="2" charset="-122"/>
                                        <a:cs typeface="Times New Roman" panose="02020603050405020304" pitchFamily="18" charset="0"/>
                                      </a:rPr>
                                      <m:t>𝜇</m:t>
                                    </m:r>
                                  </m:e>
                                </m:d>
                              </m:e>
                              <m:sup>
                                <m:r>
                                  <a:rPr lang="en-US" sz="17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oMath>
                  </m:oMathPara>
                </a14:m>
                <a:endParaRPr lang="en-US" sz="17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But parameters of different distributions can be different from such mean and variance. Anyhow theoretical mean and theoretical variance can be calculated based on parameter Θ. For example, suppose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7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follows multinomial distribution of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trials, its PDF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7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17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7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00" i="1">
                              <a:effectLst/>
                              <a:latin typeface="Cambria Math" panose="02040503050406030204" pitchFamily="18" charset="0"/>
                              <a:ea typeface="SimSun" panose="02010600030101010101" pitchFamily="2" charset="-122"/>
                              <a:cs typeface="Times New Roman" panose="02020603050405020304" pitchFamily="18" charset="0"/>
                            </a:rPr>
                            <m:t>𝐾</m:t>
                          </m:r>
                          <m:r>
                            <a:rPr lang="en-US" sz="1700" i="1">
                              <a:effectLst/>
                              <a:latin typeface="Cambria Math" panose="02040503050406030204" pitchFamily="18" charset="0"/>
                              <a:ea typeface="SimSun" panose="02010600030101010101" pitchFamily="2" charset="-122"/>
                              <a:cs typeface="Times New Roman" panose="02020603050405020304" pitchFamily="18" charset="0"/>
                            </a:rPr>
                            <m:t>!</m:t>
                          </m:r>
                        </m:num>
                        <m:den>
                          <m:nary>
                            <m:naryPr>
                              <m:chr m:val="∏"/>
                              <m:limLoc m:val="undOv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7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00" i="1">
                                  <a:effectLst/>
                                  <a:latin typeface="Cambria Math" panose="02040503050406030204" pitchFamily="18" charset="0"/>
                                  <a:ea typeface="SimSun" panose="02010600030101010101" pitchFamily="2" charset="-122"/>
                                  <a:cs typeface="Times New Roman" panose="02020603050405020304" pitchFamily="18" charset="0"/>
                                </a:rPr>
                                <m:t>𝑛</m:t>
                              </m:r>
                            </m:sup>
                            <m:e>
                              <m:d>
                                <m:d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700" i="1">
                                      <a:effectLst/>
                                      <a:latin typeface="Cambria Math" panose="02040503050406030204" pitchFamily="18" charset="0"/>
                                      <a:ea typeface="SimSun" panose="02010600030101010101" pitchFamily="2" charset="-122"/>
                                      <a:cs typeface="Times New Roman" panose="02020603050405020304" pitchFamily="18" charset="0"/>
                                    </a:rPr>
                                    <m:t>!</m:t>
                                  </m:r>
                                </m:e>
                              </m:d>
                            </m:e>
                          </m:nary>
                        </m:den>
                      </m:f>
                      <m:nary>
                        <m:naryPr>
                          <m:chr m:val="∏"/>
                          <m:limLoc m:val="undOv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7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00" i="1">
                              <a:effectLst/>
                              <a:latin typeface="Cambria Math" panose="02040503050406030204" pitchFamily="18" charset="0"/>
                              <a:ea typeface="SimSun" panose="02010600030101010101" pitchFamily="2" charset="-122"/>
                              <a:cs typeface="Times New Roman" panose="02020603050405020304" pitchFamily="18" charset="0"/>
                            </a:rPr>
                            <m:t>𝑛</m:t>
                          </m:r>
                        </m:sup>
                        <m:e>
                          <m:sSubSup>
                            <m:sSubSup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700" i="1">
                                  <a:effectLst/>
                                  <a:latin typeface="Cambria Math" panose="02040503050406030204" pitchFamily="18" charset="0"/>
                                  <a:ea typeface="SimSun" panose="02010600030101010101" pitchFamily="2" charset="-122"/>
                                  <a:cs typeface="Times New Roman" panose="02020603050405020304" pitchFamily="18" charset="0"/>
                                </a:rPr>
                                <m:t>𝑗</m:t>
                              </m:r>
                            </m:sub>
                            <m:sup>
                              <m:sSub>
                                <m:sSubPr>
                                  <m:ctrlPr>
                                    <a:rPr lang="en-US" sz="17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00" i="1">
                                      <a:effectLst/>
                                      <a:latin typeface="Cambria Math" panose="02040503050406030204" pitchFamily="18" charset="0"/>
                                      <a:ea typeface="SimSun" panose="02010600030101010101" pitchFamily="2" charset="-122"/>
                                      <a:cs typeface="Times New Roman" panose="02020603050405020304" pitchFamily="18" charset="0"/>
                                    </a:rPr>
                                    <m:t>𝑗</m:t>
                                  </m:r>
                                </m:sub>
                              </m:sSub>
                            </m:sup>
                          </m:sSubSup>
                        </m:e>
                      </m:nary>
                    </m:oMath>
                  </m:oMathPara>
                </a14:m>
                <a:endParaRPr lang="en-US" sz="17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17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7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are integers and Θ =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17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is the set of probabilities such that: </a:t>
                </a:r>
                <a14:m>
                  <m:oMath xmlns:m="http://schemas.openxmlformats.org/officeDocument/2006/math">
                    <m:nary>
                      <m:naryPr>
                        <m:chr m:val="∑"/>
                        <m:limLoc m:val="undOvr"/>
                        <m:ctrlPr>
                          <a:rPr lang="en-US" sz="1700" i="1" smtClean="0">
                            <a:effectLst/>
                            <a:latin typeface="Cambria Math" panose="02040503050406030204" pitchFamily="18" charset="0"/>
                          </a:rPr>
                        </m:ctrlPr>
                      </m:naryPr>
                      <m:sub>
                        <m:r>
                          <a:rPr lang="en-US" sz="17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7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1700" i="1">
                                <a:effectLst/>
                                <a:latin typeface="Cambria Math" panose="02040503050406030204" pitchFamily="18" charset="0"/>
                              </a:rPr>
                            </m:ctrlPr>
                          </m:sSub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70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r>
                      <a:rPr lang="en-US" sz="1700" i="1">
                        <a:effectLst/>
                        <a:latin typeface="Cambria Math" panose="02040503050406030204" pitchFamily="18" charset="0"/>
                        <a:ea typeface="SimSun" panose="02010600030101010101" pitchFamily="2" charset="-122"/>
                        <a:cs typeface="Times New Roman" panose="02020603050405020304" pitchFamily="18" charset="0"/>
                      </a:rPr>
                      <m:t>=1</m:t>
                    </m:r>
                    <m:r>
                      <a:rPr lang="en-US" sz="1700" b="0" i="1" smtClean="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𝑗</m:t>
                        </m:r>
                        <m:r>
                          <a:rPr lang="en-US" sz="1700" i="1">
                            <a:latin typeface="Cambria Math" panose="02040503050406030204" pitchFamily="18" charset="0"/>
                          </a:rPr>
                          <m:t>=1</m:t>
                        </m:r>
                      </m:sub>
                      <m:sup>
                        <m:r>
                          <a:rPr lang="en-US" sz="1700" i="1">
                            <a:latin typeface="Cambria Math" panose="02040503050406030204" pitchFamily="18" charset="0"/>
                          </a:rPr>
                          <m:t>𝑛</m:t>
                        </m:r>
                      </m:sup>
                      <m:e>
                        <m:sSub>
                          <m:sSubPr>
                            <m:ctrlPr>
                              <a:rPr lang="en-US" sz="1700" i="1">
                                <a:latin typeface="Cambria Math" panose="02040503050406030204" pitchFamily="18" charset="0"/>
                              </a:rPr>
                            </m:ctrlPr>
                          </m:sSubPr>
                          <m:e>
                            <m:r>
                              <a:rPr lang="en-US" sz="1700" i="1">
                                <a:latin typeface="Cambria Math" panose="02040503050406030204" pitchFamily="18" charset="0"/>
                              </a:rPr>
                              <m:t>𝑥</m:t>
                            </m:r>
                          </m:e>
                          <m:sub>
                            <m:r>
                              <a:rPr lang="en-US" sz="1700" i="1">
                                <a:latin typeface="Cambria Math" panose="02040503050406030204" pitchFamily="18" charset="0"/>
                              </a:rPr>
                              <m:t>𝑗</m:t>
                            </m:r>
                          </m:sub>
                        </m:sSub>
                      </m:e>
                    </m:nary>
                    <m:r>
                      <a:rPr lang="en-US" sz="1700" i="1">
                        <a:latin typeface="Cambria Math" panose="02040503050406030204" pitchFamily="18" charset="0"/>
                      </a:rPr>
                      <m:t>=</m:t>
                    </m:r>
                    <m:r>
                      <a:rPr lang="en-US" sz="1700" i="1">
                        <a:latin typeface="Cambria Math" panose="02040503050406030204" pitchFamily="18" charset="0"/>
                      </a:rPr>
                      <m:t>𝐾</m:t>
                    </m:r>
                    <m:r>
                      <a:rPr lang="en-US" sz="1700" b="0" i="1" smtClean="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𝑥</m:t>
                        </m:r>
                      </m:e>
                      <m:sub>
                        <m:r>
                          <a:rPr lang="en-US" sz="1700" i="1">
                            <a:latin typeface="Cambria Math" panose="02040503050406030204" pitchFamily="18" charset="0"/>
                          </a:rPr>
                          <m:t>𝑗</m:t>
                        </m:r>
                      </m:sub>
                    </m:sSub>
                    <m:r>
                      <a:rPr lang="en-US" sz="1700" i="1">
                        <a:latin typeface="Cambria Math" panose="02040503050406030204" pitchFamily="18" charset="0"/>
                      </a:rPr>
                      <m:t>∈</m:t>
                    </m:r>
                    <m:d>
                      <m:dPr>
                        <m:begChr m:val="{"/>
                        <m:endChr m:val="}"/>
                        <m:ctrlPr>
                          <a:rPr lang="en-US" sz="1700" i="1">
                            <a:latin typeface="Cambria Math" panose="02040503050406030204" pitchFamily="18" charset="0"/>
                          </a:rPr>
                        </m:ctrlPr>
                      </m:dPr>
                      <m:e>
                        <m:r>
                          <a:rPr lang="en-US" sz="1700" i="1">
                            <a:latin typeface="Cambria Math" panose="02040503050406030204" pitchFamily="18" charset="0"/>
                          </a:rPr>
                          <m:t>0,1,…,</m:t>
                        </m:r>
                        <m:r>
                          <a:rPr lang="en-US" sz="1700" i="1">
                            <a:latin typeface="Cambria Math" panose="02040503050406030204" pitchFamily="18" charset="0"/>
                          </a:rPr>
                          <m:t>𝐾</m:t>
                        </m:r>
                      </m:e>
                    </m:d>
                  </m:oMath>
                </a14:m>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Note, </a:t>
                </a:r>
                <a:r>
                  <a:rPr lang="en-US" sz="17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7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is the number of trials generating nominal value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j</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Obviously, the parameter Θ =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17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does not include theoretical mean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and theoretical variance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but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E</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00" dirty="0">
                    <a:effectLst/>
                    <a:latin typeface="Times New Roman" panose="02020603050405020304" pitchFamily="18" charset="0"/>
                    <a:ea typeface="SimSun" panose="02010600030101010101" pitchFamily="2" charset="-122"/>
                    <a:cs typeface="Times New Roman" panose="02020603050405020304" pitchFamily="18" charset="0"/>
                  </a:rPr>
                  <a:t>) of multinomial distribution can be calculated based on Θ as follows:</a:t>
                </a:r>
              </a:p>
              <a:p>
                <a:pPr marL="0" indent="0">
                  <a:buNone/>
                </a:pPr>
                <a14:m>
                  <m:oMathPara xmlns:m="http://schemas.openxmlformats.org/officeDocument/2006/math">
                    <m:oMathParaPr>
                      <m:jc m:val="centerGroup"/>
                    </m:oMathParaPr>
                    <m:oMath xmlns:m="http://schemas.openxmlformats.org/officeDocument/2006/math">
                      <m:r>
                        <a:rPr lang="en-US" sz="1700" i="1" smtClean="0">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00" i="1">
                              <a:effectLst/>
                              <a:latin typeface="Cambria Math" panose="02040503050406030204" pitchFamily="18" charset="0"/>
                              <a:cs typeface="Times New Roman" panose="02020603050405020304" pitchFamily="18" charset="0"/>
                            </a:rPr>
                          </m:ctrlPr>
                        </m:dPr>
                        <m:e>
                          <m:sSub>
                            <m:sSubPr>
                              <m:ctrlPr>
                                <a:rPr lang="en-US" sz="1700" i="1">
                                  <a:effectLst/>
                                  <a:latin typeface="Cambria Math" panose="02040503050406030204" pitchFamily="18" charset="0"/>
                                  <a:cs typeface="Times New Roman" panose="02020603050405020304" pitchFamily="18" charset="0"/>
                                </a:rPr>
                              </m:ctrlPr>
                            </m:sSub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700" i="1">
                          <a:effectLst/>
                          <a:latin typeface="Cambria Math" panose="02040503050406030204" pitchFamily="18" charset="0"/>
                          <a:ea typeface="SimSun" panose="02010600030101010101" pitchFamily="2" charset="-122"/>
                          <a:cs typeface="Times New Roman" panose="02020603050405020304" pitchFamily="18" charset="0"/>
                        </a:rPr>
                        <m:t>=</m:t>
                      </m:r>
                      <m:r>
                        <a:rPr lang="en-US" sz="1700" i="1">
                          <a:effectLst/>
                          <a:latin typeface="Cambria Math" panose="02040503050406030204" pitchFamily="18" charset="0"/>
                          <a:ea typeface="SimSun" panose="02010600030101010101" pitchFamily="2" charset="-122"/>
                          <a:cs typeface="Times New Roman" panose="02020603050405020304" pitchFamily="18" charset="0"/>
                        </a:rPr>
                        <m:t>𝐾</m:t>
                      </m:r>
                      <m:sSub>
                        <m:sSubPr>
                          <m:ctrlPr>
                            <a:rPr lang="en-US" sz="1700" i="1">
                              <a:effectLst/>
                              <a:latin typeface="Cambria Math" panose="02040503050406030204" pitchFamily="18" charset="0"/>
                              <a:cs typeface="Times New Roman" panose="02020603050405020304" pitchFamily="18" charset="0"/>
                            </a:rPr>
                          </m:ctrlPr>
                        </m:sSubPr>
                        <m:e>
                          <m:r>
                            <a:rPr lang="en-US" sz="17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7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700" b="0" i="1" smtClean="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700" b="0" i="0" smtClean="0">
                          <a:effectLst/>
                          <a:latin typeface="Cambria Math" panose="02040503050406030204" pitchFamily="18" charset="0"/>
                          <a:ea typeface="SimSun" panose="02010600030101010101" pitchFamily="2" charset="-122"/>
                          <a:cs typeface="Times New Roman" panose="02020603050405020304" pitchFamily="18" charset="0"/>
                        </a:rPr>
                        <m:t>and</m:t>
                      </m:r>
                      <m:r>
                        <a:rPr lang="en-US" sz="1700" b="0" i="1"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1700" i="1">
                          <a:latin typeface="Cambria Math" panose="02040503050406030204" pitchFamily="18" charset="0"/>
                        </a:rPr>
                        <m:t>𝑉</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𝑥</m:t>
                              </m:r>
                            </m:e>
                            <m:sub>
                              <m:r>
                                <a:rPr lang="en-US" sz="1700" i="1">
                                  <a:latin typeface="Cambria Math" panose="02040503050406030204" pitchFamily="18" charset="0"/>
                                </a:rPr>
                                <m:t>𝑗</m:t>
                              </m:r>
                            </m:sub>
                          </m:sSub>
                        </m:e>
                      </m:d>
                      <m:r>
                        <a:rPr lang="en-US" sz="1700" i="1">
                          <a:latin typeface="Cambria Math" panose="02040503050406030204" pitchFamily="18" charset="0"/>
                        </a:rPr>
                        <m:t>=</m:t>
                      </m:r>
                      <m:r>
                        <a:rPr lang="en-US" sz="1700" i="1">
                          <a:latin typeface="Cambria Math" panose="02040503050406030204" pitchFamily="18" charset="0"/>
                        </a:rPr>
                        <m:t>𝐾</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d>
                        <m:dPr>
                          <m:ctrlPr>
                            <a:rPr lang="en-US" sz="1700" i="1">
                              <a:latin typeface="Cambria Math" panose="02040503050406030204" pitchFamily="18" charset="0"/>
                            </a:rPr>
                          </m:ctrlPr>
                        </m:dPr>
                        <m:e>
                          <m:r>
                            <a:rPr lang="en-US" sz="1700" i="1">
                              <a:latin typeface="Cambria Math" panose="02040503050406030204" pitchFamily="18" charset="0"/>
                            </a:rPr>
                            <m:t>1−</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oMath>
                  </m:oMathPara>
                </a14:m>
                <a:endParaRPr lang="en-US" sz="17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700" dirty="0"/>
              </a:p>
            </p:txBody>
          </p:sp>
        </mc:Choice>
        <mc:Fallback xmlns="">
          <p:sp>
            <p:nvSpPr>
              <p:cNvPr id="3" name="Content Placeholder 2">
                <a:extLst>
                  <a:ext uri="{FF2B5EF4-FFF2-40B4-BE49-F238E27FC236}">
                    <a16:creationId xmlns:a16="http://schemas.microsoft.com/office/drawing/2014/main" id="{51E6588D-DA24-B90D-4784-26D8ADCEF8F0}"/>
                  </a:ext>
                </a:extLst>
              </p:cNvPr>
              <p:cNvSpPr>
                <a:spLocks noGrp="1" noRot="1" noChangeAspect="1" noMove="1" noResize="1" noEditPoints="1" noAdjustHandles="1" noChangeArrowheads="1" noChangeShapeType="1" noTextEdit="1"/>
              </p:cNvSpPr>
              <p:nvPr>
                <p:ph idx="1"/>
              </p:nvPr>
            </p:nvSpPr>
            <p:spPr>
              <a:xfrm>
                <a:off x="211014" y="914399"/>
                <a:ext cx="11760591" cy="5176066"/>
              </a:xfrm>
              <a:blipFill>
                <a:blip r:embed="rId4"/>
                <a:stretch>
                  <a:fillRect l="-363" t="-236" r="-311" b="-435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7C4C54C-86A5-58D9-829E-C8B688ECDF9C}"/>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F1B20459-EF39-DAF2-7984-DEFB9912504A}"/>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2738A069-EC5C-8626-6D1D-4D93348F0D84}"/>
              </a:ext>
            </a:extLst>
          </p:cNvPr>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18920943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B218-1FB6-C8C3-9EB5-A17F00681D3C}"/>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5677D3-C0C1-B592-9A85-C8E3953A715F}"/>
                  </a:ext>
                </a:extLst>
              </p:cNvPr>
              <p:cNvSpPr>
                <a:spLocks noGrp="1"/>
              </p:cNvSpPr>
              <p:nvPr>
                <p:ph idx="1"/>
              </p:nvPr>
            </p:nvSpPr>
            <p:spPr>
              <a:xfrm>
                <a:off x="182879" y="914399"/>
                <a:ext cx="11830929" cy="5176066"/>
              </a:xfrm>
            </p:spPr>
            <p:txBody>
              <a:bodyPr>
                <a:noAutofit/>
              </a:bodyPr>
              <a:lstStyle/>
              <a:p>
                <a:pPr marL="0" marR="0" indent="0" algn="just">
                  <a:spcBef>
                    <a:spcPts val="0"/>
                  </a:spcBef>
                  <a:spcAft>
                    <a:spcPts val="0"/>
                  </a:spcAft>
                  <a:buNone/>
                </a:pPr>
                <a:r>
                  <a:rPr lang="en-US" sz="1650" dirty="0">
                    <a:effectLst/>
                    <a:ea typeface="SimSun" panose="02010600030101010101" pitchFamily="2" charset="-122"/>
                  </a:rPr>
                  <a:t>When random variable </a:t>
                </a:r>
                <a:r>
                  <a:rPr lang="en-US" sz="1650" i="1" dirty="0">
                    <a:effectLst/>
                    <a:ea typeface="SimSun" panose="02010600030101010101" pitchFamily="2" charset="-122"/>
                  </a:rPr>
                  <a:t>X</a:t>
                </a:r>
                <a:r>
                  <a:rPr lang="en-US" sz="1650" dirty="0">
                    <a:effectLst/>
                    <a:ea typeface="SimSun" panose="02010600030101010101" pitchFamily="2" charset="-122"/>
                  </a:rPr>
                  <a:t> is considered as an observation, a statistic denoted </a:t>
                </a:r>
                <a:r>
                  <a:rPr lang="en-US" sz="1650" i="1" dirty="0">
                    <a:effectLst/>
                    <a:ea typeface="SimSun" panose="02010600030101010101" pitchFamily="2" charset="-122"/>
                  </a:rPr>
                  <a:t>τ</a:t>
                </a:r>
                <a:r>
                  <a:rPr lang="en-US" sz="1650" dirty="0">
                    <a:effectLst/>
                    <a:ea typeface="SimSun" panose="02010600030101010101" pitchFamily="2" charset="-122"/>
                  </a:rPr>
                  <a:t>(</a:t>
                </a:r>
                <a:r>
                  <a:rPr lang="en-US" sz="1650" i="1" dirty="0">
                    <a:effectLst/>
                    <a:ea typeface="SimSun" panose="02010600030101010101" pitchFamily="2" charset="-122"/>
                  </a:rPr>
                  <a:t>X</a:t>
                </a:r>
                <a:r>
                  <a:rPr lang="en-US" sz="1650" dirty="0">
                    <a:effectLst/>
                    <a:ea typeface="SimSun" panose="02010600030101010101" pitchFamily="2" charset="-122"/>
                  </a:rPr>
                  <a:t>) is function of </a:t>
                </a:r>
                <a:r>
                  <a:rPr lang="en-US" sz="1650" i="1" dirty="0">
                    <a:effectLst/>
                    <a:ea typeface="SimSun" panose="02010600030101010101" pitchFamily="2" charset="-122"/>
                  </a:rPr>
                  <a:t>X</a:t>
                </a:r>
                <a:r>
                  <a:rPr lang="en-US" sz="1650" dirty="0">
                    <a:effectLst/>
                    <a:ea typeface="SimSun" panose="02010600030101010101" pitchFamily="2" charset="-122"/>
                  </a:rPr>
                  <a:t>. For example, </a:t>
                </a:r>
                <a:r>
                  <a:rPr lang="en-US" sz="1650" i="1" dirty="0">
                    <a:effectLst/>
                    <a:ea typeface="SimSun" panose="02010600030101010101" pitchFamily="2" charset="-122"/>
                  </a:rPr>
                  <a:t>τ</a:t>
                </a:r>
                <a:r>
                  <a:rPr lang="en-US" sz="1650" dirty="0">
                    <a:effectLst/>
                    <a:ea typeface="SimSun" panose="02010600030101010101" pitchFamily="2" charset="-122"/>
                  </a:rPr>
                  <a:t>(</a:t>
                </a:r>
                <a:r>
                  <a:rPr lang="en-US" sz="1650" i="1" dirty="0">
                    <a:effectLst/>
                    <a:ea typeface="SimSun" panose="02010600030101010101" pitchFamily="2" charset="-122"/>
                  </a:rPr>
                  <a:t>X</a:t>
                </a:r>
                <a:r>
                  <a:rPr lang="en-US" sz="1650" dirty="0">
                    <a:effectLst/>
                    <a:ea typeface="SimSun" panose="02010600030101010101" pitchFamily="2" charset="-122"/>
                  </a:rPr>
                  <a:t>) = </a:t>
                </a:r>
                <a:r>
                  <a:rPr lang="en-US" sz="1650" i="1" dirty="0">
                    <a:effectLst/>
                    <a:ea typeface="SimSun" panose="02010600030101010101" pitchFamily="2" charset="-122"/>
                  </a:rPr>
                  <a:t>X</a:t>
                </a:r>
                <a:r>
                  <a:rPr lang="en-US" sz="1650" dirty="0">
                    <a:effectLst/>
                    <a:ea typeface="SimSun" panose="02010600030101010101" pitchFamily="2" charset="-122"/>
                  </a:rPr>
                  <a:t>, </a:t>
                </a:r>
                <a:r>
                  <a:rPr lang="en-US" sz="1650" i="1" dirty="0">
                    <a:effectLst/>
                    <a:ea typeface="SimSun" panose="02010600030101010101" pitchFamily="2" charset="-122"/>
                  </a:rPr>
                  <a:t>τ</a:t>
                </a:r>
                <a:r>
                  <a:rPr lang="en-US" sz="1650" dirty="0">
                    <a:effectLst/>
                    <a:ea typeface="SimSun" panose="02010600030101010101" pitchFamily="2" charset="-122"/>
                  </a:rPr>
                  <a:t>(</a:t>
                </a:r>
                <a:r>
                  <a:rPr lang="en-US" sz="1650" i="1" dirty="0">
                    <a:effectLst/>
                    <a:ea typeface="SimSun" panose="02010600030101010101" pitchFamily="2" charset="-122"/>
                  </a:rPr>
                  <a:t>X</a:t>
                </a:r>
                <a:r>
                  <a:rPr lang="en-US" sz="1650" dirty="0">
                    <a:effectLst/>
                    <a:ea typeface="SimSun" panose="02010600030101010101" pitchFamily="2" charset="-122"/>
                  </a:rPr>
                  <a:t>) = </a:t>
                </a:r>
                <a:r>
                  <a:rPr lang="en-US" sz="1650" i="1" dirty="0" err="1">
                    <a:effectLst/>
                    <a:ea typeface="SimSun" panose="02010600030101010101" pitchFamily="2" charset="-122"/>
                  </a:rPr>
                  <a:t>aX</a:t>
                </a:r>
                <a:r>
                  <a:rPr lang="en-US" sz="1650" dirty="0">
                    <a:effectLst/>
                    <a:ea typeface="SimSun" panose="02010600030101010101" pitchFamily="2" charset="-122"/>
                  </a:rPr>
                  <a:t> + </a:t>
                </a:r>
                <a:r>
                  <a:rPr lang="en-US" sz="1650" i="1" dirty="0">
                    <a:effectLst/>
                    <a:ea typeface="SimSun" panose="02010600030101010101" pitchFamily="2" charset="-122"/>
                  </a:rPr>
                  <a:t>A</a:t>
                </a:r>
                <a:r>
                  <a:rPr lang="en-US" sz="1650" dirty="0">
                    <a:effectLst/>
                    <a:ea typeface="SimSun" panose="02010600030101010101" pitchFamily="2" charset="-122"/>
                  </a:rPr>
                  <a:t> where </a:t>
                </a:r>
                <a:r>
                  <a:rPr lang="en-US" sz="1650" i="1" dirty="0">
                    <a:effectLst/>
                    <a:ea typeface="SimSun" panose="02010600030101010101" pitchFamily="2" charset="-122"/>
                  </a:rPr>
                  <a:t>a</a:t>
                </a:r>
                <a:r>
                  <a:rPr lang="en-US" sz="1650" dirty="0">
                    <a:effectLst/>
                    <a:ea typeface="SimSun" panose="02010600030101010101" pitchFamily="2" charset="-122"/>
                  </a:rPr>
                  <a:t> is scalar constant and </a:t>
                </a:r>
                <a:r>
                  <a:rPr lang="en-US" sz="1650" i="1" dirty="0">
                    <a:effectLst/>
                    <a:ea typeface="SimSun" panose="02010600030101010101" pitchFamily="2" charset="-122"/>
                  </a:rPr>
                  <a:t>A</a:t>
                </a:r>
                <a:r>
                  <a:rPr lang="en-US" sz="1650" dirty="0">
                    <a:effectLst/>
                    <a:ea typeface="SimSun" panose="02010600030101010101" pitchFamily="2" charset="-122"/>
                  </a:rPr>
                  <a:t> is vector constant, and </a:t>
                </a:r>
                <a:r>
                  <a:rPr lang="en-US" sz="1650" i="1" dirty="0">
                    <a:effectLst/>
                    <a:ea typeface="SimSun" panose="02010600030101010101" pitchFamily="2" charset="-122"/>
                  </a:rPr>
                  <a:t>τ</a:t>
                </a:r>
                <a:r>
                  <a:rPr lang="en-US" sz="1650" dirty="0">
                    <a:effectLst/>
                    <a:ea typeface="SimSun" panose="02010600030101010101" pitchFamily="2" charset="-122"/>
                  </a:rPr>
                  <a:t>(</a:t>
                </a:r>
                <a:r>
                  <a:rPr lang="en-US" sz="1650" i="1" dirty="0">
                    <a:effectLst/>
                    <a:ea typeface="SimSun" panose="02010600030101010101" pitchFamily="2" charset="-122"/>
                  </a:rPr>
                  <a:t>X</a:t>
                </a:r>
                <a:r>
                  <a:rPr lang="en-US" sz="1650" dirty="0">
                    <a:effectLst/>
                    <a:ea typeface="SimSun" panose="02010600030101010101" pitchFamily="2" charset="-122"/>
                  </a:rPr>
                  <a:t>) = </a:t>
                </a:r>
                <a:r>
                  <a:rPr lang="en-US" sz="1650" i="1" dirty="0">
                    <a:effectLst/>
                    <a:ea typeface="SimSun" panose="02010600030101010101" pitchFamily="2" charset="-122"/>
                  </a:rPr>
                  <a:t>XX</a:t>
                </a:r>
                <a:r>
                  <a:rPr lang="en-US" sz="1650" i="1" baseline="30000" dirty="0">
                    <a:effectLst/>
                    <a:ea typeface="SimSun" panose="02010600030101010101" pitchFamily="2" charset="-122"/>
                  </a:rPr>
                  <a:t>T</a:t>
                </a:r>
                <a:r>
                  <a:rPr lang="en-US" sz="1650" dirty="0">
                    <a:effectLst/>
                    <a:ea typeface="SimSun" panose="02010600030101010101" pitchFamily="2" charset="-122"/>
                  </a:rPr>
                  <a:t> are statistics of </a:t>
                </a:r>
                <a:r>
                  <a:rPr lang="en-US" sz="1650" i="1" dirty="0">
                    <a:effectLst/>
                    <a:ea typeface="SimSun" panose="02010600030101010101" pitchFamily="2" charset="-122"/>
                  </a:rPr>
                  <a:t>X</a:t>
                </a:r>
                <a:r>
                  <a:rPr lang="en-US" sz="1650" dirty="0">
                    <a:effectLst/>
                    <a:ea typeface="SimSun" panose="02010600030101010101" pitchFamily="2" charset="-122"/>
                  </a:rPr>
                  <a:t>. Statistic </a:t>
                </a:r>
                <a:r>
                  <a:rPr lang="en-US" sz="1650" i="1" dirty="0">
                    <a:effectLst/>
                    <a:ea typeface="SimSun" panose="02010600030101010101" pitchFamily="2" charset="-122"/>
                  </a:rPr>
                  <a:t>τ</a:t>
                </a:r>
                <a:r>
                  <a:rPr lang="en-US" sz="1650" dirty="0">
                    <a:effectLst/>
                    <a:ea typeface="SimSun" panose="02010600030101010101" pitchFamily="2" charset="-122"/>
                  </a:rPr>
                  <a:t>(</a:t>
                </a:r>
                <a:r>
                  <a:rPr lang="en-US" sz="1650" i="1" dirty="0">
                    <a:effectLst/>
                    <a:ea typeface="SimSun" panose="02010600030101010101" pitchFamily="2" charset="-122"/>
                  </a:rPr>
                  <a:t>X</a:t>
                </a:r>
                <a:r>
                  <a:rPr lang="en-US" sz="1650" dirty="0">
                    <a:effectLst/>
                    <a:ea typeface="SimSun" panose="02010600030101010101" pitchFamily="2" charset="-122"/>
                  </a:rPr>
                  <a:t>) can be vector-by-vector functions, for example, </a:t>
                </a:r>
                <a:r>
                  <a:rPr lang="en-US" sz="1650" i="1" dirty="0">
                    <a:effectLst/>
                    <a:ea typeface="SimSun" panose="02010600030101010101" pitchFamily="2" charset="-122"/>
                  </a:rPr>
                  <a:t>τ</a:t>
                </a:r>
                <a:r>
                  <a:rPr lang="en-US" sz="1650" dirty="0">
                    <a:effectLst/>
                    <a:ea typeface="SimSun" panose="02010600030101010101" pitchFamily="2" charset="-122"/>
                  </a:rPr>
                  <a:t>(</a:t>
                </a:r>
                <a:r>
                  <a:rPr lang="en-US" sz="1650" i="1" dirty="0">
                    <a:effectLst/>
                    <a:ea typeface="SimSun" panose="02010600030101010101" pitchFamily="2" charset="-122"/>
                  </a:rPr>
                  <a:t>X</a:t>
                </a:r>
                <a:r>
                  <a:rPr lang="en-US" sz="1650" dirty="0">
                    <a:effectLst/>
                    <a:ea typeface="SimSun" panose="02010600030101010101" pitchFamily="2" charset="-122"/>
                  </a:rPr>
                  <a:t>) = (</a:t>
                </a:r>
                <a:r>
                  <a:rPr lang="en-US" sz="1650" i="1" dirty="0">
                    <a:effectLst/>
                    <a:ea typeface="SimSun" panose="02010600030101010101" pitchFamily="2" charset="-122"/>
                  </a:rPr>
                  <a:t>X</a:t>
                </a:r>
                <a:r>
                  <a:rPr lang="en-US" sz="1650" dirty="0">
                    <a:effectLst/>
                    <a:ea typeface="SimSun" panose="02010600030101010101" pitchFamily="2" charset="-122"/>
                  </a:rPr>
                  <a:t>, </a:t>
                </a:r>
                <a:r>
                  <a:rPr lang="en-US" sz="1650" i="1" dirty="0">
                    <a:effectLst/>
                    <a:ea typeface="SimSun" panose="02010600030101010101" pitchFamily="2" charset="-122"/>
                  </a:rPr>
                  <a:t>XX</a:t>
                </a:r>
                <a:r>
                  <a:rPr lang="en-US" sz="1650" i="1" baseline="30000" dirty="0">
                    <a:effectLst/>
                    <a:ea typeface="SimSun" panose="02010600030101010101" pitchFamily="2" charset="-122"/>
                  </a:rPr>
                  <a:t>T</a:t>
                </a:r>
                <a:r>
                  <a:rPr lang="en-US" sz="1650" dirty="0">
                    <a:effectLst/>
                    <a:ea typeface="SimSun" panose="02010600030101010101" pitchFamily="2" charset="-122"/>
                  </a:rPr>
                  <a:t>)</a:t>
                </a:r>
                <a:r>
                  <a:rPr lang="en-US" sz="1650" i="1" baseline="30000" dirty="0">
                    <a:effectLst/>
                    <a:ea typeface="SimSun" panose="02010600030101010101" pitchFamily="2" charset="-122"/>
                  </a:rPr>
                  <a:t>T</a:t>
                </a:r>
                <a:r>
                  <a:rPr lang="en-US" sz="1650" dirty="0">
                    <a:effectLst/>
                    <a:ea typeface="SimSun" panose="02010600030101010101" pitchFamily="2" charset="-122"/>
                  </a:rPr>
                  <a:t> is a very popular statistic of </a:t>
                </a:r>
                <a:r>
                  <a:rPr lang="en-US" sz="1650" i="1" dirty="0">
                    <a:effectLst/>
                    <a:ea typeface="SimSun" panose="02010600030101010101" pitchFamily="2" charset="-122"/>
                  </a:rPr>
                  <a:t>X</a:t>
                </a:r>
                <a:r>
                  <a:rPr lang="en-US" sz="1650" dirty="0">
                    <a:effectLst/>
                    <a:ea typeface="SimSun" panose="02010600030101010101" pitchFamily="2" charset="-122"/>
                  </a:rPr>
                  <a:t>. In practice, if </a:t>
                </a:r>
                <a:r>
                  <a:rPr lang="en-US" sz="1650" i="1" dirty="0">
                    <a:effectLst/>
                    <a:ea typeface="SimSun" panose="02010600030101010101" pitchFamily="2" charset="-122"/>
                  </a:rPr>
                  <a:t>X</a:t>
                </a:r>
                <a:r>
                  <a:rPr lang="en-US" sz="1650" dirty="0">
                    <a:effectLst/>
                    <a:ea typeface="SimSun" panose="02010600030101010101" pitchFamily="2" charset="-122"/>
                  </a:rPr>
                  <a:t> is replaced by sample </a:t>
                </a:r>
                <a14:m>
                  <m:oMath xmlns:m="http://schemas.openxmlformats.org/officeDocument/2006/math">
                    <m:r>
                      <a:rPr lang="en-US" sz="1650" i="1">
                        <a:effectLst/>
                        <a:latin typeface="Cambria Math" panose="02040503050406030204" pitchFamily="18" charset="0"/>
                        <a:ea typeface="SimSun" panose="02010600030101010101" pitchFamily="2" charset="-122"/>
                      </a:rPr>
                      <m:t>𝒳</m:t>
                    </m:r>
                  </m:oMath>
                </a14:m>
                <a:r>
                  <a:rPr lang="en-US" sz="1650" dirty="0">
                    <a:effectLst/>
                    <a:ea typeface="SimSun" panose="02010600030101010101" pitchFamily="2" charset="-122"/>
                  </a:rPr>
                  <a:t> = {</a:t>
                </a:r>
                <a:r>
                  <a:rPr lang="en-US" sz="1650" i="1" dirty="0">
                    <a:effectLst/>
                    <a:ea typeface="SimSun" panose="02010600030101010101" pitchFamily="2" charset="-122"/>
                  </a:rPr>
                  <a:t>X</a:t>
                </a:r>
                <a:r>
                  <a:rPr lang="en-US" sz="1650" baseline="-25000" dirty="0">
                    <a:effectLst/>
                    <a:ea typeface="SimSun" panose="02010600030101010101" pitchFamily="2" charset="-122"/>
                  </a:rPr>
                  <a:t>1</a:t>
                </a:r>
                <a:r>
                  <a:rPr lang="en-US" sz="1650" dirty="0">
                    <a:effectLst/>
                    <a:ea typeface="SimSun" panose="02010600030101010101" pitchFamily="2" charset="-122"/>
                  </a:rPr>
                  <a:t>, </a:t>
                </a:r>
                <a:r>
                  <a:rPr lang="en-US" sz="1650" i="1" dirty="0">
                    <a:effectLst/>
                    <a:ea typeface="SimSun" panose="02010600030101010101" pitchFamily="2" charset="-122"/>
                  </a:rPr>
                  <a:t>X</a:t>
                </a:r>
                <a:r>
                  <a:rPr lang="en-US" sz="1650" baseline="-25000" dirty="0">
                    <a:effectLst/>
                    <a:ea typeface="SimSun" panose="02010600030101010101" pitchFamily="2" charset="-122"/>
                  </a:rPr>
                  <a:t>2</a:t>
                </a:r>
                <a:r>
                  <a:rPr lang="en-US" sz="1650" dirty="0">
                    <a:effectLst/>
                    <a:ea typeface="SimSun" panose="02010600030101010101" pitchFamily="2" charset="-122"/>
                  </a:rPr>
                  <a:t>,…, </a:t>
                </a:r>
                <a:r>
                  <a:rPr lang="en-US" sz="1650" i="1" dirty="0">
                    <a:effectLst/>
                    <a:ea typeface="SimSun" panose="02010600030101010101" pitchFamily="2" charset="-122"/>
                  </a:rPr>
                  <a:t>X</a:t>
                </a:r>
                <a:r>
                  <a:rPr lang="en-US" sz="1650" i="1" baseline="-25000" dirty="0">
                    <a:effectLst/>
                    <a:ea typeface="SimSun" panose="02010600030101010101" pitchFamily="2" charset="-122"/>
                  </a:rPr>
                  <a:t>N</a:t>
                </a:r>
                <a:r>
                  <a:rPr lang="en-US" sz="1650" dirty="0">
                    <a:effectLst/>
                    <a:ea typeface="SimSun" panose="02010600030101010101" pitchFamily="2" charset="-122"/>
                  </a:rPr>
                  <a:t>} including </a:t>
                </a:r>
                <a:r>
                  <a:rPr lang="en-US" sz="1650" i="1" dirty="0">
                    <a:effectLst/>
                    <a:ea typeface="SimSun" panose="02010600030101010101" pitchFamily="2" charset="-122"/>
                  </a:rPr>
                  <a:t>N</a:t>
                </a:r>
                <a:r>
                  <a:rPr lang="en-US" sz="1650" dirty="0">
                    <a:effectLst/>
                    <a:ea typeface="SimSun" panose="02010600030101010101" pitchFamily="2" charset="-122"/>
                  </a:rPr>
                  <a:t> observation </a:t>
                </a:r>
                <a:r>
                  <a:rPr lang="en-US" sz="1650" i="1" dirty="0">
                    <a:effectLst/>
                    <a:ea typeface="SimSun" panose="02010600030101010101" pitchFamily="2" charset="-122"/>
                  </a:rPr>
                  <a:t>X</a:t>
                </a:r>
                <a:r>
                  <a:rPr lang="en-US" sz="1650" i="1" baseline="-25000" dirty="0">
                    <a:effectLst/>
                    <a:ea typeface="SimSun" panose="02010600030101010101" pitchFamily="2" charset="-122"/>
                  </a:rPr>
                  <a:t>i</a:t>
                </a:r>
                <a:r>
                  <a:rPr lang="en-US" sz="1650" dirty="0">
                    <a:effectLst/>
                    <a:ea typeface="SimSun" panose="02010600030101010101" pitchFamily="2" charset="-122"/>
                  </a:rPr>
                  <a:t>, a statistic is now function of </a:t>
                </a:r>
                <a:r>
                  <a:rPr lang="en-US" sz="1650" i="1" dirty="0">
                    <a:effectLst/>
                    <a:ea typeface="SimSun" panose="02010600030101010101" pitchFamily="2" charset="-122"/>
                  </a:rPr>
                  <a:t>X</a:t>
                </a:r>
                <a:r>
                  <a:rPr lang="en-US" sz="1650" i="1" baseline="-25000" dirty="0">
                    <a:effectLst/>
                    <a:ea typeface="SimSun" panose="02010600030101010101" pitchFamily="2" charset="-122"/>
                  </a:rPr>
                  <a:t>i</a:t>
                </a:r>
                <a:r>
                  <a:rPr lang="en-US" sz="1650" dirty="0">
                    <a:effectLst/>
                    <a:ea typeface="SimSun" panose="02010600030101010101" pitchFamily="2" charset="-122"/>
                  </a:rPr>
                  <a:t> (s), for instance, quantities </a:t>
                </a:r>
                <a14:m>
                  <m:oMath xmlns:m="http://schemas.openxmlformats.org/officeDocument/2006/math">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𝑋</m:t>
                        </m:r>
                      </m:e>
                    </m:acc>
                  </m:oMath>
                </a14:m>
                <a:r>
                  <a:rPr lang="en-US" sz="1650" dirty="0">
                    <a:effectLst/>
                    <a:ea typeface="SimSun" panose="02010600030101010101" pitchFamily="2" charset="-122"/>
                  </a:rPr>
                  <a:t> and </a:t>
                </a:r>
                <a:r>
                  <a:rPr lang="en-US" sz="1650" i="1" dirty="0">
                    <a:effectLst/>
                    <a:ea typeface="SimSun" panose="02010600030101010101" pitchFamily="2" charset="-122"/>
                  </a:rPr>
                  <a:t>S</a:t>
                </a:r>
                <a:r>
                  <a:rPr lang="en-US" sz="1650" dirty="0">
                    <a:effectLst/>
                    <a:ea typeface="SimSun" panose="02010600030101010101" pitchFamily="2" charset="-122"/>
                  </a:rPr>
                  <a:t> defined below are statistics: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𝑋</m:t>
                          </m:r>
                        </m:e>
                      </m:acc>
                      <m:r>
                        <a:rPr lang="en-US" sz="1650" i="1">
                          <a:effectLst/>
                          <a:latin typeface="Cambria Math" panose="02040503050406030204" pitchFamily="18" charset="0"/>
                          <a:ea typeface="SimSun" panose="02010600030101010101" pitchFamily="2" charset="-122"/>
                        </a:rPr>
                        <m:t>=</m:t>
                      </m:r>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1</m:t>
                          </m:r>
                        </m:num>
                        <m:den>
                          <m:r>
                            <a:rPr lang="en-US" sz="1650" i="1">
                              <a:effectLst/>
                              <a:latin typeface="Cambria Math" panose="02040503050406030204" pitchFamily="18" charset="0"/>
                              <a:ea typeface="SimSun" panose="02010600030101010101" pitchFamily="2" charset="-122"/>
                            </a:rPr>
                            <m:t>𝑁</m:t>
                          </m:r>
                        </m:den>
                      </m:f>
                      <m:nary>
                        <m:naryPr>
                          <m:chr m:val="∑"/>
                          <m:limLoc m:val="undOvr"/>
                          <m:ctrlPr>
                            <a:rPr lang="en-US" sz="1650" i="1">
                              <a:effectLst/>
                              <a:latin typeface="Cambria Math" panose="02040503050406030204" pitchFamily="18" charset="0"/>
                              <a:ea typeface="SimSun" panose="02010600030101010101" pitchFamily="2" charset="-122"/>
                            </a:rPr>
                          </m:ctrlPr>
                        </m:naryPr>
                        <m:sub>
                          <m:r>
                            <a:rPr lang="en-US" sz="1650" i="1">
                              <a:effectLst/>
                              <a:latin typeface="Cambria Math" panose="02040503050406030204" pitchFamily="18" charset="0"/>
                              <a:ea typeface="SimSun" panose="02010600030101010101" pitchFamily="2" charset="-122"/>
                            </a:rPr>
                            <m:t>𝑖</m:t>
                          </m:r>
                          <m:r>
                            <a:rPr lang="en-US" sz="1650" i="1">
                              <a:effectLst/>
                              <a:latin typeface="Cambria Math" panose="02040503050406030204" pitchFamily="18" charset="0"/>
                              <a:ea typeface="SimSun" panose="02010600030101010101" pitchFamily="2" charset="-122"/>
                            </a:rPr>
                            <m:t>=1</m:t>
                          </m:r>
                        </m:sub>
                        <m:sup>
                          <m:r>
                            <a:rPr lang="en-US" sz="1650" i="1">
                              <a:effectLst/>
                              <a:latin typeface="Cambria Math" panose="02040503050406030204" pitchFamily="18" charset="0"/>
                              <a:ea typeface="SimSun" panose="02010600030101010101" pitchFamily="2" charset="-122"/>
                            </a:rPr>
                            <m:t>𝑁</m:t>
                          </m:r>
                        </m:sup>
                        <m:e>
                          <m:sSub>
                            <m:sSubPr>
                              <m:ctrlPr>
                                <a:rPr lang="en-US" sz="1650" i="1">
                                  <a:effectLst/>
                                  <a:latin typeface="Cambria Math" panose="02040503050406030204" pitchFamily="18" charset="0"/>
                                  <a:ea typeface="SimSun" panose="02010600030101010101" pitchFamily="2" charset="-122"/>
                                </a:rPr>
                              </m:ctrlPr>
                            </m:sSubPr>
                            <m:e>
                              <m:r>
                                <a:rPr lang="en-US" sz="1650" i="1">
                                  <a:effectLst/>
                                  <a:latin typeface="Cambria Math" panose="02040503050406030204" pitchFamily="18" charset="0"/>
                                  <a:ea typeface="SimSun" panose="02010600030101010101" pitchFamily="2" charset="-122"/>
                                </a:rPr>
                                <m:t>𝑋</m:t>
                              </m:r>
                            </m:e>
                            <m:sub>
                              <m:r>
                                <a:rPr lang="en-US" sz="1650" i="1">
                                  <a:effectLst/>
                                  <a:latin typeface="Cambria Math" panose="02040503050406030204" pitchFamily="18" charset="0"/>
                                  <a:ea typeface="SimSun" panose="02010600030101010101" pitchFamily="2" charset="-122"/>
                                </a:rPr>
                                <m:t>𝑖</m:t>
                              </m:r>
                            </m:sub>
                          </m:sSub>
                        </m:e>
                      </m:nary>
                    </m:oMath>
                  </m:oMathPara>
                </a14:m>
                <a:endParaRPr lang="en-US" sz="165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650" i="1">
                          <a:effectLst/>
                          <a:latin typeface="Cambria Math" panose="02040503050406030204" pitchFamily="18" charset="0"/>
                          <a:ea typeface="SimSun" panose="02010600030101010101" pitchFamily="2" charset="-122"/>
                        </a:rPr>
                        <m:t>𝑆</m:t>
                      </m:r>
                      <m:r>
                        <a:rPr lang="en-US" sz="1650" i="1">
                          <a:effectLst/>
                          <a:latin typeface="Cambria Math" panose="02040503050406030204" pitchFamily="18" charset="0"/>
                          <a:ea typeface="SimSun" panose="02010600030101010101" pitchFamily="2" charset="-122"/>
                        </a:rPr>
                        <m:t>=</m:t>
                      </m:r>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1</m:t>
                          </m:r>
                        </m:num>
                        <m:den>
                          <m:r>
                            <a:rPr lang="en-US" sz="1650" i="1">
                              <a:effectLst/>
                              <a:latin typeface="Cambria Math" panose="02040503050406030204" pitchFamily="18" charset="0"/>
                              <a:ea typeface="SimSun" panose="02010600030101010101" pitchFamily="2" charset="-122"/>
                            </a:rPr>
                            <m:t>𝑁</m:t>
                          </m:r>
                        </m:den>
                      </m:f>
                      <m:nary>
                        <m:naryPr>
                          <m:chr m:val="∑"/>
                          <m:limLoc m:val="undOvr"/>
                          <m:ctrlPr>
                            <a:rPr lang="en-US" sz="1650" i="1">
                              <a:effectLst/>
                              <a:latin typeface="Cambria Math" panose="02040503050406030204" pitchFamily="18" charset="0"/>
                              <a:ea typeface="SimSun" panose="02010600030101010101" pitchFamily="2" charset="-122"/>
                            </a:rPr>
                          </m:ctrlPr>
                        </m:naryPr>
                        <m:sub>
                          <m:r>
                            <a:rPr lang="en-US" sz="1650" i="1">
                              <a:effectLst/>
                              <a:latin typeface="Cambria Math" panose="02040503050406030204" pitchFamily="18" charset="0"/>
                              <a:ea typeface="SimSun" panose="02010600030101010101" pitchFamily="2" charset="-122"/>
                            </a:rPr>
                            <m:t>𝑖</m:t>
                          </m:r>
                          <m:r>
                            <a:rPr lang="en-US" sz="1650" i="1">
                              <a:effectLst/>
                              <a:latin typeface="Cambria Math" panose="02040503050406030204" pitchFamily="18" charset="0"/>
                              <a:ea typeface="SimSun" panose="02010600030101010101" pitchFamily="2" charset="-122"/>
                            </a:rPr>
                            <m:t>=1</m:t>
                          </m:r>
                        </m:sub>
                        <m:sup>
                          <m:r>
                            <a:rPr lang="en-US" sz="1650" i="1">
                              <a:effectLst/>
                              <a:latin typeface="Cambria Math" panose="02040503050406030204" pitchFamily="18" charset="0"/>
                              <a:ea typeface="SimSun" panose="02010600030101010101" pitchFamily="2" charset="-122"/>
                            </a:rPr>
                            <m:t>𝑁</m:t>
                          </m:r>
                        </m:sup>
                        <m:e>
                          <m:d>
                            <m:dPr>
                              <m:ctrlPr>
                                <a:rPr lang="en-US" sz="1650" i="1">
                                  <a:effectLst/>
                                  <a:latin typeface="Cambria Math" panose="02040503050406030204" pitchFamily="18" charset="0"/>
                                  <a:ea typeface="SimSun" panose="02010600030101010101" pitchFamily="2" charset="-122"/>
                                </a:rPr>
                              </m:ctrlPr>
                            </m:dPr>
                            <m:e>
                              <m:sSub>
                                <m:sSubPr>
                                  <m:ctrlPr>
                                    <a:rPr lang="en-US" sz="1650" i="1">
                                      <a:effectLst/>
                                      <a:latin typeface="Cambria Math" panose="02040503050406030204" pitchFamily="18" charset="0"/>
                                      <a:ea typeface="SimSun" panose="02010600030101010101" pitchFamily="2" charset="-122"/>
                                    </a:rPr>
                                  </m:ctrlPr>
                                </m:sSubPr>
                                <m:e>
                                  <m:r>
                                    <a:rPr lang="en-US" sz="1650" i="1">
                                      <a:effectLst/>
                                      <a:latin typeface="Cambria Math" panose="02040503050406030204" pitchFamily="18" charset="0"/>
                                      <a:ea typeface="SimSun" panose="02010600030101010101" pitchFamily="2" charset="-122"/>
                                    </a:rPr>
                                    <m:t>𝑋</m:t>
                                  </m:r>
                                </m:e>
                                <m:sub>
                                  <m:r>
                                    <a:rPr lang="en-US" sz="1650" i="1">
                                      <a:effectLst/>
                                      <a:latin typeface="Cambria Math" panose="02040503050406030204" pitchFamily="18" charset="0"/>
                                      <a:ea typeface="SimSun" panose="02010600030101010101" pitchFamily="2" charset="-122"/>
                                    </a:rPr>
                                    <m:t>𝑖</m:t>
                                  </m:r>
                                </m:sub>
                              </m:sSub>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𝑋</m:t>
                                  </m:r>
                                </m:e>
                              </m:acc>
                            </m:e>
                          </m:d>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sSub>
                                    <m:sSubPr>
                                      <m:ctrlPr>
                                        <a:rPr lang="en-US" sz="1650" i="1">
                                          <a:effectLst/>
                                          <a:latin typeface="Cambria Math" panose="02040503050406030204" pitchFamily="18" charset="0"/>
                                          <a:ea typeface="SimSun" panose="02010600030101010101" pitchFamily="2" charset="-122"/>
                                        </a:rPr>
                                      </m:ctrlPr>
                                    </m:sSubPr>
                                    <m:e>
                                      <m:r>
                                        <a:rPr lang="en-US" sz="1650" i="1">
                                          <a:effectLst/>
                                          <a:latin typeface="Cambria Math" panose="02040503050406030204" pitchFamily="18" charset="0"/>
                                          <a:ea typeface="SimSun" panose="02010600030101010101" pitchFamily="2" charset="-122"/>
                                        </a:rPr>
                                        <m:t>𝑋</m:t>
                                      </m:r>
                                    </m:e>
                                    <m:sub>
                                      <m:r>
                                        <a:rPr lang="en-US" sz="1650" i="1">
                                          <a:effectLst/>
                                          <a:latin typeface="Cambria Math" panose="02040503050406030204" pitchFamily="18" charset="0"/>
                                          <a:ea typeface="SimSun" panose="02010600030101010101" pitchFamily="2" charset="-122"/>
                                        </a:rPr>
                                        <m:t>𝑖</m:t>
                                      </m:r>
                                    </m:sub>
                                  </m:sSub>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𝑋</m:t>
                                      </m:r>
                                    </m:e>
                                  </m:acc>
                                </m:e>
                              </m:d>
                            </m:e>
                            <m:sup>
                              <m:r>
                                <a:rPr lang="en-US" sz="1650" i="1">
                                  <a:effectLst/>
                                  <a:latin typeface="Cambria Math" panose="02040503050406030204" pitchFamily="18" charset="0"/>
                                  <a:ea typeface="SimSun" panose="02010600030101010101" pitchFamily="2" charset="-122"/>
                                </a:rPr>
                                <m:t>𝑇</m:t>
                              </m:r>
                            </m:sup>
                          </m:sSup>
                        </m:e>
                      </m:nary>
                      <m:r>
                        <a:rPr lang="en-US" sz="1650" i="1">
                          <a:effectLst/>
                          <a:latin typeface="Cambria Math" panose="02040503050406030204" pitchFamily="18" charset="0"/>
                          <a:ea typeface="SimSun" panose="02010600030101010101" pitchFamily="2" charset="-122"/>
                        </a:rPr>
                        <m:t>=</m:t>
                      </m:r>
                      <m:d>
                        <m:dPr>
                          <m:ctrlPr>
                            <a:rPr lang="en-US" sz="1650" i="1">
                              <a:effectLst/>
                              <a:latin typeface="Cambria Math" panose="02040503050406030204" pitchFamily="18" charset="0"/>
                              <a:ea typeface="SimSun" panose="02010600030101010101" pitchFamily="2" charset="-122"/>
                            </a:rPr>
                          </m:ctrlPr>
                        </m:dPr>
                        <m:e>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1</m:t>
                              </m:r>
                            </m:num>
                            <m:den>
                              <m:r>
                                <a:rPr lang="en-US" sz="1650" i="1">
                                  <a:effectLst/>
                                  <a:latin typeface="Cambria Math" panose="02040503050406030204" pitchFamily="18" charset="0"/>
                                  <a:ea typeface="SimSun" panose="02010600030101010101" pitchFamily="2" charset="-122"/>
                                </a:rPr>
                                <m:t>𝑁</m:t>
                              </m:r>
                            </m:den>
                          </m:f>
                          <m:nary>
                            <m:naryPr>
                              <m:chr m:val="∑"/>
                              <m:limLoc m:val="undOvr"/>
                              <m:ctrlPr>
                                <a:rPr lang="en-US" sz="1650" i="1">
                                  <a:effectLst/>
                                  <a:latin typeface="Cambria Math" panose="02040503050406030204" pitchFamily="18" charset="0"/>
                                  <a:ea typeface="SimSun" panose="02010600030101010101" pitchFamily="2" charset="-122"/>
                                </a:rPr>
                              </m:ctrlPr>
                            </m:naryPr>
                            <m:sub>
                              <m:r>
                                <a:rPr lang="en-US" sz="1650" i="1">
                                  <a:effectLst/>
                                  <a:latin typeface="Cambria Math" panose="02040503050406030204" pitchFamily="18" charset="0"/>
                                  <a:ea typeface="SimSun" panose="02010600030101010101" pitchFamily="2" charset="-122"/>
                                </a:rPr>
                                <m:t>𝑖</m:t>
                              </m:r>
                              <m:r>
                                <a:rPr lang="en-US" sz="1650" i="1">
                                  <a:effectLst/>
                                  <a:latin typeface="Cambria Math" panose="02040503050406030204" pitchFamily="18" charset="0"/>
                                  <a:ea typeface="SimSun" panose="02010600030101010101" pitchFamily="2" charset="-122"/>
                                </a:rPr>
                                <m:t>=1</m:t>
                              </m:r>
                            </m:sub>
                            <m:sup>
                              <m:r>
                                <a:rPr lang="en-US" sz="1650" i="1">
                                  <a:effectLst/>
                                  <a:latin typeface="Cambria Math" panose="02040503050406030204" pitchFamily="18" charset="0"/>
                                  <a:ea typeface="SimSun" panose="02010600030101010101" pitchFamily="2" charset="-122"/>
                                </a:rPr>
                                <m:t>𝑁</m:t>
                              </m:r>
                            </m:sup>
                            <m:e>
                              <m:sSub>
                                <m:sSubPr>
                                  <m:ctrlPr>
                                    <a:rPr lang="en-US" sz="1650" i="1">
                                      <a:effectLst/>
                                      <a:latin typeface="Cambria Math" panose="02040503050406030204" pitchFamily="18" charset="0"/>
                                      <a:ea typeface="SimSun" panose="02010600030101010101" pitchFamily="2" charset="-122"/>
                                    </a:rPr>
                                  </m:ctrlPr>
                                </m:sSubPr>
                                <m:e>
                                  <m:r>
                                    <a:rPr lang="en-US" sz="1650" i="1">
                                      <a:effectLst/>
                                      <a:latin typeface="Cambria Math" panose="02040503050406030204" pitchFamily="18" charset="0"/>
                                      <a:ea typeface="SimSun" panose="02010600030101010101" pitchFamily="2" charset="-122"/>
                                    </a:rPr>
                                    <m:t>𝑋</m:t>
                                  </m:r>
                                </m:e>
                                <m:sub>
                                  <m:r>
                                    <a:rPr lang="en-US" sz="1650" i="1">
                                      <a:effectLst/>
                                      <a:latin typeface="Cambria Math" panose="02040503050406030204" pitchFamily="18" charset="0"/>
                                      <a:ea typeface="SimSun" panose="02010600030101010101" pitchFamily="2" charset="-122"/>
                                    </a:rPr>
                                    <m:t>𝑖</m:t>
                                  </m:r>
                                </m:sub>
                              </m:sSub>
                              <m:sSubSup>
                                <m:sSubSupPr>
                                  <m:ctrlPr>
                                    <a:rPr lang="en-US" sz="1650" i="1">
                                      <a:effectLst/>
                                      <a:latin typeface="Cambria Math" panose="02040503050406030204" pitchFamily="18" charset="0"/>
                                      <a:ea typeface="SimSun" panose="02010600030101010101" pitchFamily="2" charset="-122"/>
                                    </a:rPr>
                                  </m:ctrlPr>
                                </m:sSubSupPr>
                                <m:e>
                                  <m:r>
                                    <a:rPr lang="en-US" sz="1650" i="1">
                                      <a:effectLst/>
                                      <a:latin typeface="Cambria Math" panose="02040503050406030204" pitchFamily="18" charset="0"/>
                                      <a:ea typeface="SimSun" panose="02010600030101010101" pitchFamily="2" charset="-122"/>
                                    </a:rPr>
                                    <m:t>𝑋</m:t>
                                  </m:r>
                                </m:e>
                                <m:sub>
                                  <m:r>
                                    <a:rPr lang="en-US" sz="1650" i="1">
                                      <a:effectLst/>
                                      <a:latin typeface="Cambria Math" panose="02040503050406030204" pitchFamily="18" charset="0"/>
                                      <a:ea typeface="SimSun" panose="02010600030101010101" pitchFamily="2" charset="-122"/>
                                    </a:rPr>
                                    <m:t>𝑖</m:t>
                                  </m:r>
                                </m:sub>
                                <m:sup>
                                  <m:r>
                                    <a:rPr lang="en-US" sz="1650" i="1">
                                      <a:effectLst/>
                                      <a:latin typeface="Cambria Math" panose="02040503050406030204" pitchFamily="18" charset="0"/>
                                      <a:ea typeface="SimSun" panose="02010600030101010101" pitchFamily="2" charset="-122"/>
                                    </a:rPr>
                                    <m:t>𝑇</m:t>
                                  </m:r>
                                </m:sup>
                              </m:sSubSup>
                            </m:e>
                          </m:nary>
                        </m:e>
                      </m:d>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𝑋</m:t>
                          </m:r>
                        </m:e>
                      </m:acc>
                      <m:sSup>
                        <m:sSupPr>
                          <m:ctrlPr>
                            <a:rPr lang="en-US" sz="1650" i="1">
                              <a:effectLst/>
                              <a:latin typeface="Cambria Math" panose="02040503050406030204" pitchFamily="18" charset="0"/>
                              <a:ea typeface="SimSun" panose="02010600030101010101" pitchFamily="2" charset="-122"/>
                            </a:rPr>
                          </m:ctrlPr>
                        </m:sSupPr>
                        <m:e>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𝑋</m:t>
                              </m:r>
                            </m:e>
                          </m:acc>
                        </m:e>
                        <m:sup>
                          <m:r>
                            <a:rPr lang="en-US" sz="1650" i="1">
                              <a:effectLst/>
                              <a:latin typeface="Cambria Math" panose="02040503050406030204" pitchFamily="18" charset="0"/>
                              <a:ea typeface="SimSun" panose="02010600030101010101" pitchFamily="2" charset="-122"/>
                            </a:rPr>
                            <m:t>𝑇</m:t>
                          </m:r>
                        </m:sup>
                      </m:sSup>
                    </m:oMath>
                  </m:oMathPara>
                </a14:m>
                <a:endParaRPr lang="en-US" sz="1650" dirty="0">
                  <a:effectLst/>
                  <a:ea typeface="SimSun" panose="02010600030101010101" pitchFamily="2" charset="-122"/>
                </a:endParaRPr>
              </a:p>
              <a:p>
                <a:pPr marL="0" marR="0" indent="0" algn="just">
                  <a:spcBef>
                    <a:spcPts val="0"/>
                  </a:spcBef>
                  <a:spcAft>
                    <a:spcPts val="0"/>
                  </a:spcAft>
                  <a:buNone/>
                </a:pPr>
                <a:r>
                  <a:rPr lang="en-US" sz="1650" dirty="0">
                    <a:effectLst/>
                    <a:ea typeface="SimSun" panose="02010600030101010101" pitchFamily="2" charset="-122"/>
                  </a:rPr>
                  <a:t>For multinormal distribution, </a:t>
                </a:r>
                <a14:m>
                  <m:oMath xmlns:m="http://schemas.openxmlformats.org/officeDocument/2006/math">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𝑋</m:t>
                        </m:r>
                      </m:e>
                    </m:acc>
                  </m:oMath>
                </a14:m>
                <a:r>
                  <a:rPr lang="en-US" sz="1650" dirty="0">
                    <a:effectLst/>
                    <a:ea typeface="SimSun" panose="02010600030101010101" pitchFamily="2" charset="-122"/>
                  </a:rPr>
                  <a:t> and </a:t>
                </a:r>
                <a:r>
                  <a:rPr lang="en-US" sz="1650" i="1" dirty="0">
                    <a:effectLst/>
                    <a:ea typeface="SimSun" panose="02010600030101010101" pitchFamily="2" charset="-122"/>
                  </a:rPr>
                  <a:t>S</a:t>
                </a:r>
                <a:r>
                  <a:rPr lang="en-US" sz="1650" dirty="0">
                    <a:effectLst/>
                    <a:ea typeface="SimSun" panose="02010600030101010101" pitchFamily="2" charset="-122"/>
                  </a:rPr>
                  <a:t> are estimates of theoretical mean </a:t>
                </a:r>
                <a:r>
                  <a:rPr lang="en-US" sz="1650" i="1" dirty="0">
                    <a:effectLst/>
                    <a:ea typeface="SimSun" panose="02010600030101010101" pitchFamily="2" charset="-122"/>
                  </a:rPr>
                  <a:t>μ</a:t>
                </a:r>
                <a:r>
                  <a:rPr lang="en-US" sz="1650" dirty="0">
                    <a:effectLst/>
                    <a:ea typeface="SimSun" panose="02010600030101010101" pitchFamily="2" charset="-122"/>
                  </a:rPr>
                  <a:t> and theoretical covariance matrix Σ. They are called sample mean and sample variance, respectively. Essentially, </a:t>
                </a:r>
                <a:r>
                  <a:rPr lang="en-US" sz="1650" i="1" dirty="0">
                    <a:effectLst/>
                    <a:ea typeface="SimSun" panose="02010600030101010101" pitchFamily="2" charset="-122"/>
                  </a:rPr>
                  <a:t>X</a:t>
                </a:r>
                <a:r>
                  <a:rPr lang="en-US" sz="1650" dirty="0">
                    <a:effectLst/>
                    <a:ea typeface="SimSun" panose="02010600030101010101" pitchFamily="2" charset="-122"/>
                  </a:rPr>
                  <a:t> is special case of </a:t>
                </a:r>
                <a14:m>
                  <m:oMath xmlns:m="http://schemas.openxmlformats.org/officeDocument/2006/math">
                    <m:r>
                      <a:rPr lang="en-US" sz="1650" i="1">
                        <a:effectLst/>
                        <a:latin typeface="Cambria Math" panose="02040503050406030204" pitchFamily="18" charset="0"/>
                        <a:ea typeface="SimSun" panose="02010600030101010101" pitchFamily="2" charset="-122"/>
                      </a:rPr>
                      <m:t>𝒳</m:t>
                    </m:r>
                  </m:oMath>
                </a14:m>
                <a:r>
                  <a:rPr lang="en-US" sz="1650" dirty="0">
                    <a:effectLst/>
                    <a:ea typeface="SimSun" panose="02010600030101010101" pitchFamily="2" charset="-122"/>
                  </a:rPr>
                  <a:t> when </a:t>
                </a:r>
                <a14:m>
                  <m:oMath xmlns:m="http://schemas.openxmlformats.org/officeDocument/2006/math">
                    <m:r>
                      <a:rPr lang="en-US" sz="1650" i="1">
                        <a:effectLst/>
                        <a:latin typeface="Cambria Math" panose="02040503050406030204" pitchFamily="18" charset="0"/>
                        <a:ea typeface="SimSun" panose="02010600030101010101" pitchFamily="2" charset="-122"/>
                      </a:rPr>
                      <m:t>𝒳</m:t>
                    </m:r>
                  </m:oMath>
                </a14:m>
                <a:r>
                  <a:rPr lang="en-US" sz="1650" dirty="0">
                    <a:effectLst/>
                    <a:ea typeface="SimSun" panose="02010600030101010101" pitchFamily="2" charset="-122"/>
                  </a:rPr>
                  <a:t> has only one observation as </a:t>
                </a:r>
                <a14:m>
                  <m:oMath xmlns:m="http://schemas.openxmlformats.org/officeDocument/2006/math">
                    <m:r>
                      <a:rPr lang="en-US" sz="1650" i="1">
                        <a:effectLst/>
                        <a:latin typeface="Cambria Math" panose="02040503050406030204" pitchFamily="18" charset="0"/>
                        <a:ea typeface="SimSun" panose="02010600030101010101" pitchFamily="2" charset="-122"/>
                      </a:rPr>
                      <m:t>𝒳</m:t>
                    </m:r>
                  </m:oMath>
                </a14:m>
                <a:r>
                  <a:rPr lang="en-US" sz="1650" dirty="0">
                    <a:effectLst/>
                    <a:ea typeface="SimSun" panose="02010600030101010101" pitchFamily="2" charset="-122"/>
                  </a:rPr>
                  <a:t> = {</a:t>
                </a:r>
                <a:r>
                  <a:rPr lang="en-US" sz="1650" i="1" dirty="0">
                    <a:effectLst/>
                    <a:ea typeface="SimSun" panose="02010600030101010101" pitchFamily="2" charset="-122"/>
                  </a:rPr>
                  <a:t>X</a:t>
                </a:r>
                <a:r>
                  <a:rPr lang="en-US" sz="1650" dirty="0">
                    <a:effectLst/>
                    <a:ea typeface="SimSun" panose="02010600030101010101" pitchFamily="2" charset="-122"/>
                  </a:rPr>
                  <a:t>}.</a:t>
                </a:r>
              </a:p>
              <a:p>
                <a:pPr marL="0" marR="0" indent="228600" algn="just">
                  <a:spcBef>
                    <a:spcPts val="0"/>
                  </a:spcBef>
                  <a:spcAft>
                    <a:spcPts val="0"/>
                  </a:spcAft>
                  <a:buNone/>
                </a:pPr>
                <a:r>
                  <a:rPr lang="en-US" sz="1650" i="1" dirty="0">
                    <a:effectLst/>
                    <a:ea typeface="SimSun" panose="02010600030101010101" pitchFamily="2" charset="-122"/>
                  </a:rPr>
                  <a:t>Statistic τ(X) is called sufficient statistic if it has all and only information to estimate parameter Θ</a:t>
                </a:r>
                <a:r>
                  <a:rPr lang="en-US" sz="1650" dirty="0">
                    <a:effectLst/>
                    <a:ea typeface="SimSun" panose="02010600030101010101" pitchFamily="2" charset="-122"/>
                  </a:rPr>
                  <a:t>. For example, sufficient statistic of normal PDF is </a:t>
                </a:r>
                <a:r>
                  <a:rPr lang="en-US" sz="1650" i="1" dirty="0">
                    <a:effectLst/>
                    <a:ea typeface="SimSun" panose="02010600030101010101" pitchFamily="2" charset="-122"/>
                  </a:rPr>
                  <a:t>τ</a:t>
                </a:r>
                <a:r>
                  <a:rPr lang="en-US" sz="1650" dirty="0">
                    <a:effectLst/>
                    <a:ea typeface="SimSun" panose="02010600030101010101" pitchFamily="2" charset="-122"/>
                  </a:rPr>
                  <a:t>(</a:t>
                </a:r>
                <a:r>
                  <a:rPr lang="en-US" sz="1650" i="1" dirty="0">
                    <a:effectLst/>
                    <a:ea typeface="SimSun" panose="02010600030101010101" pitchFamily="2" charset="-122"/>
                  </a:rPr>
                  <a:t>X</a:t>
                </a:r>
                <a:r>
                  <a:rPr lang="en-US" sz="1650" dirty="0">
                    <a:effectLst/>
                    <a:ea typeface="SimSun" panose="02010600030101010101" pitchFamily="2" charset="-122"/>
                  </a:rPr>
                  <a:t>) = (</a:t>
                </a:r>
                <a:r>
                  <a:rPr lang="en-US" sz="1650" i="1" dirty="0">
                    <a:effectLst/>
                    <a:ea typeface="SimSun" panose="02010600030101010101" pitchFamily="2" charset="-122"/>
                  </a:rPr>
                  <a:t>X</a:t>
                </a:r>
                <a:r>
                  <a:rPr lang="en-US" sz="1650" dirty="0">
                    <a:effectLst/>
                    <a:ea typeface="SimSun" panose="02010600030101010101" pitchFamily="2" charset="-122"/>
                  </a:rPr>
                  <a:t>, </a:t>
                </a:r>
                <a:r>
                  <a:rPr lang="en-US" sz="1650" i="1" dirty="0">
                    <a:effectLst/>
                    <a:ea typeface="SimSun" panose="02010600030101010101" pitchFamily="2" charset="-122"/>
                  </a:rPr>
                  <a:t>XX</a:t>
                </a:r>
                <a:r>
                  <a:rPr lang="en-US" sz="1650" i="1" baseline="30000" dirty="0">
                    <a:effectLst/>
                    <a:ea typeface="SimSun" panose="02010600030101010101" pitchFamily="2" charset="-122"/>
                  </a:rPr>
                  <a:t>T</a:t>
                </a:r>
                <a:r>
                  <a:rPr lang="en-US" sz="1650" dirty="0">
                    <a:effectLst/>
                    <a:ea typeface="SimSun" panose="02010600030101010101" pitchFamily="2" charset="-122"/>
                  </a:rPr>
                  <a:t>)</a:t>
                </a:r>
                <a:r>
                  <a:rPr lang="en-US" sz="1650" i="1" baseline="30000" dirty="0">
                    <a:effectLst/>
                    <a:ea typeface="SimSun" panose="02010600030101010101" pitchFamily="2" charset="-122"/>
                  </a:rPr>
                  <a:t>T</a:t>
                </a:r>
                <a:r>
                  <a:rPr lang="en-US" sz="1650" dirty="0">
                    <a:effectLst/>
                    <a:ea typeface="SimSun" panose="02010600030101010101" pitchFamily="2" charset="-122"/>
                  </a:rPr>
                  <a:t>. In fact, parameter Θ = (</a:t>
                </a:r>
                <a:r>
                  <a:rPr lang="en-US" sz="1650" i="1" dirty="0">
                    <a:effectLst/>
                    <a:ea typeface="SimSun" panose="02010600030101010101" pitchFamily="2" charset="-122"/>
                  </a:rPr>
                  <a:t>μ</a:t>
                </a:r>
                <a:r>
                  <a:rPr lang="en-US" sz="1650" dirty="0">
                    <a:effectLst/>
                    <a:ea typeface="SimSun" panose="02010600030101010101" pitchFamily="2" charset="-122"/>
                  </a:rPr>
                  <a:t>, Σ)</a:t>
                </a:r>
                <a:r>
                  <a:rPr lang="en-US" sz="1650" i="1" baseline="30000" dirty="0">
                    <a:effectLst/>
                    <a:ea typeface="SimSun" panose="02010600030101010101" pitchFamily="2" charset="-122"/>
                  </a:rPr>
                  <a:t>T</a:t>
                </a:r>
                <a:r>
                  <a:rPr lang="en-US" sz="1650" dirty="0">
                    <a:effectLst/>
                    <a:ea typeface="SimSun" panose="02010600030101010101" pitchFamily="2" charset="-122"/>
                  </a:rPr>
                  <a:t> of normal PDF, which includes theoretical mean </a:t>
                </a:r>
                <a:r>
                  <a:rPr lang="en-US" sz="1650" i="1" dirty="0">
                    <a:effectLst/>
                    <a:ea typeface="SimSun" panose="02010600030101010101" pitchFamily="2" charset="-122"/>
                  </a:rPr>
                  <a:t>μ</a:t>
                </a:r>
                <a:r>
                  <a:rPr lang="en-US" sz="1650" dirty="0">
                    <a:effectLst/>
                    <a:ea typeface="SimSun" panose="02010600030101010101" pitchFamily="2" charset="-122"/>
                  </a:rPr>
                  <a:t> and theoretical covariance matrix Σ, is totally determined based on all and only </a:t>
                </a:r>
                <a:r>
                  <a:rPr lang="en-US" sz="1650" i="1" dirty="0">
                    <a:effectLst/>
                    <a:ea typeface="SimSun" panose="02010600030101010101" pitchFamily="2" charset="-122"/>
                  </a:rPr>
                  <a:t>X</a:t>
                </a:r>
                <a:r>
                  <a:rPr lang="en-US" sz="1650" dirty="0">
                    <a:effectLst/>
                    <a:ea typeface="SimSun" panose="02010600030101010101" pitchFamily="2" charset="-122"/>
                  </a:rPr>
                  <a:t> and </a:t>
                </a:r>
                <a:r>
                  <a:rPr lang="en-US" sz="1650" i="1" dirty="0">
                    <a:effectLst/>
                    <a:ea typeface="SimSun" panose="02010600030101010101" pitchFamily="2" charset="-122"/>
                  </a:rPr>
                  <a:t>XX</a:t>
                </a:r>
                <a:r>
                  <a:rPr lang="en-US" sz="1650" i="1" baseline="30000" dirty="0">
                    <a:effectLst/>
                    <a:ea typeface="SimSun" panose="02010600030101010101" pitchFamily="2" charset="-122"/>
                  </a:rPr>
                  <a:t>T</a:t>
                </a:r>
                <a:r>
                  <a:rPr lang="en-US" sz="1650" dirty="0">
                    <a:effectLst/>
                    <a:ea typeface="SimSun" panose="02010600030101010101" pitchFamily="2" charset="-122"/>
                  </a:rPr>
                  <a:t> (there is no redundant information in </a:t>
                </a:r>
                <a:r>
                  <a:rPr lang="en-US" sz="1650" i="1" dirty="0">
                    <a:effectLst/>
                    <a:ea typeface="SimSun" panose="02010600030101010101" pitchFamily="2" charset="-122"/>
                  </a:rPr>
                  <a:t>τ</a:t>
                </a:r>
                <a:r>
                  <a:rPr lang="en-US" sz="1650" dirty="0">
                    <a:effectLst/>
                    <a:ea typeface="SimSun" panose="02010600030101010101" pitchFamily="2" charset="-122"/>
                  </a:rPr>
                  <a:t>(</a:t>
                </a:r>
                <a:r>
                  <a:rPr lang="en-US" sz="1650" i="1" dirty="0">
                    <a:effectLst/>
                    <a:ea typeface="SimSun" panose="02010600030101010101" pitchFamily="2" charset="-122"/>
                  </a:rPr>
                  <a:t>X</a:t>
                </a:r>
                <a:r>
                  <a:rPr lang="en-US" sz="1650" dirty="0">
                    <a:effectLst/>
                    <a:ea typeface="SimSun" panose="02010600030101010101" pitchFamily="2" charset="-122"/>
                  </a:rPr>
                  <a:t>)) where </a:t>
                </a:r>
                <a:r>
                  <a:rPr lang="en-US" sz="1650" i="1" dirty="0">
                    <a:effectLst/>
                    <a:ea typeface="SimSun" panose="02010600030101010101" pitchFamily="2" charset="-122"/>
                  </a:rPr>
                  <a:t>X</a:t>
                </a:r>
                <a:r>
                  <a:rPr lang="en-US" sz="1650" dirty="0">
                    <a:effectLst/>
                    <a:ea typeface="SimSun" panose="02010600030101010101" pitchFamily="2" charset="-122"/>
                  </a:rPr>
                  <a:t> is observation considered as random variable,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650" i="1">
                          <a:effectLst/>
                          <a:latin typeface="Cambria Math" panose="02040503050406030204" pitchFamily="18" charset="0"/>
                          <a:ea typeface="SimSun" panose="02010600030101010101" pitchFamily="2" charset="-122"/>
                        </a:rPr>
                        <m:t>𝜇</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𝐸</m:t>
                      </m:r>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e>
                      </m:d>
                      <m:r>
                        <a:rPr lang="en-US" sz="1650" i="1">
                          <a:effectLst/>
                          <a:latin typeface="Cambria Math" panose="02040503050406030204" pitchFamily="18" charset="0"/>
                          <a:ea typeface="SimSun" panose="02010600030101010101" pitchFamily="2" charset="-122"/>
                        </a:rPr>
                        <m:t>=</m:t>
                      </m:r>
                      <m:nary>
                        <m:naryPr>
                          <m:limLoc m:val="undOvr"/>
                          <m:supHide m:val="on"/>
                          <m:ctrlPr>
                            <a:rPr lang="en-US" sz="1650" i="1">
                              <a:effectLst/>
                              <a:latin typeface="Cambria Math" panose="02040503050406030204" pitchFamily="18" charset="0"/>
                              <a:ea typeface="SimSun" panose="02010600030101010101" pitchFamily="2" charset="-122"/>
                            </a:rPr>
                          </m:ctrlPr>
                        </m:naryPr>
                        <m:sub>
                          <m:r>
                            <a:rPr lang="en-US" sz="1650" i="1">
                              <a:effectLst/>
                              <a:latin typeface="Cambria Math" panose="02040503050406030204" pitchFamily="18" charset="0"/>
                              <a:ea typeface="SimSun" panose="02010600030101010101" pitchFamily="2" charset="-122"/>
                            </a:rPr>
                            <m:t>𝑋</m:t>
                          </m:r>
                        </m:sub>
                        <m:sup/>
                        <m:e>
                          <m:r>
                            <a:rPr lang="en-US" sz="1650" i="1">
                              <a:effectLst/>
                              <a:latin typeface="Cambria Math" panose="02040503050406030204" pitchFamily="18" charset="0"/>
                              <a:ea typeface="SimSun" panose="02010600030101010101" pitchFamily="2" charset="-122"/>
                            </a:rPr>
                            <m:t>𝑋𝑓</m:t>
                          </m:r>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e>
                            <m:e>
                              <m:r>
                                <m:rPr>
                                  <m:sty m:val="p"/>
                                </m:rPr>
                                <a:rPr lang="en-US" sz="1650">
                                  <a:effectLst/>
                                  <a:latin typeface="Cambria Math" panose="02040503050406030204" pitchFamily="18" charset="0"/>
                                  <a:ea typeface="SimSun" panose="02010600030101010101" pitchFamily="2" charset="-122"/>
                                </a:rPr>
                                <m:t>Θ</m:t>
                              </m:r>
                            </m:e>
                          </m:d>
                          <m:r>
                            <m:rPr>
                              <m:sty m:val="p"/>
                            </m:rPr>
                            <a:rPr lang="en-US" sz="1650">
                              <a:effectLst/>
                              <a:latin typeface="Cambria Math" panose="02040503050406030204" pitchFamily="18" charset="0"/>
                              <a:ea typeface="SimSun" panose="02010600030101010101" pitchFamily="2" charset="-122"/>
                            </a:rPr>
                            <m:t>d</m:t>
                          </m:r>
                          <m:r>
                            <a:rPr lang="en-US" sz="1650" i="1">
                              <a:effectLst/>
                              <a:latin typeface="Cambria Math" panose="02040503050406030204" pitchFamily="18" charset="0"/>
                              <a:ea typeface="SimSun" panose="02010600030101010101" pitchFamily="2" charset="-122"/>
                            </a:rPr>
                            <m:t>𝑋</m:t>
                          </m:r>
                        </m:e>
                      </m:nary>
                    </m:oMath>
                  </m:oMathPara>
                </a14:m>
                <a:endParaRPr lang="en-US" sz="165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1650">
                          <a:effectLst/>
                          <a:latin typeface="Cambria Math" panose="02040503050406030204" pitchFamily="18" charset="0"/>
                          <a:ea typeface="SimSun" panose="02010600030101010101" pitchFamily="2" charset="-122"/>
                        </a:rPr>
                        <m:t>Σ</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𝐸</m:t>
                      </m:r>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𝐸</m:t>
                      </m:r>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sSup>
                            <m:sSupPr>
                              <m:ctrlPr>
                                <a:rPr lang="en-US" sz="1650" i="1">
                                  <a:effectLst/>
                                  <a:latin typeface="Cambria Math" panose="02040503050406030204" pitchFamily="18" charset="0"/>
                                  <a:ea typeface="SimSun" panose="02010600030101010101" pitchFamily="2" charset="-122"/>
                                </a:rPr>
                              </m:ctrlPr>
                            </m:sSupPr>
                            <m:e>
                              <m:r>
                                <a:rPr lang="en-US" sz="1650" i="1">
                                  <a:effectLst/>
                                  <a:latin typeface="Cambria Math" panose="02040503050406030204" pitchFamily="18" charset="0"/>
                                  <a:ea typeface="SimSun" panose="02010600030101010101" pitchFamily="2" charset="-122"/>
                                </a:rPr>
                                <m:t>𝑋</m:t>
                              </m:r>
                            </m:e>
                            <m:sup>
                              <m:r>
                                <a:rPr lang="en-US" sz="1650" i="1">
                                  <a:effectLst/>
                                  <a:latin typeface="Cambria Math" panose="02040503050406030204" pitchFamily="18" charset="0"/>
                                  <a:ea typeface="SimSun" panose="02010600030101010101" pitchFamily="2" charset="-122"/>
                                </a:rPr>
                                <m:t>𝑇</m:t>
                              </m:r>
                            </m:sup>
                          </m:sSup>
                        </m:e>
                      </m:d>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sSup>
                        <m:sSupPr>
                          <m:ctrlPr>
                            <a:rPr lang="en-US" sz="1650" i="1">
                              <a:effectLst/>
                              <a:latin typeface="Cambria Math" panose="02040503050406030204" pitchFamily="18" charset="0"/>
                              <a:ea typeface="SimSun" panose="02010600030101010101" pitchFamily="2" charset="-122"/>
                            </a:rPr>
                          </m:ctrlPr>
                        </m:sSupPr>
                        <m:e>
                          <m:r>
                            <a:rPr lang="en-US" sz="1650" i="1">
                              <a:effectLst/>
                              <a:latin typeface="Cambria Math" panose="02040503050406030204" pitchFamily="18" charset="0"/>
                              <a:ea typeface="SimSun" panose="02010600030101010101" pitchFamily="2" charset="-122"/>
                            </a:rPr>
                            <m:t>𝜇</m:t>
                          </m:r>
                        </m:e>
                        <m:sup>
                          <m:r>
                            <a:rPr lang="en-US" sz="1650" i="1">
                              <a:effectLst/>
                              <a:latin typeface="Cambria Math" panose="02040503050406030204" pitchFamily="18" charset="0"/>
                              <a:ea typeface="SimSun" panose="02010600030101010101" pitchFamily="2" charset="-122"/>
                            </a:rPr>
                            <m:t>𝑇</m:t>
                          </m:r>
                        </m:sup>
                      </m:sSup>
                    </m:oMath>
                  </m:oMathPara>
                </a14:m>
                <a:endParaRPr lang="en-US" sz="1650" dirty="0">
                  <a:effectLst/>
                  <a:ea typeface="SimSun" panose="02010600030101010101" pitchFamily="2" charset="-122"/>
                </a:endParaRPr>
              </a:p>
              <a:p>
                <a:pPr marL="0" marR="0" indent="0" algn="just">
                  <a:spcBef>
                    <a:spcPts val="0"/>
                  </a:spcBef>
                  <a:spcAft>
                    <a:spcPts val="0"/>
                  </a:spcAft>
                  <a:buNone/>
                </a:pPr>
                <a:r>
                  <a:rPr lang="en-US" sz="1650" dirty="0">
                    <a:effectLst/>
                    <a:ea typeface="SimSun" panose="02010600030101010101" pitchFamily="2" charset="-122"/>
                  </a:rPr>
                  <a:t>Similarly, given </a:t>
                </a:r>
                <a:r>
                  <a:rPr lang="en-US" sz="1650" i="1" dirty="0">
                    <a:effectLst/>
                    <a:ea typeface="SimSun" panose="02010600030101010101" pitchFamily="2" charset="-122"/>
                  </a:rPr>
                  <a:t>X</a:t>
                </a:r>
                <a:r>
                  <a:rPr lang="en-US" sz="1650" dirty="0">
                    <a:effectLst/>
                    <a:ea typeface="SimSun" panose="02010600030101010101" pitchFamily="2" charset="-122"/>
                  </a:rPr>
                  <a:t> = (</a:t>
                </a:r>
                <a:r>
                  <a:rPr lang="en-US" sz="1650" i="1" dirty="0">
                    <a:effectLst/>
                    <a:ea typeface="SimSun" panose="02010600030101010101" pitchFamily="2" charset="-122"/>
                  </a:rPr>
                  <a:t>x</a:t>
                </a:r>
                <a:r>
                  <a:rPr lang="en-US" sz="1650" baseline="-25000" dirty="0">
                    <a:effectLst/>
                    <a:ea typeface="SimSun" panose="02010600030101010101" pitchFamily="2" charset="-122"/>
                  </a:rPr>
                  <a:t>1</a:t>
                </a:r>
                <a:r>
                  <a:rPr lang="en-US" sz="1650" dirty="0">
                    <a:effectLst/>
                    <a:ea typeface="SimSun" panose="02010600030101010101" pitchFamily="2" charset="-122"/>
                  </a:rPr>
                  <a:t>, </a:t>
                </a:r>
                <a:r>
                  <a:rPr lang="en-US" sz="1650" i="1" dirty="0">
                    <a:effectLst/>
                    <a:ea typeface="SimSun" panose="02010600030101010101" pitchFamily="2" charset="-122"/>
                  </a:rPr>
                  <a:t>x</a:t>
                </a:r>
                <a:r>
                  <a:rPr lang="en-US" sz="1650" baseline="-25000" dirty="0">
                    <a:effectLst/>
                    <a:ea typeface="SimSun" panose="02010600030101010101" pitchFamily="2" charset="-122"/>
                  </a:rPr>
                  <a:t>2</a:t>
                </a:r>
                <a:r>
                  <a:rPr lang="en-US" sz="1650" dirty="0">
                    <a:effectLst/>
                    <a:ea typeface="SimSun" panose="02010600030101010101" pitchFamily="2" charset="-122"/>
                  </a:rPr>
                  <a:t>,…, </a:t>
                </a:r>
                <a:r>
                  <a:rPr lang="en-US" sz="1650" i="1" dirty="0" err="1">
                    <a:effectLst/>
                    <a:ea typeface="SimSun" panose="02010600030101010101" pitchFamily="2" charset="-122"/>
                  </a:rPr>
                  <a:t>x</a:t>
                </a:r>
                <a:r>
                  <a:rPr lang="en-US" sz="1650" i="1" baseline="-25000" dirty="0" err="1">
                    <a:effectLst/>
                    <a:ea typeface="SimSun" panose="02010600030101010101" pitchFamily="2" charset="-122"/>
                  </a:rPr>
                  <a:t>n</a:t>
                </a:r>
                <a:r>
                  <a:rPr lang="en-US" sz="1650" dirty="0">
                    <a:effectLst/>
                    <a:ea typeface="SimSun" panose="02010600030101010101" pitchFamily="2" charset="-122"/>
                  </a:rPr>
                  <a:t>)</a:t>
                </a:r>
                <a:r>
                  <a:rPr lang="en-US" sz="1650" i="1" baseline="30000" dirty="0">
                    <a:effectLst/>
                    <a:ea typeface="SimSun" panose="02010600030101010101" pitchFamily="2" charset="-122"/>
                  </a:rPr>
                  <a:t>T</a:t>
                </a:r>
                <a:r>
                  <a:rPr lang="en-US" sz="1650" dirty="0">
                    <a:effectLst/>
                    <a:ea typeface="SimSun" panose="02010600030101010101" pitchFamily="2" charset="-122"/>
                  </a:rPr>
                  <a:t>, sufficient statistic of multinomial PDF of </a:t>
                </a:r>
                <a:r>
                  <a:rPr lang="en-US" sz="1650" i="1" dirty="0">
                    <a:effectLst/>
                    <a:ea typeface="SimSun" panose="02010600030101010101" pitchFamily="2" charset="-122"/>
                  </a:rPr>
                  <a:t>K</a:t>
                </a:r>
                <a:r>
                  <a:rPr lang="en-US" sz="1650" dirty="0">
                    <a:effectLst/>
                    <a:ea typeface="SimSun" panose="02010600030101010101" pitchFamily="2" charset="-122"/>
                  </a:rPr>
                  <a:t> trials is </a:t>
                </a:r>
                <a:r>
                  <a:rPr lang="en-US" sz="1650" i="1" dirty="0">
                    <a:effectLst/>
                    <a:ea typeface="SimSun" panose="02010600030101010101" pitchFamily="2" charset="-122"/>
                  </a:rPr>
                  <a:t>τ</a:t>
                </a:r>
                <a:r>
                  <a:rPr lang="en-US" sz="1650" dirty="0">
                    <a:effectLst/>
                    <a:ea typeface="SimSun" panose="02010600030101010101" pitchFamily="2" charset="-122"/>
                  </a:rPr>
                  <a:t>(</a:t>
                </a:r>
                <a:r>
                  <a:rPr lang="en-US" sz="1650" i="1" dirty="0">
                    <a:effectLst/>
                    <a:ea typeface="SimSun" panose="02010600030101010101" pitchFamily="2" charset="-122"/>
                  </a:rPr>
                  <a:t>X</a:t>
                </a:r>
                <a:r>
                  <a:rPr lang="en-US" sz="1650" dirty="0">
                    <a:effectLst/>
                    <a:ea typeface="SimSun" panose="02010600030101010101" pitchFamily="2" charset="-122"/>
                  </a:rPr>
                  <a:t>) = (</a:t>
                </a:r>
                <a:r>
                  <a:rPr lang="en-US" sz="1650" i="1" dirty="0">
                    <a:effectLst/>
                    <a:ea typeface="SimSun" panose="02010600030101010101" pitchFamily="2" charset="-122"/>
                  </a:rPr>
                  <a:t>x</a:t>
                </a:r>
                <a:r>
                  <a:rPr lang="en-US" sz="1650" baseline="-25000" dirty="0">
                    <a:effectLst/>
                    <a:ea typeface="SimSun" panose="02010600030101010101" pitchFamily="2" charset="-122"/>
                  </a:rPr>
                  <a:t>1</a:t>
                </a:r>
                <a:r>
                  <a:rPr lang="en-US" sz="1650" dirty="0">
                    <a:effectLst/>
                    <a:ea typeface="SimSun" panose="02010600030101010101" pitchFamily="2" charset="-122"/>
                  </a:rPr>
                  <a:t>, </a:t>
                </a:r>
                <a:r>
                  <a:rPr lang="en-US" sz="1650" i="1" dirty="0">
                    <a:effectLst/>
                    <a:ea typeface="SimSun" panose="02010600030101010101" pitchFamily="2" charset="-122"/>
                  </a:rPr>
                  <a:t>x</a:t>
                </a:r>
                <a:r>
                  <a:rPr lang="en-US" sz="1650" baseline="-25000" dirty="0">
                    <a:effectLst/>
                    <a:ea typeface="SimSun" panose="02010600030101010101" pitchFamily="2" charset="-122"/>
                  </a:rPr>
                  <a:t>2</a:t>
                </a:r>
                <a:r>
                  <a:rPr lang="en-US" sz="1650" dirty="0">
                    <a:effectLst/>
                    <a:ea typeface="SimSun" panose="02010600030101010101" pitchFamily="2" charset="-122"/>
                  </a:rPr>
                  <a:t>,…, </a:t>
                </a:r>
                <a:r>
                  <a:rPr lang="en-US" sz="1650" i="1" dirty="0" err="1">
                    <a:effectLst/>
                    <a:ea typeface="SimSun" panose="02010600030101010101" pitchFamily="2" charset="-122"/>
                  </a:rPr>
                  <a:t>x</a:t>
                </a:r>
                <a:r>
                  <a:rPr lang="en-US" sz="1650" i="1" baseline="-25000" dirty="0" err="1">
                    <a:effectLst/>
                    <a:ea typeface="SimSun" panose="02010600030101010101" pitchFamily="2" charset="-122"/>
                  </a:rPr>
                  <a:t>n</a:t>
                </a:r>
                <a:r>
                  <a:rPr lang="en-US" sz="1650" dirty="0">
                    <a:effectLst/>
                    <a:ea typeface="SimSun" panose="02010600030101010101" pitchFamily="2" charset="-122"/>
                  </a:rPr>
                  <a:t>)</a:t>
                </a:r>
                <a:r>
                  <a:rPr lang="en-US" sz="1650" i="1" baseline="30000" dirty="0">
                    <a:effectLst/>
                    <a:ea typeface="SimSun" panose="02010600030101010101" pitchFamily="2" charset="-122"/>
                  </a:rPr>
                  <a:t>T</a:t>
                </a:r>
                <a:r>
                  <a:rPr lang="en-US" sz="1650" dirty="0">
                    <a:effectLst/>
                    <a:ea typeface="SimSun" panose="02010600030101010101" pitchFamily="2" charset="-122"/>
                  </a:rPr>
                  <a:t> due to </a:t>
                </a:r>
                <a14:m>
                  <m:oMath xmlns:m="http://schemas.openxmlformats.org/officeDocument/2006/math">
                    <m:sSub>
                      <m:sSubPr>
                        <m:ctrlPr>
                          <a:rPr lang="en-US" sz="1650" i="1">
                            <a:effectLst/>
                            <a:latin typeface="Cambria Math" panose="02040503050406030204" pitchFamily="18" charset="0"/>
                            <a:ea typeface="SimSun" panose="02010600030101010101" pitchFamily="2" charset="-122"/>
                          </a:rPr>
                        </m:ctrlPr>
                      </m:sSubPr>
                      <m:e>
                        <m:r>
                          <a:rPr lang="en-US" sz="1650" i="1">
                            <a:effectLst/>
                            <a:latin typeface="Cambria Math" panose="02040503050406030204" pitchFamily="18" charset="0"/>
                            <a:ea typeface="SimSun" panose="02010600030101010101" pitchFamily="2" charset="-122"/>
                          </a:rPr>
                          <m:t>𝑝</m:t>
                        </m:r>
                      </m:e>
                      <m:sub>
                        <m:r>
                          <a:rPr lang="en-US" sz="1650" i="1">
                            <a:effectLst/>
                            <a:latin typeface="Cambria Math" panose="02040503050406030204" pitchFamily="18" charset="0"/>
                            <a:ea typeface="SimSun" panose="02010600030101010101" pitchFamily="2" charset="-122"/>
                          </a:rPr>
                          <m:t>𝑗</m:t>
                        </m:r>
                      </m:sub>
                    </m:sSub>
                    <m:r>
                      <a:rPr lang="en-US" sz="1650" i="1">
                        <a:effectLst/>
                        <a:latin typeface="Cambria Math" panose="02040503050406030204" pitchFamily="18" charset="0"/>
                        <a:ea typeface="SimSun" panose="02010600030101010101" pitchFamily="2" charset="-122"/>
                      </a:rPr>
                      <m:t>=</m:t>
                    </m:r>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𝐸</m:t>
                        </m:r>
                        <m:d>
                          <m:dPr>
                            <m:ctrlPr>
                              <a:rPr lang="en-US" sz="1650" i="1">
                                <a:effectLst/>
                                <a:latin typeface="Cambria Math" panose="02040503050406030204" pitchFamily="18" charset="0"/>
                                <a:ea typeface="SimSun" panose="02010600030101010101" pitchFamily="2" charset="-122"/>
                              </a:rPr>
                            </m:ctrlPr>
                          </m:dPr>
                          <m:e>
                            <m:sSub>
                              <m:sSubPr>
                                <m:ctrlPr>
                                  <a:rPr lang="en-US" sz="1650" i="1">
                                    <a:effectLst/>
                                    <a:latin typeface="Cambria Math" panose="02040503050406030204" pitchFamily="18" charset="0"/>
                                    <a:ea typeface="SimSun" panose="02010600030101010101" pitchFamily="2" charset="-122"/>
                                  </a:rPr>
                                </m:ctrlPr>
                              </m:sSubPr>
                              <m:e>
                                <m:r>
                                  <a:rPr lang="en-US" sz="1650" i="1">
                                    <a:effectLst/>
                                    <a:latin typeface="Cambria Math" panose="02040503050406030204" pitchFamily="18" charset="0"/>
                                    <a:ea typeface="SimSun" panose="02010600030101010101" pitchFamily="2" charset="-122"/>
                                  </a:rPr>
                                  <m:t>𝑥</m:t>
                                </m:r>
                              </m:e>
                              <m:sub>
                                <m:r>
                                  <a:rPr lang="en-US" sz="1650" i="1">
                                    <a:effectLst/>
                                    <a:latin typeface="Cambria Math" panose="02040503050406030204" pitchFamily="18" charset="0"/>
                                    <a:ea typeface="SimSun" panose="02010600030101010101" pitchFamily="2" charset="-122"/>
                                  </a:rPr>
                                  <m:t>𝑗</m:t>
                                </m:r>
                              </m:sub>
                            </m:sSub>
                          </m:e>
                        </m:d>
                      </m:num>
                      <m:den>
                        <m:r>
                          <a:rPr lang="en-US" sz="1650" i="1">
                            <a:effectLst/>
                            <a:latin typeface="Cambria Math" panose="02040503050406030204" pitchFamily="18" charset="0"/>
                            <a:ea typeface="SimSun" panose="02010600030101010101" pitchFamily="2" charset="-122"/>
                          </a:rPr>
                          <m:t>𝐾</m:t>
                        </m:r>
                      </m:den>
                    </m:f>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𝑗</m:t>
                    </m:r>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1,</m:t>
                        </m:r>
                        <m:r>
                          <a:rPr lang="en-US" sz="1650" i="1">
                            <a:effectLst/>
                            <a:latin typeface="Cambria Math" panose="02040503050406030204" pitchFamily="18" charset="0"/>
                            <a:ea typeface="SimSun" panose="02010600030101010101" pitchFamily="2" charset="-122"/>
                          </a:rPr>
                          <m:t>𝑛</m:t>
                        </m:r>
                      </m:e>
                    </m:acc>
                  </m:oMath>
                </a14:m>
                <a:endParaRPr lang="en-US" sz="1650" dirty="0">
                  <a:effectLst/>
                  <a:ea typeface="SimSun" panose="02010600030101010101" pitchFamily="2" charset="-122"/>
                </a:endParaRPr>
              </a:p>
              <a:p>
                <a:pPr marL="0" indent="0">
                  <a:buNone/>
                </a:pPr>
                <a:endParaRPr lang="en-US" sz="1650" dirty="0"/>
              </a:p>
            </p:txBody>
          </p:sp>
        </mc:Choice>
        <mc:Fallback xmlns="">
          <p:sp>
            <p:nvSpPr>
              <p:cNvPr id="3" name="Content Placeholder 2">
                <a:extLst>
                  <a:ext uri="{FF2B5EF4-FFF2-40B4-BE49-F238E27FC236}">
                    <a16:creationId xmlns:a16="http://schemas.microsoft.com/office/drawing/2014/main" id="{CF5677D3-C0C1-B592-9A85-C8E3953A715F}"/>
                  </a:ext>
                </a:extLst>
              </p:cNvPr>
              <p:cNvSpPr>
                <a:spLocks noGrp="1" noRot="1" noChangeAspect="1" noMove="1" noResize="1" noEditPoints="1" noAdjustHandles="1" noChangeArrowheads="1" noChangeShapeType="1" noTextEdit="1"/>
              </p:cNvSpPr>
              <p:nvPr>
                <p:ph idx="1"/>
              </p:nvPr>
            </p:nvSpPr>
            <p:spPr>
              <a:xfrm>
                <a:off x="182879" y="914399"/>
                <a:ext cx="11830929" cy="5176066"/>
              </a:xfrm>
              <a:blipFill>
                <a:blip r:embed="rId4"/>
                <a:stretch>
                  <a:fillRect l="-309" t="-353" r="-309" b="-565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FD752AD-1CD5-13A0-EA3D-D8E15C40FDE0}"/>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227E7351-8CB1-42AC-A86B-213A3E599FBC}"/>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2BA46DE1-24EE-96F0-FA51-7EC577B6093B}"/>
              </a:ext>
            </a:extLst>
          </p:cNvPr>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852837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200F-1877-281C-05BA-1F2608AB8161}"/>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16E087-0B70-1845-03F6-CF69AC7170AB}"/>
                  </a:ext>
                </a:extLst>
              </p:cNvPr>
              <p:cNvSpPr>
                <a:spLocks noGrp="1"/>
              </p:cNvSpPr>
              <p:nvPr>
                <p:ph idx="1"/>
              </p:nvPr>
            </p:nvSpPr>
            <p:spPr/>
            <p:txBody>
              <a:bodyPr>
                <a:noAutofit/>
              </a:bodyPr>
              <a:lstStyle/>
              <a:p>
                <a:pPr marL="0" marR="0" indent="0" algn="just">
                  <a:spcBef>
                    <a:spcPts val="0"/>
                  </a:spcBef>
                  <a:spcAft>
                    <a:spcPts val="0"/>
                  </a:spcAft>
                  <a:buNone/>
                </a:pPr>
                <a:r>
                  <a:rPr lang="en-US" sz="2200" dirty="0">
                    <a:effectLst/>
                    <a:ea typeface="SimSun" panose="02010600030101010101" pitchFamily="2" charset="-122"/>
                  </a:rPr>
                  <a:t>Given a sample containing observations, purpose of point estimation is to estimate unknown parameter Θ based on such sample. The result of estimation process is the estimate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oMath>
                </a14:m>
                <a:r>
                  <a:rPr lang="en-US" sz="2200" dirty="0">
                    <a:effectLst/>
                    <a:ea typeface="SimSun" panose="02010600030101010101" pitchFamily="2" charset="-122"/>
                  </a:rPr>
                  <a:t> as approximation of unknown Θ. Formula to calculate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oMath>
                </a14:m>
                <a:r>
                  <a:rPr lang="en-US" sz="2200" dirty="0">
                    <a:effectLst/>
                    <a:ea typeface="SimSun" panose="02010600030101010101" pitchFamily="2" charset="-122"/>
                  </a:rPr>
                  <a:t> based on sample is called estimator of Θ. As a convention, estimator of Θ is denoted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𝑋</m:t>
                        </m:r>
                      </m:e>
                    </m:d>
                  </m:oMath>
                </a14:m>
                <a:r>
                  <a:rPr lang="en-US" sz="2200" dirty="0">
                    <a:effectLst/>
                    <a:ea typeface="SimSun" panose="02010600030101010101" pitchFamily="2" charset="-122"/>
                  </a:rPr>
                  <a:t> or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𝒳</m:t>
                        </m:r>
                      </m:e>
                    </m:d>
                  </m:oMath>
                </a14:m>
                <a:r>
                  <a:rPr lang="en-US" sz="2200" dirty="0">
                    <a:effectLst/>
                    <a:ea typeface="SimSun" panose="02010600030101010101" pitchFamily="2" charset="-122"/>
                  </a:rPr>
                  <a:t> where </a:t>
                </a:r>
                <a:r>
                  <a:rPr lang="en-US" sz="2200" i="1" dirty="0">
                    <a:effectLst/>
                    <a:ea typeface="SimSun" panose="02010600030101010101" pitchFamily="2" charset="-122"/>
                  </a:rPr>
                  <a:t>X</a:t>
                </a:r>
                <a:r>
                  <a:rPr lang="en-US" sz="2200" dirty="0">
                    <a:effectLst/>
                    <a:ea typeface="SimSun" panose="02010600030101010101" pitchFamily="2" charset="-122"/>
                  </a:rPr>
                  <a:t> is an observation and </a:t>
                </a:r>
                <a14:m>
                  <m:oMath xmlns:m="http://schemas.openxmlformats.org/officeDocument/2006/math">
                    <m:r>
                      <a:rPr lang="en-US" sz="2200" i="1">
                        <a:effectLst/>
                        <a:latin typeface="Cambria Math" panose="02040503050406030204" pitchFamily="18" charset="0"/>
                        <a:ea typeface="SimSun" panose="02010600030101010101" pitchFamily="2" charset="-122"/>
                      </a:rPr>
                      <m:t>𝒳</m:t>
                    </m:r>
                  </m:oMath>
                </a14:m>
                <a:r>
                  <a:rPr lang="en-US" sz="2200" dirty="0">
                    <a:effectLst/>
                    <a:ea typeface="SimSun" panose="02010600030101010101" pitchFamily="2" charset="-122"/>
                  </a:rPr>
                  <a:t> is sample including many observations. Actually,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𝑋</m:t>
                        </m:r>
                      </m:e>
                    </m:d>
                  </m:oMath>
                </a14:m>
                <a:r>
                  <a:rPr lang="en-US" sz="2200" dirty="0">
                    <a:effectLst/>
                    <a:ea typeface="SimSun" panose="02010600030101010101" pitchFamily="2" charset="-122"/>
                  </a:rPr>
                  <a:t> or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𝒳</m:t>
                        </m:r>
                      </m:e>
                    </m:d>
                  </m:oMath>
                </a14:m>
                <a:r>
                  <a:rPr lang="en-US" sz="2200" dirty="0">
                    <a:effectLst/>
                    <a:ea typeface="SimSun" panose="02010600030101010101" pitchFamily="2" charset="-122"/>
                  </a:rPr>
                  <a:t> is the same to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oMath>
                </a14:m>
                <a:r>
                  <a:rPr lang="en-US" sz="2200" dirty="0">
                    <a:effectLst/>
                    <a:ea typeface="SimSun" panose="02010600030101010101" pitchFamily="2" charset="-122"/>
                  </a:rPr>
                  <a:t> but the notation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𝑋</m:t>
                        </m:r>
                      </m:e>
                    </m:d>
                  </m:oMath>
                </a14:m>
                <a:r>
                  <a:rPr lang="en-US" sz="2200" dirty="0">
                    <a:effectLst/>
                    <a:ea typeface="SimSun" panose="02010600030101010101" pitchFamily="2" charset="-122"/>
                  </a:rPr>
                  <a:t> or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𝒳</m:t>
                        </m:r>
                      </m:e>
                    </m:d>
                  </m:oMath>
                </a14:m>
                <a:r>
                  <a:rPr lang="en-US" sz="2200" dirty="0">
                    <a:effectLst/>
                    <a:ea typeface="SimSun" panose="02010600030101010101" pitchFamily="2" charset="-122"/>
                  </a:rPr>
                  <a:t> implies that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Θ</m:t>
                        </m:r>
                      </m:e>
                    </m:acc>
                  </m:oMath>
                </a14:m>
                <a:r>
                  <a:rPr lang="en-US" sz="2200" dirty="0">
                    <a:effectLst/>
                    <a:ea typeface="SimSun" panose="02010600030101010101" pitchFamily="2" charset="-122"/>
                  </a:rPr>
                  <a:t> is calculated based on observations. For example, given sample </a:t>
                </a:r>
                <a14:m>
                  <m:oMath xmlns:m="http://schemas.openxmlformats.org/officeDocument/2006/math">
                    <m:r>
                      <a:rPr lang="en-US" sz="2200" i="1">
                        <a:effectLst/>
                        <a:latin typeface="Cambria Math" panose="02040503050406030204" pitchFamily="18" charset="0"/>
                        <a:ea typeface="SimSun" panose="02010600030101010101" pitchFamily="2" charset="-122"/>
                      </a:rPr>
                      <m:t>𝒳</m:t>
                    </m:r>
                  </m:oMath>
                </a14:m>
                <a:r>
                  <a:rPr lang="en-US" sz="2200" dirty="0">
                    <a:effectLst/>
                    <a:ea typeface="SimSun" panose="02010600030101010101" pitchFamily="2" charset="-122"/>
                  </a:rPr>
                  <a:t> = {</a:t>
                </a:r>
                <a:r>
                  <a:rPr lang="en-US" sz="2200" i="1" dirty="0">
                    <a:effectLst/>
                    <a:ea typeface="SimSun" panose="02010600030101010101" pitchFamily="2" charset="-122"/>
                  </a:rPr>
                  <a:t>X</a:t>
                </a:r>
                <a:r>
                  <a:rPr lang="en-US" sz="2200" baseline="-25000" dirty="0">
                    <a:effectLst/>
                    <a:ea typeface="SimSun" panose="02010600030101010101" pitchFamily="2" charset="-122"/>
                  </a:rPr>
                  <a:t>1</a:t>
                </a:r>
                <a:r>
                  <a:rPr lang="en-US" sz="2200" dirty="0">
                    <a:effectLst/>
                    <a:ea typeface="SimSun" panose="02010600030101010101" pitchFamily="2" charset="-122"/>
                  </a:rPr>
                  <a:t>, </a:t>
                </a:r>
                <a:r>
                  <a:rPr lang="en-US" sz="2200" i="1" dirty="0">
                    <a:effectLst/>
                    <a:ea typeface="SimSun" panose="02010600030101010101" pitchFamily="2" charset="-122"/>
                  </a:rPr>
                  <a:t>X</a:t>
                </a:r>
                <a:r>
                  <a:rPr lang="en-US" sz="2200" baseline="-25000" dirty="0">
                    <a:effectLst/>
                    <a:ea typeface="SimSun" panose="02010600030101010101" pitchFamily="2" charset="-122"/>
                  </a:rPr>
                  <a:t>2</a:t>
                </a:r>
                <a:r>
                  <a:rPr lang="en-US" sz="2200" dirty="0">
                    <a:effectLst/>
                    <a:ea typeface="SimSun" panose="02010600030101010101" pitchFamily="2" charset="-122"/>
                  </a:rPr>
                  <a:t>,…, </a:t>
                </a:r>
                <a:r>
                  <a:rPr lang="en-US" sz="2200" i="1" dirty="0">
                    <a:effectLst/>
                    <a:ea typeface="SimSun" panose="02010600030101010101" pitchFamily="2" charset="-122"/>
                  </a:rPr>
                  <a:t>X</a:t>
                </a:r>
                <a:r>
                  <a:rPr lang="en-US" sz="2200" i="1" baseline="-25000" dirty="0">
                    <a:effectLst/>
                    <a:ea typeface="SimSun" panose="02010600030101010101" pitchFamily="2" charset="-122"/>
                  </a:rPr>
                  <a:t>N</a:t>
                </a:r>
                <a:r>
                  <a:rPr lang="en-US" sz="2200" dirty="0">
                    <a:effectLst/>
                    <a:ea typeface="SimSun" panose="02010600030101010101" pitchFamily="2" charset="-122"/>
                  </a:rPr>
                  <a:t>} including </a:t>
                </a:r>
                <a:r>
                  <a:rPr lang="en-US" sz="2200" i="1" dirty="0">
                    <a:effectLst/>
                    <a:ea typeface="SimSun" panose="02010600030101010101" pitchFamily="2" charset="-122"/>
                  </a:rPr>
                  <a:t>N</a:t>
                </a:r>
                <a:r>
                  <a:rPr lang="en-US" sz="2200" dirty="0">
                    <a:effectLst/>
                    <a:ea typeface="SimSun" panose="02010600030101010101" pitchFamily="2" charset="-122"/>
                  </a:rPr>
                  <a:t> observations </a:t>
                </a:r>
                <a:r>
                  <a:rPr lang="en-US" sz="2200" dirty="0" err="1">
                    <a:effectLst/>
                    <a:ea typeface="SimSun" panose="02010600030101010101" pitchFamily="2" charset="-122"/>
                  </a:rPr>
                  <a:t>iid</a:t>
                </a:r>
                <a:r>
                  <a:rPr lang="en-US" sz="2200" dirty="0">
                    <a:effectLst/>
                    <a:ea typeface="SimSun" panose="02010600030101010101" pitchFamily="2" charset="-122"/>
                  </a:rPr>
                  <a:t> </a:t>
                </a:r>
                <a:r>
                  <a:rPr lang="en-US" sz="2200" i="1" dirty="0">
                    <a:effectLst/>
                    <a:ea typeface="SimSun" panose="02010600030101010101" pitchFamily="2" charset="-122"/>
                  </a:rPr>
                  <a:t>X</a:t>
                </a:r>
                <a:r>
                  <a:rPr lang="en-US" sz="2200" i="1" baseline="-25000" dirty="0">
                    <a:effectLst/>
                    <a:ea typeface="SimSun" panose="02010600030101010101" pitchFamily="2" charset="-122"/>
                  </a:rPr>
                  <a:t>i</a:t>
                </a:r>
                <a:r>
                  <a:rPr lang="en-US" sz="2200" dirty="0">
                    <a:effectLst/>
                    <a:ea typeface="SimSun" panose="02010600030101010101" pitchFamily="2" charset="-122"/>
                  </a:rPr>
                  <a:t>, estimator of theoretical mean </a:t>
                </a:r>
                <a:r>
                  <a:rPr lang="en-US" sz="2200" i="1" dirty="0">
                    <a:effectLst/>
                    <a:ea typeface="SimSun" panose="02010600030101010101" pitchFamily="2" charset="-122"/>
                  </a:rPr>
                  <a:t>μ</a:t>
                </a:r>
                <a:r>
                  <a:rPr lang="en-US" sz="2200" dirty="0">
                    <a:effectLst/>
                    <a:ea typeface="SimSun" panose="02010600030101010101" pitchFamily="2" charset="-122"/>
                  </a:rPr>
                  <a:t> of normal distribution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a:rPr lang="en-US" sz="2200" i="1">
                              <a:effectLst/>
                              <a:latin typeface="Cambria Math" panose="02040503050406030204" pitchFamily="18" charset="0"/>
                              <a:ea typeface="SimSun" panose="02010600030101010101" pitchFamily="2" charset="-122"/>
                            </a:rPr>
                            <m:t>𝜇</m:t>
                          </m:r>
                        </m:e>
                      </m:acc>
                      <m:r>
                        <a:rPr lang="en-US" sz="2200" i="1">
                          <a:effectLst/>
                          <a:latin typeface="Cambria Math" panose="02040503050406030204" pitchFamily="18" charset="0"/>
                          <a:ea typeface="SimSun" panose="02010600030101010101" pitchFamily="2" charset="-122"/>
                        </a:rPr>
                        <m:t>=</m:t>
                      </m:r>
                      <m:acc>
                        <m:accPr>
                          <m:chr m:val="̂"/>
                          <m:ctrlPr>
                            <a:rPr lang="en-US" sz="2200" i="1">
                              <a:effectLst/>
                              <a:latin typeface="Cambria Math" panose="02040503050406030204" pitchFamily="18" charset="0"/>
                              <a:ea typeface="SimSun" panose="02010600030101010101" pitchFamily="2" charset="-122"/>
                            </a:rPr>
                          </m:ctrlPr>
                        </m:accPr>
                        <m:e>
                          <m:r>
                            <a:rPr lang="en-US" sz="2200" i="1">
                              <a:effectLst/>
                              <a:latin typeface="Cambria Math" panose="02040503050406030204" pitchFamily="18" charset="0"/>
                              <a:ea typeface="SimSun" panose="02010600030101010101" pitchFamily="2" charset="-122"/>
                            </a:rPr>
                            <m:t>𝜇</m:t>
                          </m:r>
                        </m:e>
                      </m:acc>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𝒳</m:t>
                          </m:r>
                        </m:e>
                      </m:d>
                      <m:r>
                        <a:rPr lang="en-US" sz="2200" i="1">
                          <a:effectLst/>
                          <a:latin typeface="Cambria Math" panose="02040503050406030204" pitchFamily="18" charset="0"/>
                          <a:ea typeface="SimSun" panose="02010600030101010101" pitchFamily="2" charset="-122"/>
                        </a:rPr>
                        <m:t>=</m:t>
                      </m:r>
                      <m:acc>
                        <m:accPr>
                          <m:chr m:val="̅"/>
                          <m:ctrlPr>
                            <a:rPr lang="en-US" sz="2200" i="1">
                              <a:effectLst/>
                              <a:latin typeface="Cambria Math" panose="02040503050406030204" pitchFamily="18" charset="0"/>
                              <a:ea typeface="SimSun" panose="02010600030101010101" pitchFamily="2" charset="-122"/>
                            </a:rPr>
                          </m:ctrlPr>
                        </m:accPr>
                        <m:e>
                          <m:r>
                            <a:rPr lang="en-US" sz="2200" i="1">
                              <a:effectLst/>
                              <a:latin typeface="Cambria Math" panose="02040503050406030204" pitchFamily="18" charset="0"/>
                              <a:ea typeface="SimSun" panose="02010600030101010101" pitchFamily="2" charset="-122"/>
                            </a:rPr>
                            <m:t>𝑋</m:t>
                          </m:r>
                        </m:e>
                      </m:acc>
                      <m:r>
                        <a:rPr lang="en-US" sz="2200" i="1">
                          <a:effectLst/>
                          <a:latin typeface="Cambria Math" panose="02040503050406030204" pitchFamily="18" charset="0"/>
                          <a:ea typeface="SimSun" panose="02010600030101010101" pitchFamily="2" charset="-122"/>
                        </a:rPr>
                        <m:t>=</m:t>
                      </m:r>
                      <m:f>
                        <m:fPr>
                          <m:ctrlPr>
                            <a:rPr lang="en-US" sz="2200" i="1">
                              <a:effectLst/>
                              <a:latin typeface="Cambria Math" panose="02040503050406030204" pitchFamily="18" charset="0"/>
                              <a:ea typeface="SimSun" panose="02010600030101010101" pitchFamily="2" charset="-122"/>
                            </a:rPr>
                          </m:ctrlPr>
                        </m:fPr>
                        <m:num>
                          <m:r>
                            <a:rPr lang="en-US" sz="2200" i="1">
                              <a:effectLst/>
                              <a:latin typeface="Cambria Math" panose="02040503050406030204" pitchFamily="18" charset="0"/>
                              <a:ea typeface="SimSun" panose="02010600030101010101" pitchFamily="2" charset="-122"/>
                            </a:rPr>
                            <m:t>1</m:t>
                          </m:r>
                        </m:num>
                        <m:den>
                          <m:r>
                            <a:rPr lang="en-US" sz="2200" i="1">
                              <a:effectLst/>
                              <a:latin typeface="Cambria Math" panose="02040503050406030204" pitchFamily="18" charset="0"/>
                              <a:ea typeface="SimSun" panose="02010600030101010101" pitchFamily="2" charset="-122"/>
                            </a:rPr>
                            <m:t>𝑁</m:t>
                          </m:r>
                        </m:den>
                      </m:f>
                      <m:nary>
                        <m:naryPr>
                          <m:chr m:val="∑"/>
                          <m:limLoc m:val="undOvr"/>
                          <m:ctrlPr>
                            <a:rPr lang="en-US" sz="2200" i="1">
                              <a:effectLst/>
                              <a:latin typeface="Cambria Math" panose="02040503050406030204" pitchFamily="18" charset="0"/>
                              <a:ea typeface="SimSun" panose="02010600030101010101" pitchFamily="2" charset="-122"/>
                            </a:rPr>
                          </m:ctrlPr>
                        </m:naryPr>
                        <m:sub>
                          <m:r>
                            <a:rPr lang="en-US" sz="2200" i="1">
                              <a:effectLst/>
                              <a:latin typeface="Cambria Math" panose="02040503050406030204" pitchFamily="18" charset="0"/>
                              <a:ea typeface="SimSun" panose="02010600030101010101" pitchFamily="2" charset="-122"/>
                            </a:rPr>
                            <m:t>𝑖</m:t>
                          </m:r>
                          <m:r>
                            <a:rPr lang="en-US" sz="2200" i="1">
                              <a:effectLst/>
                              <a:latin typeface="Cambria Math" panose="02040503050406030204" pitchFamily="18" charset="0"/>
                              <a:ea typeface="SimSun" panose="02010600030101010101" pitchFamily="2" charset="-122"/>
                            </a:rPr>
                            <m:t>=1</m:t>
                          </m:r>
                        </m:sub>
                        <m:sup>
                          <m:r>
                            <a:rPr lang="en-US" sz="2200" i="1">
                              <a:effectLst/>
                              <a:latin typeface="Cambria Math" panose="02040503050406030204" pitchFamily="18" charset="0"/>
                              <a:ea typeface="SimSun" panose="02010600030101010101" pitchFamily="2" charset="-122"/>
                            </a:rPr>
                            <m:t>𝑁</m:t>
                          </m:r>
                        </m:sup>
                        <m:e>
                          <m:sSub>
                            <m:sSubPr>
                              <m:ctrlPr>
                                <a:rPr lang="en-US" sz="2200" i="1">
                                  <a:effectLst/>
                                  <a:latin typeface="Cambria Math" panose="02040503050406030204" pitchFamily="18" charset="0"/>
                                  <a:ea typeface="SimSun" panose="02010600030101010101" pitchFamily="2" charset="-122"/>
                                </a:rPr>
                              </m:ctrlPr>
                            </m:sSubPr>
                            <m:e>
                              <m:r>
                                <a:rPr lang="en-US" sz="2200" i="1">
                                  <a:effectLst/>
                                  <a:latin typeface="Cambria Math" panose="02040503050406030204" pitchFamily="18" charset="0"/>
                                  <a:ea typeface="SimSun" panose="02010600030101010101" pitchFamily="2" charset="-122"/>
                                </a:rPr>
                                <m:t>𝑋</m:t>
                              </m:r>
                            </m:e>
                            <m:sub>
                              <m:r>
                                <a:rPr lang="en-US" sz="2200" i="1">
                                  <a:effectLst/>
                                  <a:latin typeface="Cambria Math" panose="02040503050406030204" pitchFamily="18" charset="0"/>
                                  <a:ea typeface="SimSun" panose="02010600030101010101" pitchFamily="2" charset="-122"/>
                                </a:rPr>
                                <m:t>𝑖</m:t>
                              </m:r>
                            </m:sub>
                          </m:sSub>
                        </m:e>
                      </m:nary>
                    </m:oMath>
                  </m:oMathPara>
                </a14:m>
                <a:endParaRPr lang="en-US" sz="2200" dirty="0">
                  <a:effectLst/>
                  <a:ea typeface="SimSun" panose="02010600030101010101" pitchFamily="2" charset="-122"/>
                </a:endParaRPr>
              </a:p>
              <a:p>
                <a:pPr marL="0" indent="0">
                  <a:buNone/>
                </a:pPr>
                <a:r>
                  <a:rPr lang="en-US" sz="2200" dirty="0">
                    <a:effectLst/>
                    <a:ea typeface="SimSun" panose="02010600030101010101" pitchFamily="2" charset="-122"/>
                  </a:rPr>
                  <a:t>As usual, estimator of Θ is determined based on sufficient statistics which in turn are functions of observations where observations are considered as random variables. Estimation methods mentioned in this research are MLE, Maximum A Posteriori (MAP), and EM in which MAP and EM are variants of MLE.</a:t>
                </a:r>
                <a:endParaRPr lang="en-US" sz="2200" dirty="0"/>
              </a:p>
            </p:txBody>
          </p:sp>
        </mc:Choice>
        <mc:Fallback xmlns="">
          <p:sp>
            <p:nvSpPr>
              <p:cNvPr id="3" name="Content Placeholder 2">
                <a:extLst>
                  <a:ext uri="{FF2B5EF4-FFF2-40B4-BE49-F238E27FC236}">
                    <a16:creationId xmlns:a16="http://schemas.microsoft.com/office/drawing/2014/main" id="{B016E087-0B70-1845-03F6-CF69AC7170AB}"/>
                  </a:ext>
                </a:extLst>
              </p:cNvPr>
              <p:cNvSpPr>
                <a:spLocks noGrp="1" noRot="1" noChangeAspect="1" noMove="1" noResize="1" noEditPoints="1" noAdjustHandles="1" noChangeArrowheads="1" noChangeShapeType="1" noTextEdit="1"/>
              </p:cNvSpPr>
              <p:nvPr>
                <p:ph idx="1"/>
              </p:nvPr>
            </p:nvSpPr>
            <p:spPr>
              <a:blipFill>
                <a:blip r:embed="rId4"/>
                <a:stretch>
                  <a:fillRect l="-754" t="-824" r="-1101" b="-11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1FDF23B-D776-B6DC-7C8C-1D66D6130A0A}"/>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89CC0EC6-6906-F5CA-9BD5-DB4C1B1FBA2D}"/>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2D68F22C-BC5A-AEEE-70B4-A2459F921F6B}"/>
              </a:ext>
            </a:extLst>
          </p:cNvPr>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74959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16698-D2DC-174A-4457-D43FE6C9804C}"/>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204F0E-F6AF-313B-7C06-CD5DEFE05E94}"/>
                  </a:ext>
                </a:extLst>
              </p:cNvPr>
              <p:cNvSpPr>
                <a:spLocks noGrp="1"/>
              </p:cNvSpPr>
              <p:nvPr>
                <p:ph idx="1"/>
              </p:nvPr>
            </p:nvSpPr>
            <p:spPr>
              <a:xfrm>
                <a:off x="365760" y="914399"/>
                <a:ext cx="11437034"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According to viewpoint of Bayesian statistics, the parameter Θ is random variable and it conforms some distribution. In some research, Θ represents a hypothesis. Equation 1.6 specifies Bayes’ rule in which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dirty="0" err="1">
                    <a:effectLst/>
                    <a:latin typeface="Times New Roman" panose="02020603050405020304" pitchFamily="18" charset="0"/>
                    <a:ea typeface="SimSun" panose="02010600030101010101" pitchFamily="2" charset="-122"/>
                  </a:rPr>
                  <a:t>Θ|</a:t>
                </a:r>
                <a:r>
                  <a:rPr lang="en-US" sz="2000" i="1" dirty="0" err="1">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is called prior PDF (prior distribution) of Θ whereas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(Θ|</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called posterior PDF (posterior distribution) of Θ given observation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Note, </a:t>
                </a:r>
                <a:r>
                  <a:rPr lang="en-US" sz="2000" i="1" dirty="0">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is parameter of the prior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dirty="0" err="1">
                    <a:effectLst/>
                    <a:latin typeface="Times New Roman" panose="02020603050405020304" pitchFamily="18" charset="0"/>
                    <a:ea typeface="SimSun" panose="02010600030101010101" pitchFamily="2" charset="-122"/>
                  </a:rPr>
                  <a:t>Θ|</a:t>
                </a:r>
                <a:r>
                  <a:rPr lang="en-US" sz="2000" i="1" dirty="0" err="1">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which is known as second-level parameter. For instance, if the prior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dirty="0" err="1">
                    <a:effectLst/>
                    <a:latin typeface="Times New Roman" panose="02020603050405020304" pitchFamily="18" charset="0"/>
                    <a:ea typeface="SimSun" panose="02010600030101010101" pitchFamily="2" charset="-122"/>
                  </a:rPr>
                  <a:t>Θ|</a:t>
                </a:r>
                <a:r>
                  <a:rPr lang="en-US" sz="2000" i="1" dirty="0" err="1">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is multinormal (multivariate normal) PDF, we have </a:t>
                </a:r>
                <a:r>
                  <a:rPr lang="en-US" sz="2000" i="1" dirty="0">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μ</a:t>
                </a:r>
                <a:r>
                  <a:rPr lang="en-US" sz="2000" baseline="-25000" dirty="0">
                    <a:effectLst/>
                    <a:latin typeface="Times New Roman" panose="02020603050405020304" pitchFamily="18" charset="0"/>
                    <a:ea typeface="SimSun" panose="02010600030101010101" pitchFamily="2" charset="-122"/>
                  </a:rPr>
                  <a:t>0</a:t>
                </a:r>
                <a:r>
                  <a:rPr lang="en-US" sz="2000" dirty="0">
                    <a:effectLst/>
                    <a:latin typeface="Times New Roman" panose="02020603050405020304" pitchFamily="18" charset="0"/>
                    <a:ea typeface="SimSun" panose="02010600030101010101" pitchFamily="2" charset="-122"/>
                  </a:rPr>
                  <a:t>, Σ</a:t>
                </a:r>
                <a:r>
                  <a:rPr lang="en-US" sz="2000" baseline="-25000" dirty="0">
                    <a:effectLst/>
                    <a:latin typeface="Times New Roman" panose="02020603050405020304" pitchFamily="18" charset="0"/>
                    <a:ea typeface="SimSun" panose="02010600030101010101" pitchFamily="2" charset="-122"/>
                  </a:rPr>
                  <a:t>0</a:t>
                </a:r>
                <a:r>
                  <a:rPr lang="en-US" sz="2000" baseline="30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which are theoretical mean and theoretical covariance matrix of random variable Θ. Because </a:t>
                </a:r>
                <a:r>
                  <a:rPr lang="en-US" sz="2000" i="1" dirty="0">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is constant, the prior PDF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dirty="0" err="1">
                    <a:effectLst/>
                    <a:latin typeface="Times New Roman" panose="02020603050405020304" pitchFamily="18" charset="0"/>
                    <a:ea typeface="SimSun" panose="02010600030101010101" pitchFamily="2" charset="-122"/>
                  </a:rPr>
                  <a:t>Θ|</a:t>
                </a:r>
                <a:r>
                  <a:rPr lang="en-US" sz="2000" i="1" dirty="0" err="1">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can be denoted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(Θ). The posterior PDF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(Θ|</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ignores </a:t>
                </a:r>
                <a:r>
                  <a:rPr lang="en-US" sz="2000" i="1" dirty="0">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because </a:t>
                </a:r>
                <a:r>
                  <a:rPr lang="en-US" sz="2000" i="1" dirty="0">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is constant in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(Θ|</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𝜉</m:t>
                              </m:r>
                            </m:e>
                          </m:d>
                        </m:num>
                        <m:den>
                          <m:nary>
                            <m:naryPr>
                              <m:limLoc m:val="undOvr"/>
                              <m:supHide m:val="on"/>
                              <m:ctrlPr>
                                <a:rPr lang="en-US" sz="2000" i="1">
                                  <a:effectLst/>
                                  <a:latin typeface="Cambria Math" panose="02040503050406030204" pitchFamily="18" charset="0"/>
                                  <a:cs typeface="Times New Roman" panose="02020603050405020304" pitchFamily="18" charset="0"/>
                                </a:rPr>
                              </m:ctrlPr>
                            </m:naryPr>
                            <m:sub>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𝜉</m:t>
                                  </m:r>
                                </m:e>
                              </m:d>
                            </m:e>
                          </m:nary>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(1.6)</m:t>
                      </m:r>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In Bayes’ rule, the PDF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Θ) is called likelihood function. If posterior PDF</a:t>
                </a:r>
                <a:r>
                  <a:rPr lang="en-US" sz="2000" i="1" dirty="0">
                    <a:effectLst/>
                    <a:latin typeface="Times New Roman" panose="02020603050405020304" pitchFamily="18" charset="0"/>
                    <a:ea typeface="SimSun" panose="02010600030101010101" pitchFamily="2" charset="-122"/>
                  </a:rPr>
                  <a:t> f</a:t>
                </a:r>
                <a:r>
                  <a:rPr lang="en-US" sz="2000" dirty="0">
                    <a:effectLst/>
                    <a:latin typeface="Times New Roman" panose="02020603050405020304" pitchFamily="18" charset="0"/>
                    <a:ea typeface="SimSun" panose="02010600030101010101" pitchFamily="2" charset="-122"/>
                  </a:rPr>
                  <a:t>(Θ|</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has the same form of prior PDF</a:t>
                </a:r>
                <a:r>
                  <a:rPr lang="en-US" sz="2000" i="1" dirty="0">
                    <a:effectLst/>
                    <a:latin typeface="Times New Roman" panose="02020603050405020304" pitchFamily="18" charset="0"/>
                    <a:ea typeface="SimSun" panose="02010600030101010101" pitchFamily="2" charset="-122"/>
                  </a:rPr>
                  <a:t> f</a:t>
                </a:r>
                <a:r>
                  <a:rPr lang="en-US" sz="2000" dirty="0">
                    <a:effectLst/>
                    <a:latin typeface="Times New Roman" panose="02020603050405020304" pitchFamily="18" charset="0"/>
                    <a:ea typeface="SimSun" panose="02010600030101010101" pitchFamily="2" charset="-122"/>
                  </a:rPr>
                  <a:t>(</a:t>
                </a:r>
                <a:r>
                  <a:rPr lang="en-US" sz="2000" dirty="0" err="1">
                    <a:effectLst/>
                    <a:latin typeface="Times New Roman" panose="02020603050405020304" pitchFamily="18" charset="0"/>
                    <a:ea typeface="SimSun" panose="02010600030101010101" pitchFamily="2" charset="-122"/>
                  </a:rPr>
                  <a:t>Θ|</a:t>
                </a:r>
                <a:r>
                  <a:rPr lang="en-US" sz="2000" i="1" dirty="0" err="1">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such posterior PDF and prior PDF are called conjugate PDFs (conjugate distributions, conjugate probabilities) and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dirty="0" err="1">
                    <a:effectLst/>
                    <a:latin typeface="Times New Roman" panose="02020603050405020304" pitchFamily="18" charset="0"/>
                    <a:ea typeface="SimSun" panose="02010600030101010101" pitchFamily="2" charset="-122"/>
                  </a:rPr>
                  <a:t>Θ|</a:t>
                </a:r>
                <a:r>
                  <a:rPr lang="en-US" sz="2000" i="1" dirty="0" err="1">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is called conjugate prior (Wikipedia, Conjugate prior, 2018) for likelihood function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|Θ). Such pair of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dirty="0" err="1">
                    <a:effectLst/>
                    <a:latin typeface="Times New Roman" panose="02020603050405020304" pitchFamily="18" charset="0"/>
                    <a:ea typeface="SimSun" panose="02010600030101010101" pitchFamily="2" charset="-122"/>
                  </a:rPr>
                  <a:t>Θ|</a:t>
                </a:r>
                <a:r>
                  <a:rPr lang="en-US" sz="2000" i="1" dirty="0" err="1">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and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|Θ) is called conjugate pair. For example, if prior PDF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dirty="0" err="1">
                    <a:effectLst/>
                    <a:latin typeface="Times New Roman" panose="02020603050405020304" pitchFamily="18" charset="0"/>
                    <a:ea typeface="SimSun" panose="02010600030101010101" pitchFamily="2" charset="-122"/>
                  </a:rPr>
                  <a:t>Θ|</a:t>
                </a:r>
                <a:r>
                  <a:rPr lang="en-US" sz="2000" i="1" dirty="0" err="1">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is beta distribution and likelihood function </a:t>
                </a:r>
                <a:r>
                  <a:rPr lang="en-US" sz="2000" i="1" dirty="0">
                    <a:effectLst/>
                    <a:latin typeface="Times New Roman" panose="02020603050405020304" pitchFamily="18" charset="0"/>
                    <a:ea typeface="SimSun" panose="02010600030101010101" pitchFamily="2" charset="-122"/>
                  </a:rPr>
                  <a:t>P</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|Θ) follows binomial distribution then, posterior PDF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(Θ|</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beta distribution and hence,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dirty="0" err="1">
                    <a:effectLst/>
                    <a:latin typeface="Times New Roman" panose="02020603050405020304" pitchFamily="18" charset="0"/>
                    <a:ea typeface="SimSun" panose="02010600030101010101" pitchFamily="2" charset="-122"/>
                  </a:rPr>
                  <a:t>Θ|</a:t>
                </a:r>
                <a:r>
                  <a:rPr lang="en-US" sz="2000" i="1" dirty="0" err="1">
                    <a:effectLst/>
                    <a:latin typeface="Times New Roman" panose="02020603050405020304" pitchFamily="18" charset="0"/>
                    <a:ea typeface="SimSun" panose="02010600030101010101" pitchFamily="2" charset="-122"/>
                  </a:rPr>
                  <a:t>ξ</a:t>
                </a:r>
                <a:r>
                  <a:rPr lang="en-US" sz="2000" dirty="0">
                    <a:effectLst/>
                    <a:latin typeface="Times New Roman" panose="02020603050405020304" pitchFamily="18" charset="0"/>
                    <a:ea typeface="SimSun" panose="02010600030101010101" pitchFamily="2" charset="-122"/>
                  </a:rPr>
                  <a:t>) and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(Θ|</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are conjugate distributions. Shortly, whether posterior PDF and prior PDF are conjugate PDFs depends on prior PDF and likelihood function.</a:t>
                </a:r>
                <a:endParaRPr lang="en-US" sz="2000" dirty="0"/>
              </a:p>
            </p:txBody>
          </p:sp>
        </mc:Choice>
        <mc:Fallback xmlns="">
          <p:sp>
            <p:nvSpPr>
              <p:cNvPr id="3" name="Content Placeholder 2">
                <a:extLst>
                  <a:ext uri="{FF2B5EF4-FFF2-40B4-BE49-F238E27FC236}">
                    <a16:creationId xmlns:a16="http://schemas.microsoft.com/office/drawing/2014/main" id="{E2204F0E-F6AF-313B-7C06-CD5DEFE05E94}"/>
                  </a:ext>
                </a:extLst>
              </p:cNvPr>
              <p:cNvSpPr>
                <a:spLocks noGrp="1" noRot="1" noChangeAspect="1" noMove="1" noResize="1" noEditPoints="1" noAdjustHandles="1" noChangeArrowheads="1" noChangeShapeType="1" noTextEdit="1"/>
              </p:cNvSpPr>
              <p:nvPr>
                <p:ph idx="1"/>
              </p:nvPr>
            </p:nvSpPr>
            <p:spPr>
              <a:xfrm>
                <a:off x="365760" y="914399"/>
                <a:ext cx="11437034" cy="5176066"/>
              </a:xfrm>
              <a:blipFill>
                <a:blip r:embed="rId4"/>
                <a:stretch>
                  <a:fillRect l="-533" t="-589" r="-53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3DAB1AA-B822-5044-8737-7B6951127C80}"/>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7D180376-C9EF-4AC5-7E0B-65C0F40CF644}"/>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19331B01-8F48-34B6-4C28-52C30F0FA225}"/>
              </a:ext>
            </a:extLst>
          </p:cNvPr>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682547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4FE9C-E65C-9CFC-73B5-683406D4BD19}"/>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537CDB1-F518-2464-54C6-05E103CCE0EA}"/>
                  </a:ext>
                </a:extLst>
              </p:cNvPr>
              <p:cNvSpPr>
                <a:spLocks noGrp="1"/>
              </p:cNvSpPr>
              <p:nvPr>
                <p:ph idx="1"/>
              </p:nvPr>
            </p:nvSpPr>
            <p:spPr>
              <a:xfrm>
                <a:off x="295421" y="914399"/>
                <a:ext cx="11563644"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There is a special conjugate pair that both prior PDF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ξ</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likelihood function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 are multinormal, which results that posterior PDF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multinormal. For instance, when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likelihood function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 is multinormal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Where Θ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Suppose only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random variable which follows multinormal distribution with parameter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ξ</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prior PDF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ξ</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𝜉</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𝜉</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It is proved that the posterior PDF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distributes normally with theoretical mean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M</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covariance matrix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as follows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Steorts</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2018, p. 13):</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𝜉</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𝒩</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ub>
                              </m:sSub>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ub>
                                  </m:sSub>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sign “</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indicates proportion. Note, where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Steorts</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2018, p. 13),</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ub>
                      </m:sSub>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oMath>
                  </m:oMathPara>
                </a14:m>
                <a:endParaRPr lang="en-US" sz="2000" i="1" dirty="0">
                  <a:effectLst/>
                  <a:latin typeface="Cambria Math" panose="020405030504060302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ub>
                      </m:sSub>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9537CDB1-F518-2464-54C6-05E103CCE0EA}"/>
                  </a:ext>
                </a:extLst>
              </p:cNvPr>
              <p:cNvSpPr>
                <a:spLocks noGrp="1" noRot="1" noChangeAspect="1" noMove="1" noResize="1" noEditPoints="1" noAdjustHandles="1" noChangeArrowheads="1" noChangeShapeType="1" noTextEdit="1"/>
              </p:cNvSpPr>
              <p:nvPr>
                <p:ph idx="1"/>
              </p:nvPr>
            </p:nvSpPr>
            <p:spPr>
              <a:xfrm>
                <a:off x="295421" y="914399"/>
                <a:ext cx="11563644" cy="5176066"/>
              </a:xfrm>
              <a:blipFill>
                <a:blip r:embed="rId4"/>
                <a:stretch>
                  <a:fillRect l="-527" t="-589" r="-580" b="-21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F384D80-6BF9-C185-9016-61034E3D8E76}"/>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27548EE9-9F75-AD41-E962-9C5549EFC279}"/>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C6DB523E-D5DB-07B2-ED3C-E214FA6CC119}"/>
              </a:ext>
            </a:extLst>
          </p:cNvPr>
          <p:cNvSpPr>
            <a:spLocks noGrp="1"/>
          </p:cNvSpPr>
          <p:nvPr>
            <p:ph type="sldNum" sz="quarter" idx="12"/>
          </p:nvPr>
        </p:nvSpPr>
        <p:spPr/>
        <p:txBody>
          <a:bodyPr/>
          <a:lstStyle/>
          <a:p>
            <a:fld id="{5DB5036F-1FF2-46C4-8D2B-59C7E3B91952}" type="slidenum">
              <a:rPr lang="en-US" smtClean="0"/>
              <a:pPr/>
              <a:t>35</a:t>
            </a:fld>
            <a:endParaRPr lang="en-US"/>
          </a:p>
        </p:txBody>
      </p:sp>
    </p:spTree>
    <p:extLst>
      <p:ext uri="{BB962C8B-B14F-4D97-AF65-F5344CB8AC3E}">
        <p14:creationId xmlns:p14="http://schemas.microsoft.com/office/powerpoint/2010/main" val="44915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2BBDC-12CD-F279-BAE7-1F7AEA689756}"/>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1C0A28-4840-3667-89E7-C9ABB384E5BE}"/>
                  </a:ext>
                </a:extLst>
              </p:cNvPr>
              <p:cNvSpPr>
                <a:spLocks noGrp="1"/>
              </p:cNvSpPr>
              <p:nvPr>
                <p:ph idx="1"/>
              </p:nvPr>
            </p:nvSpPr>
            <p:spPr>
              <a:xfrm>
                <a:off x="211015" y="801855"/>
                <a:ext cx="11774659" cy="5176066"/>
              </a:xfrm>
            </p:spPr>
            <p:txBody>
              <a:bodyPr>
                <a:noAutofit/>
              </a:bodyPr>
              <a:lstStyle/>
              <a:p>
                <a:pPr marL="0" marR="0" indent="0" algn="just">
                  <a:spcBef>
                    <a:spcPts val="0"/>
                  </a:spcBef>
                  <a:spcAft>
                    <a:spcPts val="0"/>
                  </a:spcAft>
                  <a:buNone/>
                </a:pPr>
                <a:r>
                  <a:rPr lang="en-US" sz="2000" dirty="0">
                    <a:effectLst/>
                    <a:ea typeface="SimSun" panose="02010600030101010101" pitchFamily="2" charset="-122"/>
                  </a:rPr>
                  <a:t>When </a:t>
                </a:r>
                <a:r>
                  <a:rPr lang="en-US" sz="2000" i="1" dirty="0">
                    <a:effectLst/>
                    <a:ea typeface="SimSun" panose="02010600030101010101" pitchFamily="2" charset="-122"/>
                  </a:rPr>
                  <a:t>X</a:t>
                </a:r>
                <a:r>
                  <a:rPr lang="en-US" sz="2000" dirty="0">
                    <a:effectLst/>
                    <a:ea typeface="SimSun" panose="02010600030101010101" pitchFamily="2" charset="-122"/>
                  </a:rPr>
                  <a:t> is evaluated as observation, let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m:rPr>
                            <m:sty m:val="p"/>
                          </m:rPr>
                          <a:rPr lang="en-US" sz="2000">
                            <a:effectLst/>
                            <a:latin typeface="Cambria Math" panose="02040503050406030204" pitchFamily="18" charset="0"/>
                            <a:ea typeface="SimSun" panose="02010600030101010101" pitchFamily="2" charset="-122"/>
                          </a:rPr>
                          <m:t>Θ</m:t>
                        </m:r>
                      </m:e>
                    </m:acc>
                  </m:oMath>
                </a14:m>
                <a:r>
                  <a:rPr lang="en-US" sz="2000" dirty="0">
                    <a:effectLst/>
                    <a:ea typeface="SimSun" panose="02010600030101010101" pitchFamily="2" charset="-122"/>
                  </a:rPr>
                  <a:t> be estimate of Θ. It is calculated as a maximizer of the posterior PDF </a:t>
                </a:r>
                <a:r>
                  <a:rPr lang="en-US" sz="2000" i="1" dirty="0">
                    <a:effectLst/>
                    <a:ea typeface="SimSun" panose="02010600030101010101" pitchFamily="2" charset="-122"/>
                  </a:rPr>
                  <a:t>f</a:t>
                </a:r>
                <a:r>
                  <a:rPr lang="en-US" sz="2000" dirty="0">
                    <a:effectLst/>
                    <a:ea typeface="SimSun" panose="02010600030101010101" pitchFamily="2" charset="-122"/>
                  </a:rPr>
                  <a:t>(Θ|</a:t>
                </a:r>
                <a:r>
                  <a:rPr lang="en-US" sz="2000" i="1" dirty="0">
                    <a:effectLst/>
                    <a:ea typeface="SimSun" panose="02010600030101010101" pitchFamily="2" charset="-122"/>
                  </a:rPr>
                  <a:t>X</a:t>
                </a:r>
                <a:r>
                  <a:rPr lang="en-US" sz="2000" dirty="0">
                    <a:effectLst/>
                    <a:ea typeface="SimSun" panose="02010600030101010101" pitchFamily="2" charset="-122"/>
                  </a:rPr>
                  <a:t>) given </a:t>
                </a:r>
                <a:r>
                  <a:rPr lang="en-US" sz="2000" i="1" dirty="0">
                    <a:effectLst/>
                    <a:ea typeface="SimSun" panose="02010600030101010101" pitchFamily="2" charset="-122"/>
                  </a:rPr>
                  <a:t>X</a:t>
                </a:r>
                <a:r>
                  <a:rPr lang="en-US" sz="2000" dirty="0">
                    <a:effectLst/>
                    <a:ea typeface="SimSun" panose="02010600030101010101" pitchFamily="2" charset="-122"/>
                  </a:rPr>
                  <a:t>. Here data sample </a:t>
                </a:r>
                <a14:m>
                  <m:oMath xmlns:m="http://schemas.openxmlformats.org/officeDocument/2006/math">
                    <m:r>
                      <a:rPr lang="en-US" sz="2000" i="1">
                        <a:effectLst/>
                        <a:latin typeface="Cambria Math" panose="02040503050406030204" pitchFamily="18" charset="0"/>
                        <a:ea typeface="SimSun" panose="02010600030101010101" pitchFamily="2" charset="-122"/>
                      </a:rPr>
                      <m:t>𝒳</m:t>
                    </m:r>
                  </m:oMath>
                </a14:m>
                <a:r>
                  <a:rPr lang="en-US" sz="2000" dirty="0">
                    <a:effectLst/>
                    <a:ea typeface="SimSun" panose="02010600030101010101" pitchFamily="2" charset="-122"/>
                  </a:rPr>
                  <a:t> has only one observation </a:t>
                </a:r>
                <a:r>
                  <a:rPr lang="en-US" sz="2000" i="1" dirty="0">
                    <a:effectLst/>
                    <a:ea typeface="SimSun" panose="02010600030101010101" pitchFamily="2" charset="-122"/>
                  </a:rPr>
                  <a:t>X</a:t>
                </a:r>
                <a:r>
                  <a:rPr lang="en-US" sz="2000" dirty="0">
                    <a:effectLst/>
                    <a:ea typeface="SimSun" panose="02010600030101010101" pitchFamily="2" charset="-122"/>
                  </a:rPr>
                  <a:t> as </a:t>
                </a:r>
                <a14:m>
                  <m:oMath xmlns:m="http://schemas.openxmlformats.org/officeDocument/2006/math">
                    <m:r>
                      <a:rPr lang="en-US" sz="2000" i="1">
                        <a:effectLst/>
                        <a:latin typeface="Cambria Math" panose="02040503050406030204" pitchFamily="18" charset="0"/>
                        <a:ea typeface="SimSun" panose="02010600030101010101" pitchFamily="2" charset="-122"/>
                      </a:rPr>
                      <m:t>𝒳</m:t>
                    </m:r>
                  </m:oMath>
                </a14:m>
                <a:r>
                  <a:rPr lang="en-US" sz="2000" dirty="0">
                    <a:effectLst/>
                    <a:ea typeface="SimSun" panose="02010600030101010101" pitchFamily="2" charset="-122"/>
                  </a:rPr>
                  <a:t> = {</a:t>
                </a:r>
                <a:r>
                  <a:rPr lang="en-US" sz="2000" i="1" dirty="0">
                    <a:effectLst/>
                    <a:ea typeface="SimSun" panose="02010600030101010101" pitchFamily="2" charset="-122"/>
                  </a:rPr>
                  <a:t>X</a:t>
                </a:r>
                <a:r>
                  <a:rPr lang="en-US" sz="2000" dirty="0">
                    <a:effectLst/>
                    <a:ea typeface="SimSun" panose="02010600030101010101" pitchFamily="2" charset="-122"/>
                  </a:rPr>
                  <a:t>}, in other words, </a:t>
                </a:r>
                <a:r>
                  <a:rPr lang="en-US" sz="2000" i="1" dirty="0">
                    <a:effectLst/>
                    <a:ea typeface="SimSun" panose="02010600030101010101" pitchFamily="2" charset="-122"/>
                  </a:rPr>
                  <a:t>X</a:t>
                </a:r>
                <a:r>
                  <a:rPr lang="en-US" sz="2000" dirty="0">
                    <a:effectLst/>
                    <a:ea typeface="SimSun" panose="02010600030101010101" pitchFamily="2" charset="-122"/>
                  </a:rPr>
                  <a:t> is special case of </a:t>
                </a:r>
                <a14:m>
                  <m:oMath xmlns:m="http://schemas.openxmlformats.org/officeDocument/2006/math">
                    <m:r>
                      <a:rPr lang="en-US" sz="2000" i="1">
                        <a:effectLst/>
                        <a:latin typeface="Cambria Math" panose="02040503050406030204" pitchFamily="18" charset="0"/>
                        <a:ea typeface="SimSun" panose="02010600030101010101" pitchFamily="2" charset="-122"/>
                      </a:rPr>
                      <m:t>𝒳</m:t>
                    </m:r>
                  </m:oMath>
                </a14:m>
                <a:r>
                  <a:rPr lang="en-US" sz="2000" dirty="0">
                    <a:effectLst/>
                    <a:ea typeface="SimSun" panose="02010600030101010101" pitchFamily="2" charset="-122"/>
                  </a:rPr>
                  <a:t> here.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m:rPr>
                              <m:sty m:val="p"/>
                            </m:rPr>
                            <a:rPr lang="en-US" sz="2000">
                              <a:effectLst/>
                              <a:latin typeface="Cambria Math" panose="02040503050406030204" pitchFamily="18" charset="0"/>
                              <a:ea typeface="SimSun" panose="02010600030101010101" pitchFamily="2" charset="-122"/>
                            </a:rPr>
                            <m:t>Θ</m:t>
                          </m:r>
                        </m:e>
                      </m:acc>
                      <m:r>
                        <a:rPr lang="en-US" sz="2000" i="1">
                          <a:effectLst/>
                          <a:latin typeface="Cambria Math" panose="02040503050406030204" pitchFamily="18" charset="0"/>
                          <a:ea typeface="SimSun" panose="02010600030101010101" pitchFamily="2" charset="-122"/>
                        </a:rPr>
                        <m:t>=</m:t>
                      </m:r>
                      <m:func>
                        <m:funcPr>
                          <m:ctrlPr>
                            <a:rPr lang="en-US" sz="2000" i="1">
                              <a:effectLst/>
                              <a:latin typeface="Cambria Math" panose="02040503050406030204" pitchFamily="18" charset="0"/>
                              <a:ea typeface="SimSun" panose="02010600030101010101" pitchFamily="2" charset="-122"/>
                            </a:rPr>
                          </m:ctrlPr>
                        </m:funcPr>
                        <m:fName>
                          <m:limLow>
                            <m:limLowPr>
                              <m:ctrlPr>
                                <a:rPr lang="en-US" sz="2000" i="1">
                                  <a:effectLst/>
                                  <a:latin typeface="Cambria Math" panose="02040503050406030204" pitchFamily="18" charset="0"/>
                                  <a:ea typeface="SimSun" panose="02010600030101010101" pitchFamily="2" charset="-122"/>
                                </a:rPr>
                              </m:ctrlPr>
                            </m:limLowPr>
                            <m:e>
                              <m:r>
                                <m:rPr>
                                  <m:sty m:val="p"/>
                                </m:rPr>
                                <a:rPr lang="en-US" sz="2000">
                                  <a:effectLst/>
                                  <a:latin typeface="Cambria Math" panose="02040503050406030204" pitchFamily="18" charset="0"/>
                                  <a:ea typeface="SimSun" panose="02010600030101010101" pitchFamily="2" charset="-122"/>
                                </a:rPr>
                                <m:t>argmax</m:t>
                              </m:r>
                            </m:e>
                            <m:lim>
                              <m:r>
                                <m:rPr>
                                  <m:sty m:val="p"/>
                                </m:rPr>
                                <a:rPr lang="en-US" sz="2000">
                                  <a:effectLst/>
                                  <a:latin typeface="Cambria Math" panose="02040503050406030204" pitchFamily="18" charset="0"/>
                                  <a:ea typeface="SimSun" panose="02010600030101010101" pitchFamily="2" charset="-122"/>
                                </a:rPr>
                                <m:t>Θ</m:t>
                              </m:r>
                            </m:lim>
                          </m:limLow>
                        </m:fName>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e>
                      </m:func>
                      <m:r>
                        <a:rPr lang="en-US" sz="2000" i="1">
                          <a:effectLst/>
                          <a:latin typeface="Cambria Math" panose="02040503050406030204" pitchFamily="18" charset="0"/>
                          <a:ea typeface="SimSun" panose="02010600030101010101" pitchFamily="2" charset="-122"/>
                        </a:rPr>
                        <m:t>=</m:t>
                      </m:r>
                      <m:func>
                        <m:funcPr>
                          <m:ctrlPr>
                            <a:rPr lang="en-US" sz="2000" i="1">
                              <a:effectLst/>
                              <a:latin typeface="Cambria Math" panose="02040503050406030204" pitchFamily="18" charset="0"/>
                              <a:ea typeface="SimSun" panose="02010600030101010101" pitchFamily="2" charset="-122"/>
                            </a:rPr>
                          </m:ctrlPr>
                        </m:funcPr>
                        <m:fName>
                          <m:limLow>
                            <m:limLowPr>
                              <m:ctrlPr>
                                <a:rPr lang="en-US" sz="2000" i="1">
                                  <a:effectLst/>
                                  <a:latin typeface="Cambria Math" panose="02040503050406030204" pitchFamily="18" charset="0"/>
                                  <a:ea typeface="SimSun" panose="02010600030101010101" pitchFamily="2" charset="-122"/>
                                </a:rPr>
                              </m:ctrlPr>
                            </m:limLowPr>
                            <m:e>
                              <m:r>
                                <m:rPr>
                                  <m:sty m:val="p"/>
                                </m:rPr>
                                <a:rPr lang="en-US" sz="2000">
                                  <a:effectLst/>
                                  <a:latin typeface="Cambria Math" panose="02040503050406030204" pitchFamily="18" charset="0"/>
                                  <a:ea typeface="SimSun" panose="02010600030101010101" pitchFamily="2" charset="-122"/>
                                </a:rPr>
                                <m:t>argmax</m:t>
                              </m:r>
                            </m:e>
                            <m:lim>
                              <m:r>
                                <m:rPr>
                                  <m:sty m:val="p"/>
                                </m:rPr>
                                <a:rPr lang="en-US" sz="2000">
                                  <a:effectLst/>
                                  <a:latin typeface="Cambria Math" panose="02040503050406030204" pitchFamily="18" charset="0"/>
                                  <a:ea typeface="SimSun" panose="02010600030101010101" pitchFamily="2" charset="-122"/>
                                </a:rPr>
                                <m:t>Θ</m:t>
                              </m:r>
                            </m:lim>
                          </m:limLow>
                        </m:fName>
                        <m:e>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𝜉</m:t>
                                  </m:r>
                                </m:e>
                              </m:d>
                            </m:num>
                            <m:den>
                              <m:nary>
                                <m:naryPr>
                                  <m:limLoc m:val="undOvr"/>
                                  <m:supHide m:val="on"/>
                                  <m:ctrlPr>
                                    <a:rPr lang="en-US" sz="2000" i="1">
                                      <a:effectLst/>
                                      <a:latin typeface="Cambria Math" panose="02040503050406030204" pitchFamily="18" charset="0"/>
                                      <a:ea typeface="SimSun" panose="02010600030101010101" pitchFamily="2" charset="-122"/>
                                    </a:rPr>
                                  </m:ctrlPr>
                                </m:naryPr>
                                <m:sub>
                                  <m:r>
                                    <m:rPr>
                                      <m:sty m:val="p"/>
                                    </m:rPr>
                                    <a:rPr lang="en-US" sz="2000">
                                      <a:effectLst/>
                                      <a:latin typeface="Cambria Math" panose="02040503050406030204" pitchFamily="18" charset="0"/>
                                      <a:ea typeface="SimSun" panose="02010600030101010101" pitchFamily="2" charset="-122"/>
                                    </a:rPr>
                                    <m:t>Θ</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𝜉</m:t>
                                      </m:r>
                                    </m:e>
                                  </m:d>
                                </m:e>
                              </m:nary>
                            </m:den>
                          </m:f>
                        </m:e>
                      </m:func>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Because the prior PDF </a:t>
                </a:r>
                <a:r>
                  <a:rPr lang="en-US" sz="2000" i="1" dirty="0">
                    <a:effectLst/>
                    <a:ea typeface="SimSun" panose="02010600030101010101" pitchFamily="2" charset="-122"/>
                  </a:rPr>
                  <a:t>f</a:t>
                </a:r>
                <a:r>
                  <a:rPr lang="en-US" sz="2000" dirty="0">
                    <a:effectLst/>
                    <a:ea typeface="SimSun" panose="02010600030101010101" pitchFamily="2" charset="-122"/>
                  </a:rPr>
                  <a:t>(</a:t>
                </a:r>
                <a:r>
                  <a:rPr lang="en-US" sz="2000" dirty="0" err="1">
                    <a:effectLst/>
                    <a:ea typeface="SimSun" panose="02010600030101010101" pitchFamily="2" charset="-122"/>
                  </a:rPr>
                  <a:t>Θ|</a:t>
                </a:r>
                <a:r>
                  <a:rPr lang="en-US" sz="2000" i="1" dirty="0" err="1">
                    <a:effectLst/>
                    <a:ea typeface="SimSun" panose="02010600030101010101" pitchFamily="2" charset="-122"/>
                  </a:rPr>
                  <a:t>ξ</a:t>
                </a:r>
                <a:r>
                  <a:rPr lang="en-US" sz="2000" dirty="0">
                    <a:effectLst/>
                    <a:ea typeface="SimSun" panose="02010600030101010101" pitchFamily="2" charset="-122"/>
                  </a:rPr>
                  <a:t>) is assumed to be fixed and the denominator </a:t>
                </a:r>
                <a14:m>
                  <m:oMath xmlns:m="http://schemas.openxmlformats.org/officeDocument/2006/math">
                    <m:nary>
                      <m:naryPr>
                        <m:limLoc m:val="undOvr"/>
                        <m:supHide m:val="on"/>
                        <m:ctrlPr>
                          <a:rPr lang="en-US" sz="2000" i="1">
                            <a:effectLst/>
                            <a:latin typeface="Cambria Math" panose="02040503050406030204" pitchFamily="18" charset="0"/>
                            <a:ea typeface="SimSun" panose="02010600030101010101" pitchFamily="2" charset="-122"/>
                          </a:rPr>
                        </m:ctrlPr>
                      </m:naryPr>
                      <m:sub>
                        <m:r>
                          <m:rPr>
                            <m:sty m:val="p"/>
                          </m:rPr>
                          <a:rPr lang="en-US" sz="2000">
                            <a:effectLst/>
                            <a:latin typeface="Cambria Math" panose="02040503050406030204" pitchFamily="18" charset="0"/>
                            <a:ea typeface="SimSun" panose="02010600030101010101" pitchFamily="2" charset="-122"/>
                          </a:rPr>
                          <m:t>Θ</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𝜉</m:t>
                            </m:r>
                          </m:e>
                        </m:d>
                      </m:e>
                    </m:nary>
                  </m:oMath>
                </a14:m>
                <a:r>
                  <a:rPr lang="en-US" sz="2000" dirty="0">
                    <a:effectLst/>
                    <a:ea typeface="SimSun" panose="02010600030101010101" pitchFamily="2" charset="-122"/>
                  </a:rPr>
                  <a:t> is constant with regard to Θ,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m:rPr>
                              <m:sty m:val="p"/>
                            </m:rPr>
                            <a:rPr lang="en-US" sz="2000">
                              <a:effectLst/>
                              <a:latin typeface="Cambria Math" panose="02040503050406030204" pitchFamily="18" charset="0"/>
                              <a:ea typeface="SimSun" panose="02010600030101010101" pitchFamily="2" charset="-122"/>
                            </a:rPr>
                            <m:t>Θ</m:t>
                          </m:r>
                        </m:e>
                      </m:acc>
                      <m:r>
                        <a:rPr lang="en-US" sz="2000" i="1">
                          <a:effectLst/>
                          <a:latin typeface="Cambria Math" panose="02040503050406030204" pitchFamily="18" charset="0"/>
                          <a:ea typeface="SimSun" panose="02010600030101010101" pitchFamily="2" charset="-122"/>
                        </a:rPr>
                        <m:t>=</m:t>
                      </m:r>
                      <m:func>
                        <m:funcPr>
                          <m:ctrlPr>
                            <a:rPr lang="en-US" sz="2000" i="1">
                              <a:effectLst/>
                              <a:latin typeface="Cambria Math" panose="02040503050406030204" pitchFamily="18" charset="0"/>
                              <a:ea typeface="SimSun" panose="02010600030101010101" pitchFamily="2" charset="-122"/>
                            </a:rPr>
                          </m:ctrlPr>
                        </m:funcPr>
                        <m:fName>
                          <m:limLow>
                            <m:limLowPr>
                              <m:ctrlPr>
                                <a:rPr lang="en-US" sz="2000" i="1">
                                  <a:effectLst/>
                                  <a:latin typeface="Cambria Math" panose="02040503050406030204" pitchFamily="18" charset="0"/>
                                  <a:ea typeface="SimSun" panose="02010600030101010101" pitchFamily="2" charset="-122"/>
                                </a:rPr>
                              </m:ctrlPr>
                            </m:limLowPr>
                            <m:e>
                              <m:r>
                                <m:rPr>
                                  <m:sty m:val="p"/>
                                </m:rPr>
                                <a:rPr lang="en-US" sz="2000">
                                  <a:effectLst/>
                                  <a:latin typeface="Cambria Math" panose="02040503050406030204" pitchFamily="18" charset="0"/>
                                  <a:ea typeface="SimSun" panose="02010600030101010101" pitchFamily="2" charset="-122"/>
                                </a:rPr>
                                <m:t>argmax</m:t>
                              </m:r>
                            </m:e>
                            <m:lim>
                              <m:r>
                                <m:rPr>
                                  <m:sty m:val="p"/>
                                </m:rPr>
                                <a:rPr lang="en-US" sz="2000">
                                  <a:effectLst/>
                                  <a:latin typeface="Cambria Math" panose="02040503050406030204" pitchFamily="18" charset="0"/>
                                  <a:ea typeface="SimSun" panose="02010600030101010101" pitchFamily="2" charset="-122"/>
                                </a:rPr>
                                <m:t>Θ</m:t>
                              </m:r>
                            </m:lim>
                          </m:limLow>
                        </m:fName>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e>
                      </m:func>
                      <m:r>
                        <a:rPr lang="en-US" sz="2000" i="1">
                          <a:effectLst/>
                          <a:latin typeface="Cambria Math" panose="02040503050406030204" pitchFamily="18" charset="0"/>
                          <a:ea typeface="SimSun" panose="02010600030101010101" pitchFamily="2" charset="-122"/>
                        </a:rPr>
                        <m:t>=</m:t>
                      </m:r>
                      <m:func>
                        <m:funcPr>
                          <m:ctrlPr>
                            <a:rPr lang="en-US" sz="2000" i="1">
                              <a:effectLst/>
                              <a:latin typeface="Cambria Math" panose="02040503050406030204" pitchFamily="18" charset="0"/>
                              <a:ea typeface="SimSun" panose="02010600030101010101" pitchFamily="2" charset="-122"/>
                            </a:rPr>
                          </m:ctrlPr>
                        </m:funcPr>
                        <m:fName>
                          <m:limLow>
                            <m:limLowPr>
                              <m:ctrlPr>
                                <a:rPr lang="en-US" sz="2000" i="1">
                                  <a:effectLst/>
                                  <a:latin typeface="Cambria Math" panose="02040503050406030204" pitchFamily="18" charset="0"/>
                                  <a:ea typeface="SimSun" panose="02010600030101010101" pitchFamily="2" charset="-122"/>
                                </a:rPr>
                              </m:ctrlPr>
                            </m:limLowPr>
                            <m:e>
                              <m:r>
                                <m:rPr>
                                  <m:sty m:val="p"/>
                                </m:rPr>
                                <a:rPr lang="en-US" sz="2000">
                                  <a:effectLst/>
                                  <a:latin typeface="Cambria Math" panose="02040503050406030204" pitchFamily="18" charset="0"/>
                                  <a:ea typeface="SimSun" panose="02010600030101010101" pitchFamily="2" charset="-122"/>
                                </a:rPr>
                                <m:t>argmax</m:t>
                              </m:r>
                            </m:e>
                            <m:lim>
                              <m:r>
                                <m:rPr>
                                  <m:sty m:val="p"/>
                                </m:rPr>
                                <a:rPr lang="en-US" sz="2000">
                                  <a:effectLst/>
                                  <a:latin typeface="Cambria Math" panose="02040503050406030204" pitchFamily="18" charset="0"/>
                                  <a:ea typeface="SimSun" panose="02010600030101010101" pitchFamily="2" charset="-122"/>
                                </a:rPr>
                                <m:t>Θ</m:t>
                              </m:r>
                            </m:lim>
                          </m:limLow>
                        </m:fName>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e>
                      </m:func>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Obviously, MLE method determines </a:t>
                </a:r>
                <a14:m>
                  <m:oMath xmlns:m="http://schemas.openxmlformats.org/officeDocument/2006/math">
                    <m:acc>
                      <m:accPr>
                        <m:chr m:val="̂"/>
                        <m:ctrlPr>
                          <a:rPr lang="en-US" sz="2000" i="1">
                            <a:effectLst/>
                            <a:latin typeface="Cambria Math" panose="02040503050406030204" pitchFamily="18" charset="0"/>
                          </a:rPr>
                        </m:ctrlPr>
                      </m:accPr>
                      <m:e>
                        <m:r>
                          <m:rPr>
                            <m:sty m:val="p"/>
                          </m:rPr>
                          <a:rPr lang="en-US" sz="2000">
                            <a:effectLst/>
                            <a:latin typeface="Cambria Math" panose="02040503050406030204" pitchFamily="18" charset="0"/>
                            <a:ea typeface="SimSun" panose="02010600030101010101" pitchFamily="2" charset="-122"/>
                          </a:rPr>
                          <m:t>Θ</m:t>
                        </m:r>
                      </m:e>
                    </m:acc>
                  </m:oMath>
                </a14:m>
                <a:r>
                  <a:rPr lang="en-US" sz="2000" dirty="0">
                    <a:effectLst/>
                    <a:ea typeface="SimSun" panose="02010600030101010101" pitchFamily="2" charset="-122"/>
                  </a:rPr>
                  <a:t> as a maximizer of the likelihood function </a:t>
                </a:r>
                <a:r>
                  <a:rPr lang="en-US" sz="2000" i="1" dirty="0">
                    <a:effectLst/>
                    <a:ea typeface="SimSun" panose="02010600030101010101" pitchFamily="2" charset="-122"/>
                  </a:rPr>
                  <a:t>f</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 | Θ) with regard to Θ when </a:t>
                </a:r>
                <a:r>
                  <a:rPr lang="en-US" sz="2000" i="1" dirty="0">
                    <a:effectLst/>
                    <a:ea typeface="SimSun" panose="02010600030101010101" pitchFamily="2" charset="-122"/>
                  </a:rPr>
                  <a:t>X</a:t>
                </a:r>
                <a:r>
                  <a:rPr lang="en-US" sz="2000" dirty="0">
                    <a:effectLst/>
                    <a:ea typeface="SimSun" panose="02010600030101010101" pitchFamily="2" charset="-122"/>
                  </a:rPr>
                  <a:t> is evaluated as observation. It is interesting that the likelihood function </a:t>
                </a:r>
                <a:r>
                  <a:rPr lang="en-US" sz="2000" i="1" dirty="0">
                    <a:effectLst/>
                    <a:ea typeface="SimSun" panose="02010600030101010101" pitchFamily="2" charset="-122"/>
                  </a:rPr>
                  <a:t>f</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|Θ) is the PDF of </a:t>
                </a:r>
                <a:r>
                  <a:rPr lang="en-US" sz="2000" i="1" dirty="0">
                    <a:effectLst/>
                    <a:ea typeface="SimSun" panose="02010600030101010101" pitchFamily="2" charset="-122"/>
                  </a:rPr>
                  <a:t>X</a:t>
                </a:r>
                <a:r>
                  <a:rPr lang="en-US" sz="2000" dirty="0">
                    <a:effectLst/>
                    <a:ea typeface="SimSun" panose="02010600030101010101" pitchFamily="2" charset="-122"/>
                  </a:rPr>
                  <a:t> with parameter Θ. For convenience, MLE maximizes the natural logarithm of the likelihood function denoted </a:t>
                </a:r>
                <a:r>
                  <a:rPr lang="en-US" sz="2000" i="1" dirty="0">
                    <a:effectLst/>
                    <a:ea typeface="SimSun" panose="02010600030101010101" pitchFamily="2" charset="-122"/>
                  </a:rPr>
                  <a:t>l</a:t>
                </a:r>
                <a:r>
                  <a:rPr lang="en-US" sz="2000" dirty="0">
                    <a:effectLst/>
                    <a:ea typeface="SimSun" panose="02010600030101010101" pitchFamily="2" charset="-122"/>
                  </a:rPr>
                  <a:t>(Θ) instead of maximizing the likelihood function.</a:t>
                </a:r>
              </a:p>
              <a:p>
                <a:pPr marL="0" indent="0">
                  <a:buNone/>
                </a:pPr>
                <a14:m>
                  <m:oMathPara xmlns:m="http://schemas.openxmlformats.org/officeDocument/2006/math">
                    <m:oMathParaPr>
                      <m:jc m:val="right"/>
                    </m:oMathParaPr>
                    <m:oMath xmlns:m="http://schemas.openxmlformats.org/officeDocument/2006/math">
                      <m:acc>
                        <m:accPr>
                          <m:chr m:val="̂"/>
                          <m:ctrlPr>
                            <a:rPr lang="en-US" sz="2000" i="1" smtClean="0">
                              <a:effectLst/>
                              <a:latin typeface="Cambria Math" panose="02040503050406030204" pitchFamily="18" charset="0"/>
                            </a:rPr>
                          </m:ctrlPr>
                        </m:accPr>
                        <m:e>
                          <m:r>
                            <m:rPr>
                              <m:sty m:val="p"/>
                            </m:rPr>
                            <a:rPr lang="en-US" sz="2000">
                              <a:effectLst/>
                              <a:latin typeface="Cambria Math" panose="02040503050406030204" pitchFamily="18" charset="0"/>
                              <a:ea typeface="SimSun" panose="02010600030101010101" pitchFamily="2" charset="-122"/>
                            </a:rPr>
                            <m:t>Θ</m:t>
                          </m:r>
                        </m:e>
                      </m:acc>
                      <m:r>
                        <a:rPr lang="en-US" sz="2000" i="1">
                          <a:effectLst/>
                          <a:latin typeface="Cambria Math" panose="02040503050406030204" pitchFamily="18" charset="0"/>
                          <a:ea typeface="SimSun" panose="02010600030101010101" pitchFamily="2" charset="-122"/>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rPr>
                                <m:t>argmax</m:t>
                              </m:r>
                            </m:e>
                            <m:lim>
                              <m:r>
                                <m:rPr>
                                  <m:sty m:val="p"/>
                                </m:rPr>
                                <a:rPr lang="en-US" sz="2000">
                                  <a:effectLst/>
                                  <a:latin typeface="Cambria Math" panose="02040503050406030204" pitchFamily="18" charset="0"/>
                                  <a:ea typeface="SimSun" panose="02010600030101010101" pitchFamily="2" charset="-122"/>
                                </a:rPr>
                                <m:t>Θ</m:t>
                              </m:r>
                            </m:lim>
                          </m:limLow>
                        </m:fName>
                        <m:e>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d>
                        </m:e>
                      </m:func>
                      <m:r>
                        <a:rPr lang="en-US" sz="2000" i="1">
                          <a:effectLst/>
                          <a:latin typeface="Cambria Math" panose="02040503050406030204" pitchFamily="18" charset="0"/>
                          <a:ea typeface="SimSun" panose="02010600030101010101" pitchFamily="2" charset="-122"/>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rPr>
                                <m:t>argmax</m:t>
                              </m:r>
                            </m:e>
                            <m:lim>
                              <m:r>
                                <m:rPr>
                                  <m:sty m:val="p"/>
                                </m:rPr>
                                <a:rPr lang="en-US" sz="2000">
                                  <a:effectLst/>
                                  <a:latin typeface="Cambria Math" panose="02040503050406030204" pitchFamily="18" charset="0"/>
                                  <a:ea typeface="SimSun" panose="02010600030101010101" pitchFamily="2" charset="-122"/>
                                </a:rPr>
                                <m:t>Θ</m:t>
                              </m:r>
                            </m:lim>
                          </m:limLow>
                        </m:fName>
                        <m:e>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e>
                          </m:d>
                        </m:e>
                      </m:func>
                      <m:r>
                        <a:rPr lang="en-US" sz="2000" b="0" i="1" smtClean="0">
                          <a:effectLst/>
                          <a:latin typeface="Cambria Math" panose="02040503050406030204" pitchFamily="18" charset="0"/>
                          <a:ea typeface="SimSun" panose="02010600030101010101" pitchFamily="2" charset="-122"/>
                        </a:rPr>
                        <m:t>    (1.7)</m:t>
                      </m:r>
                    </m:oMath>
                  </m:oMathPara>
                </a14:m>
                <a:endParaRPr lang="en-US" sz="2000" dirty="0"/>
              </a:p>
              <a:p>
                <a:pPr marL="0" indent="0">
                  <a:buNone/>
                </a:pPr>
                <a:r>
                  <a:rPr lang="en-US" sz="2000" dirty="0">
                    <a:effectLst/>
                    <a:ea typeface="SimSun" panose="02010600030101010101" pitchFamily="2" charset="-122"/>
                  </a:rPr>
                  <a:t>Where </a:t>
                </a:r>
                <a:r>
                  <a:rPr lang="en-US" sz="2000" i="1" dirty="0">
                    <a:effectLst/>
                    <a:ea typeface="SimSun" panose="02010600030101010101" pitchFamily="2" charset="-122"/>
                  </a:rPr>
                  <a:t>l</a:t>
                </a:r>
                <a:r>
                  <a:rPr lang="en-US" sz="2000" dirty="0">
                    <a:effectLst/>
                    <a:ea typeface="SimSun" panose="02010600030101010101" pitchFamily="2" charset="-122"/>
                  </a:rPr>
                  <a:t>(Θ) = log(</a:t>
                </a:r>
                <a:r>
                  <a:rPr lang="en-US" sz="2000" i="1" dirty="0">
                    <a:effectLst/>
                    <a:ea typeface="SimSun" panose="02010600030101010101" pitchFamily="2" charset="-122"/>
                  </a:rPr>
                  <a:t>f</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 | Θ)) is called log-likelihood function of Θ. Recall that equation 1.7 implies the optimization problem. Note, </a:t>
                </a:r>
                <a:r>
                  <a:rPr lang="en-US" sz="2000" i="1" dirty="0">
                    <a:effectLst/>
                    <a:ea typeface="SimSun" panose="02010600030101010101" pitchFamily="2" charset="-122"/>
                  </a:rPr>
                  <a:t>l</a:t>
                </a:r>
                <a:r>
                  <a:rPr lang="en-US" sz="2000" dirty="0">
                    <a:effectLst/>
                    <a:ea typeface="SimSun" panose="02010600030101010101" pitchFamily="2" charset="-122"/>
                  </a:rPr>
                  <a:t>(Θ) is function of Θ if </a:t>
                </a:r>
                <a:r>
                  <a:rPr lang="en-US" sz="2000" i="1" dirty="0">
                    <a:effectLst/>
                    <a:ea typeface="SimSun" panose="02010600030101010101" pitchFamily="2" charset="-122"/>
                  </a:rPr>
                  <a:t>X</a:t>
                </a:r>
                <a:r>
                  <a:rPr lang="en-US" sz="2000" dirty="0">
                    <a:effectLst/>
                    <a:ea typeface="SimSun" panose="02010600030101010101" pitchFamily="2" charset="-122"/>
                  </a:rPr>
                  <a:t> is evaluated as observation.</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e>
                      </m:d>
                      <m:r>
                        <a:rPr lang="en-US" sz="2000" b="0" i="1" smtClean="0">
                          <a:effectLst/>
                          <a:latin typeface="Cambria Math" panose="02040503050406030204" pitchFamily="18" charset="0"/>
                          <a:ea typeface="SimSun" panose="02010600030101010101" pitchFamily="2" charset="-122"/>
                        </a:rPr>
                        <m:t>    (1.8)</m:t>
                      </m:r>
                    </m:oMath>
                  </m:oMathPara>
                </a14:m>
                <a:endParaRPr lang="en-US" sz="2000" dirty="0"/>
              </a:p>
            </p:txBody>
          </p:sp>
        </mc:Choice>
        <mc:Fallback xmlns="">
          <p:sp>
            <p:nvSpPr>
              <p:cNvPr id="3" name="Content Placeholder 2">
                <a:extLst>
                  <a:ext uri="{FF2B5EF4-FFF2-40B4-BE49-F238E27FC236}">
                    <a16:creationId xmlns:a16="http://schemas.microsoft.com/office/drawing/2014/main" id="{AD1C0A28-4840-3667-89E7-C9ABB384E5BE}"/>
                  </a:ext>
                </a:extLst>
              </p:cNvPr>
              <p:cNvSpPr>
                <a:spLocks noGrp="1" noRot="1" noChangeAspect="1" noMove="1" noResize="1" noEditPoints="1" noAdjustHandles="1" noChangeArrowheads="1" noChangeShapeType="1" noTextEdit="1"/>
              </p:cNvSpPr>
              <p:nvPr>
                <p:ph idx="1"/>
              </p:nvPr>
            </p:nvSpPr>
            <p:spPr>
              <a:xfrm>
                <a:off x="211015" y="801855"/>
                <a:ext cx="11774659" cy="5176066"/>
              </a:xfrm>
              <a:blipFill>
                <a:blip r:embed="rId4"/>
                <a:stretch>
                  <a:fillRect l="-570" t="-589" r="-518" b="-730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6786AAA-5FCC-CC54-C4AA-784E3C0521C0}"/>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7EFF3AE2-FE3A-D8DE-FA09-2F78BB432AFA}"/>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D5F6A34E-5233-6FD7-082D-C83571C71882}"/>
              </a:ext>
            </a:extLst>
          </p:cNvPr>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3229377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CD7A-3142-1889-B653-5999962D7A35}"/>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B290C6-D82E-C4FD-E55C-78B8231F13F3}"/>
                  </a:ext>
                </a:extLst>
              </p:cNvPr>
              <p:cNvSpPr>
                <a:spLocks noGrp="1"/>
              </p:cNvSpPr>
              <p:nvPr>
                <p:ph idx="1"/>
              </p:nvPr>
            </p:nvSpPr>
            <p:spPr>
              <a:xfrm>
                <a:off x="393895" y="914399"/>
                <a:ext cx="11380763" cy="5176066"/>
              </a:xfrm>
            </p:spPr>
            <p:txBody>
              <a:bodyPr>
                <a:noAutofit/>
              </a:bodyPr>
              <a:lstStyle/>
              <a:p>
                <a:pPr marL="0" indent="0">
                  <a:buNone/>
                </a:pPr>
                <a:r>
                  <a:rPr lang="en-US" sz="2000" dirty="0">
                    <a:effectLst/>
                    <a:ea typeface="SimSun" panose="02010600030101010101" pitchFamily="2" charset="-122"/>
                  </a:rPr>
                  <a:t>Equation 1.7 is the simple result of MLE for estimating parameter based on observed sample. The notation </a:t>
                </a:r>
                <a:r>
                  <a:rPr lang="en-US" sz="2000" i="1" dirty="0">
                    <a:effectLst/>
                    <a:ea typeface="SimSun" panose="02010600030101010101" pitchFamily="2" charset="-122"/>
                  </a:rPr>
                  <a:t>l</a:t>
                </a:r>
                <a:r>
                  <a:rPr lang="en-US" sz="2000" dirty="0">
                    <a:effectLst/>
                    <a:ea typeface="SimSun" panose="02010600030101010101" pitchFamily="2" charset="-122"/>
                  </a:rPr>
                  <a:t>(Θ|</a:t>
                </a:r>
                <a:r>
                  <a:rPr lang="en-US" sz="2000" i="1" dirty="0">
                    <a:effectLst/>
                    <a:ea typeface="SimSun" panose="02010600030101010101" pitchFamily="2" charset="-122"/>
                  </a:rPr>
                  <a:t>X</a:t>
                </a:r>
                <a:r>
                  <a:rPr lang="en-US" sz="2000" dirty="0">
                    <a:effectLst/>
                    <a:ea typeface="SimSun" panose="02010600030101010101" pitchFamily="2" charset="-122"/>
                  </a:rPr>
                  <a:t>) implies that </a:t>
                </a:r>
                <a:r>
                  <a:rPr lang="en-US" sz="2000" i="1" dirty="0">
                    <a:effectLst/>
                    <a:ea typeface="SimSun" panose="02010600030101010101" pitchFamily="2" charset="-122"/>
                  </a:rPr>
                  <a:t>l</a:t>
                </a:r>
                <a:r>
                  <a:rPr lang="en-US" sz="2000" dirty="0">
                    <a:effectLst/>
                    <a:ea typeface="SimSun" panose="02010600030101010101" pitchFamily="2" charset="-122"/>
                  </a:rPr>
                  <a:t>(Θ) is determined based on </a:t>
                </a:r>
                <a:r>
                  <a:rPr lang="en-US" sz="2000" i="1" dirty="0">
                    <a:effectLst/>
                    <a:ea typeface="SimSun" panose="02010600030101010101" pitchFamily="2" charset="-122"/>
                  </a:rPr>
                  <a:t>X</a:t>
                </a:r>
                <a:r>
                  <a:rPr lang="en-US" sz="2000" dirty="0">
                    <a:effectLst/>
                    <a:ea typeface="SimSun" panose="02010600030101010101" pitchFamily="2" charset="-122"/>
                  </a:rPr>
                  <a:t>. If the log-likelihood function </a:t>
                </a:r>
                <a:r>
                  <a:rPr lang="en-US" sz="2000" i="1" dirty="0">
                    <a:effectLst/>
                    <a:ea typeface="SimSun" panose="02010600030101010101" pitchFamily="2" charset="-122"/>
                  </a:rPr>
                  <a:t>l</a:t>
                </a:r>
                <a:r>
                  <a:rPr lang="en-US" sz="2000" dirty="0">
                    <a:effectLst/>
                    <a:ea typeface="SimSun" panose="02010600030101010101" pitchFamily="2" charset="-122"/>
                  </a:rPr>
                  <a:t>(Θ) is first-order smooth function then, from equation 1.7, the estimate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m:rPr>
                            <m:sty m:val="p"/>
                          </m:rPr>
                          <a:rPr lang="en-US" sz="2000">
                            <a:effectLst/>
                            <a:latin typeface="Cambria Math" panose="02040503050406030204" pitchFamily="18" charset="0"/>
                            <a:ea typeface="SimSun" panose="02010600030101010101" pitchFamily="2" charset="-122"/>
                          </a:rPr>
                          <m:t>Θ</m:t>
                        </m:r>
                      </m:e>
                    </m:acc>
                  </m:oMath>
                </a14:m>
                <a:r>
                  <a:rPr lang="en-US" sz="2000" dirty="0">
                    <a:effectLst/>
                    <a:ea typeface="SimSun" panose="02010600030101010101" pitchFamily="2" charset="-122"/>
                  </a:rPr>
                  <a:t> can be solution of the equation created by setting the first-order derivative of </a:t>
                </a:r>
                <a:r>
                  <a:rPr lang="en-US" sz="2000" i="1" dirty="0">
                    <a:effectLst/>
                    <a:ea typeface="SimSun" panose="02010600030101010101" pitchFamily="2" charset="-122"/>
                  </a:rPr>
                  <a:t>l</a:t>
                </a:r>
                <a:r>
                  <a:rPr lang="en-US" sz="2000" dirty="0">
                    <a:effectLst/>
                    <a:ea typeface="SimSun" panose="02010600030101010101" pitchFamily="2" charset="-122"/>
                  </a:rPr>
                  <a:t>(Θ) regarding Θ to be zero, </a:t>
                </a:r>
                <a:r>
                  <a:rPr lang="en-US" sz="2000" i="1" dirty="0">
                    <a:effectLst/>
                    <a:ea typeface="SimSun" panose="02010600030101010101" pitchFamily="2" charset="-122"/>
                  </a:rPr>
                  <a:t>Dl</a:t>
                </a:r>
                <a:r>
                  <a:rPr lang="en-US" sz="2000" dirty="0">
                    <a:effectLst/>
                    <a:ea typeface="SimSun" panose="02010600030101010101" pitchFamily="2" charset="-122"/>
                  </a:rPr>
                  <a:t>(Θ)=</a:t>
                </a:r>
                <a:r>
                  <a:rPr lang="en-US" sz="2000" b="1" dirty="0">
                    <a:effectLst/>
                    <a:ea typeface="SimSun" panose="02010600030101010101" pitchFamily="2" charset="-122"/>
                  </a:rPr>
                  <a:t>0</a:t>
                </a:r>
                <a:r>
                  <a:rPr lang="en-US" sz="2000" i="1" baseline="30000" dirty="0">
                    <a:effectLst/>
                    <a:ea typeface="SimSun" panose="02010600030101010101" pitchFamily="2" charset="-122"/>
                  </a:rPr>
                  <a:t>T</a:t>
                </a:r>
                <a:r>
                  <a:rPr lang="en-US" sz="2000" dirty="0">
                    <a:effectLst/>
                    <a:ea typeface="SimSun" panose="02010600030101010101" pitchFamily="2" charset="-122"/>
                  </a:rPr>
                  <a:t>. If solving such equation is too complex or impossible, some popular methods to solve optimization problem are Newton-Raphson (Burden &amp; </a:t>
                </a:r>
                <a:r>
                  <a:rPr lang="en-US" sz="2000" dirty="0" err="1">
                    <a:effectLst/>
                    <a:ea typeface="SimSun" panose="02010600030101010101" pitchFamily="2" charset="-122"/>
                  </a:rPr>
                  <a:t>Faires</a:t>
                </a:r>
                <a:r>
                  <a:rPr lang="en-US" sz="2000" dirty="0">
                    <a:effectLst/>
                    <a:ea typeface="SimSun" panose="02010600030101010101" pitchFamily="2" charset="-122"/>
                  </a:rPr>
                  <a:t>, 2011, pp. 67-71), gradient descent (Ta, 2014), and Lagrange duality (Wikipedia, </a:t>
                </a:r>
                <a:r>
                  <a:rPr lang="en-US" sz="2000" dirty="0" err="1">
                    <a:effectLst/>
                    <a:ea typeface="SimSun" panose="02010600030101010101" pitchFamily="2" charset="-122"/>
                  </a:rPr>
                  <a:t>Karush</a:t>
                </a:r>
                <a:r>
                  <a:rPr lang="en-US" sz="2000" dirty="0">
                    <a:effectLst/>
                    <a:ea typeface="SimSun" panose="02010600030101010101" pitchFamily="2" charset="-122"/>
                  </a:rPr>
                  <a:t>–Kuhn–Tucker conditions, 2014). Note, solving the equation </a:t>
                </a:r>
                <a:r>
                  <a:rPr lang="en-US" sz="2000" i="1" dirty="0">
                    <a:effectLst/>
                    <a:ea typeface="SimSun" panose="02010600030101010101" pitchFamily="2" charset="-122"/>
                  </a:rPr>
                  <a:t>Dl</a:t>
                </a:r>
                <a:r>
                  <a:rPr lang="en-US" sz="2000" dirty="0">
                    <a:effectLst/>
                    <a:ea typeface="SimSun" panose="02010600030101010101" pitchFamily="2" charset="-122"/>
                  </a:rPr>
                  <a:t>(Θ)=</a:t>
                </a:r>
                <a:r>
                  <a:rPr lang="en-US" sz="2000" b="1" dirty="0">
                    <a:effectLst/>
                    <a:ea typeface="SimSun" panose="02010600030101010101" pitchFamily="2" charset="-122"/>
                  </a:rPr>
                  <a:t>0</a:t>
                </a:r>
                <a:r>
                  <a:rPr lang="en-US" sz="2000" i="1" baseline="30000" dirty="0">
                    <a:effectLst/>
                    <a:ea typeface="SimSun" panose="02010600030101010101" pitchFamily="2" charset="-122"/>
                  </a:rPr>
                  <a:t>T</a:t>
                </a:r>
                <a:r>
                  <a:rPr lang="en-US" sz="2000" dirty="0">
                    <a:effectLst/>
                    <a:ea typeface="SimSun" panose="02010600030101010101" pitchFamily="2" charset="-122"/>
                  </a:rPr>
                  <a:t> may be incorrect in some case, for instance, in theory,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m:rPr>
                            <m:sty m:val="p"/>
                          </m:rPr>
                          <a:rPr lang="en-US" sz="2000">
                            <a:effectLst/>
                            <a:latin typeface="Cambria Math" panose="02040503050406030204" pitchFamily="18" charset="0"/>
                            <a:ea typeface="SimSun" panose="02010600030101010101" pitchFamily="2" charset="-122"/>
                          </a:rPr>
                          <m:t>Θ</m:t>
                        </m:r>
                      </m:e>
                    </m:acc>
                  </m:oMath>
                </a14:m>
                <a:r>
                  <a:rPr lang="en-US" sz="2000" dirty="0">
                    <a:effectLst/>
                    <a:ea typeface="SimSun" panose="02010600030101010101" pitchFamily="2" charset="-122"/>
                  </a:rPr>
                  <a:t> such that </a:t>
                </a:r>
                <a:r>
                  <a:rPr lang="en-US" sz="2000" i="1" dirty="0">
                    <a:effectLst/>
                    <a:ea typeface="SimSun" panose="02010600030101010101" pitchFamily="2" charset="-122"/>
                  </a:rPr>
                  <a:t>Dl</a:t>
                </a:r>
                <a:r>
                  <a:rPr lang="en-US" sz="2000" dirty="0">
                    <a:effectLst/>
                    <a:ea typeface="SimSun" panose="02010600030101010101" pitchFamily="2" charset="-122"/>
                  </a:rPr>
                  <a:t>(</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m:rPr>
                            <m:sty m:val="p"/>
                          </m:rPr>
                          <a:rPr lang="en-US" sz="2000">
                            <a:effectLst/>
                            <a:latin typeface="Cambria Math" panose="02040503050406030204" pitchFamily="18" charset="0"/>
                            <a:ea typeface="SimSun" panose="02010600030101010101" pitchFamily="2" charset="-122"/>
                          </a:rPr>
                          <m:t>Θ</m:t>
                        </m:r>
                      </m:e>
                    </m:acc>
                  </m:oMath>
                </a14:m>
                <a:r>
                  <a:rPr lang="en-US" sz="2000" dirty="0">
                    <a:effectLst/>
                    <a:ea typeface="SimSun" panose="02010600030101010101" pitchFamily="2" charset="-122"/>
                  </a:rPr>
                  <a:t>)=</a:t>
                </a:r>
                <a:r>
                  <a:rPr lang="en-US" sz="2000" b="1" dirty="0">
                    <a:effectLst/>
                    <a:ea typeface="SimSun" panose="02010600030101010101" pitchFamily="2" charset="-122"/>
                  </a:rPr>
                  <a:t>0</a:t>
                </a:r>
                <a:r>
                  <a:rPr lang="en-US" sz="2000" i="1" baseline="30000" dirty="0">
                    <a:effectLst/>
                    <a:ea typeface="SimSun" panose="02010600030101010101" pitchFamily="2" charset="-122"/>
                  </a:rPr>
                  <a:t>T</a:t>
                </a:r>
                <a:r>
                  <a:rPr lang="en-US" sz="2000" dirty="0">
                    <a:effectLst/>
                    <a:ea typeface="SimSun" panose="02010600030101010101" pitchFamily="2" charset="-122"/>
                  </a:rPr>
                  <a:t> may be a saddle point (not a maximizer).</a:t>
                </a:r>
              </a:p>
              <a:p>
                <a:pPr marL="0" marR="0" indent="228600" algn="just">
                  <a:spcBef>
                    <a:spcPts val="0"/>
                  </a:spcBef>
                  <a:spcAft>
                    <a:spcPts val="0"/>
                  </a:spcAft>
                  <a:buNone/>
                </a:pPr>
                <a:r>
                  <a:rPr lang="en-US" sz="2000" dirty="0">
                    <a:effectLst/>
                    <a:ea typeface="SimSun" panose="02010600030101010101" pitchFamily="2" charset="-122"/>
                  </a:rPr>
                  <a:t>For example, suppose </a:t>
                </a:r>
                <a:r>
                  <a:rPr lang="en-US" sz="2000" i="1" dirty="0">
                    <a:effectLst/>
                    <a:ea typeface="SimSun" panose="02010600030101010101" pitchFamily="2" charset="-122"/>
                  </a:rPr>
                  <a:t>X</a:t>
                </a:r>
                <a:r>
                  <a:rPr lang="en-US" sz="2000" dirty="0">
                    <a:effectLst/>
                    <a:ea typeface="SimSun" panose="02010600030101010101" pitchFamily="2" charset="-122"/>
                  </a:rPr>
                  <a:t> = (</a:t>
                </a:r>
                <a:r>
                  <a:rPr lang="en-US" sz="2000" i="1" dirty="0">
                    <a:effectLst/>
                    <a:ea typeface="SimSun" panose="02010600030101010101" pitchFamily="2" charset="-122"/>
                  </a:rPr>
                  <a:t>x</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x</a:t>
                </a:r>
                <a:r>
                  <a:rPr lang="en-US" sz="2000" i="1" baseline="-25000" dirty="0" err="1">
                    <a:effectLst/>
                    <a:ea typeface="SimSun" panose="02010600030101010101" pitchFamily="2" charset="-122"/>
                  </a:rPr>
                  <a:t>n</a:t>
                </a:r>
                <a:r>
                  <a:rPr lang="en-US" sz="2000" dirty="0">
                    <a:effectLst/>
                    <a:ea typeface="SimSun" panose="02010600030101010101" pitchFamily="2" charset="-122"/>
                  </a:rPr>
                  <a:t>)</a:t>
                </a:r>
                <a:r>
                  <a:rPr lang="en-US" sz="2000" i="1" baseline="30000" dirty="0">
                    <a:effectLst/>
                    <a:ea typeface="SimSun" panose="02010600030101010101" pitchFamily="2" charset="-122"/>
                  </a:rPr>
                  <a:t>T</a:t>
                </a:r>
                <a:r>
                  <a:rPr lang="en-US" sz="2000" dirty="0">
                    <a:effectLst/>
                    <a:ea typeface="SimSun" panose="02010600030101010101" pitchFamily="2" charset="-122"/>
                  </a:rPr>
                  <a:t> is vector and follows multinormal distribution,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2</m:t>
                              </m:r>
                              <m:r>
                                <a:rPr lang="en-US" sz="2000" i="1">
                                  <a:effectLst/>
                                  <a:latin typeface="Cambria Math" panose="02040503050406030204" pitchFamily="18" charset="0"/>
                                  <a:ea typeface="SimSun" panose="02010600030101010101" pitchFamily="2" charset="-122"/>
                                </a:rPr>
                                <m:t>𝜋</m:t>
                              </m:r>
                            </m:e>
                          </m:d>
                        </m:e>
                        <m: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𝑛</m:t>
                              </m:r>
                            </m:num>
                            <m:den>
                              <m:r>
                                <a:rPr lang="en-US" sz="2000" i="1">
                                  <a:effectLst/>
                                  <a:latin typeface="Cambria Math" panose="02040503050406030204" pitchFamily="18" charset="0"/>
                                  <a:ea typeface="SimSun" panose="02010600030101010101" pitchFamily="2" charset="-122"/>
                                </a:rPr>
                                <m:t>2</m:t>
                              </m:r>
                            </m:den>
                          </m:f>
                        </m:sup>
                      </m:sSup>
                      <m:sSup>
                        <m:sSupPr>
                          <m:ctrlPr>
                            <a:rPr lang="en-US" sz="2000" i="1">
                              <a:effectLst/>
                              <a:latin typeface="Cambria Math" panose="02040503050406030204" pitchFamily="18" charset="0"/>
                              <a:ea typeface="SimSun" panose="02010600030101010101" pitchFamily="2" charset="-122"/>
                            </a:rPr>
                          </m:ctrlPr>
                        </m:sSupPr>
                        <m:e>
                          <m:d>
                            <m:dPr>
                              <m:begChr m:val="|"/>
                              <m:endChr m:val="|"/>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Σ</m:t>
                              </m:r>
                            </m:e>
                          </m:d>
                        </m:e>
                        <m: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2</m:t>
                              </m:r>
                            </m:den>
                          </m:f>
                        </m:sup>
                      </m:sSup>
                      <m:r>
                        <m:rPr>
                          <m:sty m:val="p"/>
                        </m:rPr>
                        <a:rPr lang="en-US" sz="2000">
                          <a:effectLst/>
                          <a:latin typeface="Cambria Math" panose="02040503050406030204" pitchFamily="18" charset="0"/>
                          <a:ea typeface="SimSun" panose="02010600030101010101" pitchFamily="2" charset="-122"/>
                        </a:rPr>
                        <m:t>exp</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2</m:t>
                              </m:r>
                            </m:den>
                          </m:f>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e>
                              </m:d>
                            </m:e>
                            <m:sup>
                              <m:r>
                                <a:rPr lang="en-US" sz="2000" i="1">
                                  <a:effectLst/>
                                  <a:latin typeface="Cambria Math" panose="02040503050406030204" pitchFamily="18" charset="0"/>
                                  <a:ea typeface="SimSun" panose="02010600030101010101" pitchFamily="2" charset="-122"/>
                                </a:rPr>
                                <m:t>𝑇</m:t>
                              </m:r>
                            </m:sup>
                          </m:sSup>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r>
                            <a:rPr lang="en-US" sz="2000" i="1">
                              <a:effectLst/>
                              <a:latin typeface="Cambria Math" panose="02040503050406030204" pitchFamily="18" charset="0"/>
                              <a:ea typeface="SimSun" panose="02010600030101010101" pitchFamily="2" charset="-122"/>
                            </a:rPr>
                            <m:t>)</m:t>
                          </m:r>
                        </m:e>
                      </m:d>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Then the log-likelihood function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𝑛</m:t>
                          </m:r>
                        </m:num>
                        <m:den>
                          <m:r>
                            <a:rPr lang="en-US" sz="2000">
                              <a:effectLst/>
                              <a:latin typeface="Cambria Math" panose="02040503050406030204" pitchFamily="18" charset="0"/>
                              <a:ea typeface="SimSun" panose="02010600030101010101" pitchFamily="2" charset="-122"/>
                            </a:rPr>
                            <m:t>2</m:t>
                          </m:r>
                        </m:den>
                      </m:f>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ea typeface="SimSun" panose="02010600030101010101" pitchFamily="2" charset="-122"/>
                            </a:rPr>
                          </m:ctrlPr>
                        </m:dPr>
                        <m:e>
                          <m:r>
                            <a:rPr lang="en-US" sz="2000">
                              <a:effectLst/>
                              <a:latin typeface="Cambria Math" panose="02040503050406030204" pitchFamily="18" charset="0"/>
                              <a:ea typeface="SimSun" panose="02010600030101010101" pitchFamily="2" charset="-122"/>
                            </a:rPr>
                            <m:t>2</m:t>
                          </m:r>
                          <m:r>
                            <m:rPr>
                              <m:sty m:val="p"/>
                            </m:rPr>
                            <a:rPr lang="en-US" sz="2000">
                              <a:effectLst/>
                              <a:latin typeface="Cambria Math" panose="02040503050406030204" pitchFamily="18" charset="0"/>
                              <a:ea typeface="SimSun" panose="02010600030101010101" pitchFamily="2" charset="-122"/>
                            </a:rPr>
                            <m:t>π</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a:effectLst/>
                              <a:latin typeface="Cambria Math" panose="02040503050406030204" pitchFamily="18" charset="0"/>
                              <a:ea typeface="SimSun" panose="02010600030101010101" pitchFamily="2" charset="-122"/>
                            </a:rPr>
                            <m:t>1</m:t>
                          </m:r>
                        </m:num>
                        <m:den>
                          <m:r>
                            <a:rPr lang="en-US" sz="2000">
                              <a:effectLst/>
                              <a:latin typeface="Cambria Math" panose="02040503050406030204" pitchFamily="18" charset="0"/>
                              <a:ea typeface="SimSun" panose="02010600030101010101" pitchFamily="2" charset="-122"/>
                            </a:rPr>
                            <m:t>2</m:t>
                          </m:r>
                        </m:den>
                      </m:f>
                      <m:r>
                        <m:rPr>
                          <m:sty m:val="p"/>
                        </m:rPr>
                        <a:rPr lang="en-US" sz="2000">
                          <a:effectLst/>
                          <a:latin typeface="Cambria Math" panose="02040503050406030204" pitchFamily="18" charset="0"/>
                          <a:ea typeface="SimSun" panose="02010600030101010101" pitchFamily="2" charset="-122"/>
                        </a:rPr>
                        <m:t>log</m:t>
                      </m:r>
                      <m:d>
                        <m:dPr>
                          <m:begChr m:val="|"/>
                          <m:endChr m:val="|"/>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Σ</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2</m:t>
                          </m:r>
                        </m:den>
                      </m:f>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e>
                          </m:d>
                        </m:e>
                        <m:sup>
                          <m:r>
                            <a:rPr lang="en-US" sz="2000" i="1">
                              <a:effectLst/>
                              <a:latin typeface="Cambria Math" panose="02040503050406030204" pitchFamily="18" charset="0"/>
                              <a:ea typeface="SimSun" panose="02010600030101010101" pitchFamily="2" charset="-122"/>
                            </a:rPr>
                            <m:t>𝑇</m:t>
                          </m:r>
                        </m:sup>
                      </m:sSup>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e>
                      </m:d>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Where </a:t>
                </a:r>
                <a:r>
                  <a:rPr lang="en-US" sz="2000" i="1" dirty="0">
                    <a:effectLst/>
                    <a:ea typeface="SimSun" panose="02010600030101010101" pitchFamily="2" charset="-122"/>
                  </a:rPr>
                  <a:t>μ</a:t>
                </a:r>
                <a:r>
                  <a:rPr lang="en-US" sz="2000" dirty="0">
                    <a:effectLst/>
                    <a:ea typeface="SimSun" panose="02010600030101010101" pitchFamily="2" charset="-122"/>
                  </a:rPr>
                  <a:t> and Σ are mean vector and covariance matrix of </a:t>
                </a:r>
                <a:r>
                  <a:rPr lang="en-US" sz="2000" i="1" dirty="0">
                    <a:effectLst/>
                    <a:ea typeface="SimSun" panose="02010600030101010101" pitchFamily="2" charset="-122"/>
                  </a:rPr>
                  <a:t>f</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 | Θ), respectively with note that Θ = (</a:t>
                </a:r>
                <a:r>
                  <a:rPr lang="en-US" sz="2000" i="1" dirty="0">
                    <a:effectLst/>
                    <a:ea typeface="SimSun" panose="02010600030101010101" pitchFamily="2" charset="-122"/>
                  </a:rPr>
                  <a:t>μ</a:t>
                </a:r>
                <a:r>
                  <a:rPr lang="en-US" sz="2000" dirty="0">
                    <a:effectLst/>
                    <a:ea typeface="SimSun" panose="02010600030101010101" pitchFamily="2" charset="-122"/>
                  </a:rPr>
                  <a:t>, Σ)</a:t>
                </a:r>
                <a:r>
                  <a:rPr lang="en-US" sz="2000" i="1" baseline="30000" dirty="0">
                    <a:effectLst/>
                    <a:ea typeface="SimSun" panose="02010600030101010101" pitchFamily="2" charset="-122"/>
                  </a:rPr>
                  <a:t>T</a:t>
                </a:r>
                <a:r>
                  <a:rPr lang="en-US" sz="2000" dirty="0">
                    <a:effectLst/>
                    <a:ea typeface="SimSun" panose="02010600030101010101" pitchFamily="2" charset="-122"/>
                  </a:rPr>
                  <a:t>. From equation 1.7, the estimate </a:t>
                </a:r>
                <a14:m>
                  <m:oMath xmlns:m="http://schemas.openxmlformats.org/officeDocument/2006/math">
                    <m:acc>
                      <m:accPr>
                        <m:chr m:val="̂"/>
                        <m:ctrlPr>
                          <a:rPr lang="en-US" sz="2000" i="1">
                            <a:effectLst/>
                            <a:latin typeface="Cambria Math" panose="02040503050406030204" pitchFamily="18" charset="0"/>
                          </a:rPr>
                        </m:ctrlPr>
                      </m:accPr>
                      <m:e>
                        <m:r>
                          <m:rPr>
                            <m:sty m:val="p"/>
                          </m:rPr>
                          <a:rPr lang="en-US" sz="2000">
                            <a:effectLst/>
                            <a:latin typeface="Cambria Math" panose="02040503050406030204" pitchFamily="18" charset="0"/>
                            <a:ea typeface="SimSun" panose="02010600030101010101" pitchFamily="2" charset="-122"/>
                          </a:rPr>
                          <m:t>Θ</m:t>
                        </m:r>
                      </m:e>
                    </m:acc>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rPr>
                                  <m:t>𝜇</m:t>
                                </m:r>
                              </m:e>
                            </m:acc>
                            <m:r>
                              <a:rPr lang="en-US" sz="2000" i="1">
                                <a:effectLst/>
                                <a:latin typeface="Cambria Math" panose="02040503050406030204" pitchFamily="18" charset="0"/>
                                <a:ea typeface="SimSun" panose="02010600030101010101" pitchFamily="2" charset="-122"/>
                              </a:rPr>
                              <m:t>,</m:t>
                            </m:r>
                            <m:acc>
                              <m:accPr>
                                <m:chr m:val="̂"/>
                                <m:ctrlPr>
                                  <a:rPr lang="en-US" sz="2000" i="1">
                                    <a:effectLst/>
                                    <a:latin typeface="Cambria Math" panose="02040503050406030204" pitchFamily="18" charset="0"/>
                                  </a:rPr>
                                </m:ctrlPr>
                              </m:accPr>
                              <m:e>
                                <m:r>
                                  <m:rPr>
                                    <m:sty m:val="p"/>
                                  </m:rPr>
                                  <a:rPr lang="en-US" sz="2000">
                                    <a:effectLst/>
                                    <a:latin typeface="Cambria Math" panose="02040503050406030204" pitchFamily="18" charset="0"/>
                                    <a:ea typeface="SimSun" panose="02010600030101010101" pitchFamily="2" charset="-122"/>
                                  </a:rPr>
                                  <m:t>Σ</m:t>
                                </m:r>
                              </m:e>
                            </m:acc>
                          </m:e>
                        </m:d>
                      </m:e>
                      <m:sup>
                        <m:r>
                          <a:rPr lang="en-US" sz="2000" i="1">
                            <a:effectLst/>
                            <a:latin typeface="Cambria Math" panose="02040503050406030204" pitchFamily="18" charset="0"/>
                            <a:ea typeface="SimSun" panose="02010600030101010101" pitchFamily="2" charset="-122"/>
                          </a:rPr>
                          <m:t>𝑇</m:t>
                        </m:r>
                      </m:sup>
                    </m:sSup>
                  </m:oMath>
                </a14:m>
                <a:r>
                  <a:rPr lang="en-US" sz="2000" dirty="0">
                    <a:effectLst/>
                    <a:ea typeface="SimSun" panose="02010600030101010101" pitchFamily="2" charset="-122"/>
                  </a:rPr>
                  <a:t> is solution of the equation created by setting the first-order of </a:t>
                </a:r>
                <a:r>
                  <a:rPr lang="en-US" sz="2000" i="1" dirty="0">
                    <a:effectLst/>
                    <a:ea typeface="SimSun" panose="02010600030101010101" pitchFamily="2" charset="-122"/>
                  </a:rPr>
                  <a:t>l</a:t>
                </a:r>
                <a:r>
                  <a:rPr lang="en-US" sz="2000" dirty="0">
                    <a:effectLst/>
                    <a:ea typeface="SimSun" panose="02010600030101010101" pitchFamily="2" charset="-122"/>
                  </a:rPr>
                  <a:t>(Θ) regarding </a:t>
                </a:r>
                <a:r>
                  <a:rPr lang="en-US" sz="2000" i="1" dirty="0">
                    <a:effectLst/>
                    <a:ea typeface="SimSun" panose="02010600030101010101" pitchFamily="2" charset="-122"/>
                  </a:rPr>
                  <a:t>μ</a:t>
                </a:r>
                <a:r>
                  <a:rPr lang="en-US" sz="2000" dirty="0">
                    <a:effectLst/>
                    <a:ea typeface="SimSun" panose="02010600030101010101" pitchFamily="2" charset="-122"/>
                  </a:rPr>
                  <a:t> and Σ to be zero.</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83B290C6-D82E-C4FD-E55C-78B8231F13F3}"/>
                  </a:ext>
                </a:extLst>
              </p:cNvPr>
              <p:cNvSpPr>
                <a:spLocks noGrp="1" noRot="1" noChangeAspect="1" noMove="1" noResize="1" noEditPoints="1" noAdjustHandles="1" noChangeArrowheads="1" noChangeShapeType="1" noTextEdit="1"/>
              </p:cNvSpPr>
              <p:nvPr>
                <p:ph idx="1"/>
              </p:nvPr>
            </p:nvSpPr>
            <p:spPr>
              <a:xfrm>
                <a:off x="393895" y="914399"/>
                <a:ext cx="11380763" cy="5176066"/>
              </a:xfrm>
              <a:blipFill>
                <a:blip r:embed="rId4"/>
                <a:stretch>
                  <a:fillRect l="-589" t="-589" r="-536" b="-70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0AA71C3-F939-63E5-9226-55EAC9B05571}"/>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950EA2A1-4A13-E108-E5D9-C5784A33A198}"/>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288CB547-AE8D-077E-1E1C-B87483DCEE68}"/>
              </a:ext>
            </a:extLst>
          </p:cNvPr>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40730233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7DEDB-9B73-DFA9-5AAC-B80FFE7C1D74}"/>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8594AE-4741-BB2B-F95D-D2482C923876}"/>
                  </a:ext>
                </a:extLst>
              </p:cNvPr>
              <p:cNvSpPr>
                <a:spLocks noGrp="1"/>
              </p:cNvSpPr>
              <p:nvPr>
                <p:ph idx="1"/>
              </p:nvPr>
            </p:nvSpPr>
            <p:spPr>
              <a:xfrm>
                <a:off x="211015" y="844059"/>
                <a:ext cx="11746523" cy="5176066"/>
              </a:xfrm>
            </p:spPr>
            <p:txBody>
              <a:bodyPr>
                <a:noAutofit/>
              </a:bodyPr>
              <a:lstStyle/>
              <a:p>
                <a:pPr marL="0" marR="0" indent="0" algn="just">
                  <a:lnSpc>
                    <a:spcPct val="110000"/>
                  </a:lnSpc>
                  <a:spcBef>
                    <a:spcPts val="0"/>
                  </a:spcBef>
                  <a:spcAft>
                    <a:spcPts val="0"/>
                  </a:spcAft>
                  <a:buNone/>
                </a:pPr>
                <a:r>
                  <a:rPr lang="en-US" sz="1650" dirty="0">
                    <a:effectLst/>
                    <a:ea typeface="SimSun" panose="02010600030101010101" pitchFamily="2" charset="-122"/>
                  </a:rPr>
                  <a:t>The first-order partial derivative of </a:t>
                </a:r>
                <a:r>
                  <a:rPr lang="en-US" sz="1650" i="1" dirty="0">
                    <a:effectLst/>
                    <a:ea typeface="SimSun" panose="02010600030101010101" pitchFamily="2" charset="-122"/>
                  </a:rPr>
                  <a:t>l</a:t>
                </a:r>
                <a:r>
                  <a:rPr lang="en-US" sz="1650" dirty="0">
                    <a:effectLst/>
                    <a:ea typeface="SimSun" panose="02010600030101010101" pitchFamily="2" charset="-122"/>
                  </a:rPr>
                  <a:t>(Θ) with respect to </a:t>
                </a:r>
                <a:r>
                  <a:rPr lang="en-US" sz="1650" i="1" dirty="0">
                    <a:effectLst/>
                    <a:ea typeface="SimSun" panose="02010600030101010101" pitchFamily="2" charset="-122"/>
                  </a:rPr>
                  <a:t>μ</a:t>
                </a:r>
                <a:r>
                  <a:rPr lang="en-US" sz="1650" dirty="0">
                    <a:effectLst/>
                    <a:ea typeface="SimSun" panose="02010600030101010101" pitchFamily="2" charset="-122"/>
                  </a:rPr>
                  <a:t> is (Nguyen, 2015, p. 35) </a:t>
                </a:r>
                <a14:m>
                  <m:oMath xmlns:m="http://schemas.openxmlformats.org/officeDocument/2006/math">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𝑙</m:t>
                        </m:r>
                        <m:d>
                          <m:dPr>
                            <m:ctrlPr>
                              <a:rPr lang="en-US" sz="1650" i="1">
                                <a:effectLst/>
                                <a:latin typeface="Cambria Math" panose="02040503050406030204" pitchFamily="18" charset="0"/>
                                <a:ea typeface="SimSun" panose="02010600030101010101" pitchFamily="2" charset="-122"/>
                              </a:rPr>
                            </m:ctrlPr>
                          </m:dPr>
                          <m:e>
                            <m:r>
                              <m:rPr>
                                <m:sty m:val="p"/>
                              </m:rPr>
                              <a:rPr lang="en-US" sz="1650">
                                <a:effectLst/>
                                <a:latin typeface="Cambria Math" panose="02040503050406030204" pitchFamily="18" charset="0"/>
                                <a:ea typeface="SimSun" panose="02010600030101010101" pitchFamily="2" charset="-122"/>
                              </a:rPr>
                              <m:t>Θ</m:t>
                            </m:r>
                          </m:e>
                        </m:d>
                      </m:num>
                      <m:den>
                        <m:r>
                          <a:rPr lang="en-US" sz="1650" i="1">
                            <a:effectLst/>
                            <a:latin typeface="Cambria Math" panose="02040503050406030204" pitchFamily="18" charset="0"/>
                            <a:ea typeface="SimSun" panose="02010600030101010101" pitchFamily="2" charset="-122"/>
                          </a:rPr>
                          <m:t>𝜕𝜇</m:t>
                        </m:r>
                      </m:den>
                    </m:f>
                    <m:r>
                      <a:rPr lang="en-US" sz="1650" i="1">
                        <a:effectLst/>
                        <a:latin typeface="Cambria Math" panose="02040503050406030204" pitchFamily="18" charset="0"/>
                        <a:ea typeface="SimSun" panose="02010600030101010101" pitchFamily="2" charset="-122"/>
                      </a:rPr>
                      <m:t>=</m:t>
                    </m:r>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oMath>
                </a14:m>
                <a:r>
                  <a:rPr lang="en-US" sz="1650" dirty="0">
                    <a:effectLst/>
                    <a:ea typeface="SimSun" panose="02010600030101010101" pitchFamily="2" charset="-122"/>
                  </a:rPr>
                  <a:t>. Setting this partial derivative to be zero, we obtain:</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r>
                        <a:rPr lang="en-US" sz="1650" i="1">
                          <a:effectLst/>
                          <a:latin typeface="Cambria Math" panose="02040503050406030204" pitchFamily="18" charset="0"/>
                          <a:ea typeface="SimSun" panose="02010600030101010101" pitchFamily="2" charset="-122"/>
                        </a:rPr>
                        <m:t>=0⇒</m:t>
                      </m:r>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𝜇</m:t>
                          </m:r>
                        </m:e>
                      </m:acc>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𝑋</m:t>
                      </m:r>
                    </m:oMath>
                  </m:oMathPara>
                </a14:m>
                <a:endParaRPr lang="en-US" sz="1650" dirty="0">
                  <a:effectLst/>
                  <a:ea typeface="SimSun" panose="02010600030101010101" pitchFamily="2" charset="-122"/>
                </a:endParaRPr>
              </a:p>
              <a:p>
                <a:pPr marL="0" marR="0" indent="0" algn="just">
                  <a:lnSpc>
                    <a:spcPct val="110000"/>
                  </a:lnSpc>
                  <a:spcBef>
                    <a:spcPts val="0"/>
                  </a:spcBef>
                  <a:spcAft>
                    <a:spcPts val="0"/>
                  </a:spcAft>
                  <a:buNone/>
                </a:pPr>
                <a:r>
                  <a:rPr lang="en-US" sz="1650" dirty="0">
                    <a:effectLst/>
                    <a:ea typeface="SimSun" panose="02010600030101010101" pitchFamily="2" charset="-122"/>
                  </a:rPr>
                  <a:t>The first-order partial derivative of </a:t>
                </a:r>
                <a:r>
                  <a:rPr lang="en-US" sz="1650" i="1" dirty="0">
                    <a:effectLst/>
                    <a:ea typeface="SimSun" panose="02010600030101010101" pitchFamily="2" charset="-122"/>
                  </a:rPr>
                  <a:t>l</a:t>
                </a:r>
                <a:r>
                  <a:rPr lang="en-US" sz="1650" dirty="0">
                    <a:effectLst/>
                    <a:ea typeface="SimSun" panose="02010600030101010101" pitchFamily="2" charset="-122"/>
                  </a:rPr>
                  <a:t>(Θ) with respect to Σ is </a:t>
                </a:r>
                <a14:m>
                  <m:oMath xmlns:m="http://schemas.openxmlformats.org/officeDocument/2006/math">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𝑙</m:t>
                        </m:r>
                        <m:d>
                          <m:dPr>
                            <m:ctrlPr>
                              <a:rPr lang="en-US" sz="1650" i="1">
                                <a:effectLst/>
                                <a:latin typeface="Cambria Math" panose="02040503050406030204" pitchFamily="18" charset="0"/>
                                <a:ea typeface="SimSun" panose="02010600030101010101" pitchFamily="2" charset="-122"/>
                              </a:rPr>
                            </m:ctrlPr>
                          </m:dPr>
                          <m:e>
                            <m:r>
                              <m:rPr>
                                <m:sty m:val="p"/>
                              </m:rPr>
                              <a:rPr lang="en-US" sz="1650">
                                <a:effectLst/>
                                <a:latin typeface="Cambria Math" panose="02040503050406030204" pitchFamily="18" charset="0"/>
                                <a:ea typeface="SimSun" panose="02010600030101010101" pitchFamily="2" charset="-122"/>
                              </a:rPr>
                              <m:t>Θ</m:t>
                            </m:r>
                          </m:e>
                        </m:d>
                      </m:num>
                      <m:den>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Σ</m:t>
                        </m:r>
                      </m:den>
                    </m:f>
                    <m:r>
                      <a:rPr lang="en-US" sz="1650" i="1">
                        <a:effectLst/>
                        <a:latin typeface="Cambria Math" panose="02040503050406030204" pitchFamily="18" charset="0"/>
                        <a:ea typeface="SimSun" panose="02010600030101010101" pitchFamily="2" charset="-122"/>
                      </a:rPr>
                      <m:t>=−</m:t>
                    </m:r>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1</m:t>
                        </m:r>
                      </m:num>
                      <m:den>
                        <m:r>
                          <a:rPr lang="en-US" sz="1650" i="1">
                            <a:effectLst/>
                            <a:latin typeface="Cambria Math" panose="02040503050406030204" pitchFamily="18" charset="0"/>
                            <a:ea typeface="SimSun" panose="02010600030101010101" pitchFamily="2" charset="-122"/>
                          </a:rPr>
                          <m:t>2</m:t>
                        </m:r>
                      </m:den>
                    </m:f>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r>
                      <a:rPr lang="en-US" sz="1650" i="1">
                        <a:effectLst/>
                        <a:latin typeface="Cambria Math" panose="02040503050406030204" pitchFamily="18" charset="0"/>
                        <a:ea typeface="SimSun" panose="02010600030101010101" pitchFamily="2" charset="-122"/>
                      </a:rPr>
                      <m:t>+</m:t>
                    </m:r>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1</m:t>
                        </m:r>
                      </m:num>
                      <m:den>
                        <m:r>
                          <a:rPr lang="en-US" sz="1650" i="1">
                            <a:effectLst/>
                            <a:latin typeface="Cambria Math" panose="02040503050406030204" pitchFamily="18" charset="0"/>
                            <a:ea typeface="SimSun" panose="02010600030101010101" pitchFamily="2" charset="-122"/>
                          </a:rPr>
                          <m:t>2</m:t>
                        </m:r>
                      </m:den>
                    </m:f>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oMath>
                </a14:m>
                <a:r>
                  <a:rPr lang="en-US" sz="1650" dirty="0">
                    <a:effectLst/>
                    <a:ea typeface="SimSun" panose="02010600030101010101" pitchFamily="2" charset="-122"/>
                  </a:rPr>
                  <a:t>. Due to </a:t>
                </a:r>
                <a14:m>
                  <m:oMath xmlns:m="http://schemas.openxmlformats.org/officeDocument/2006/math">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m:t>
                        </m:r>
                        <m:func>
                          <m:funcPr>
                            <m:ctrlPr>
                              <a:rPr lang="en-US" sz="1650" i="1">
                                <a:effectLst/>
                                <a:latin typeface="Cambria Math" panose="02040503050406030204" pitchFamily="18" charset="0"/>
                                <a:ea typeface="SimSun" panose="02010600030101010101" pitchFamily="2" charset="-122"/>
                              </a:rPr>
                            </m:ctrlPr>
                          </m:funcPr>
                          <m:fName>
                            <m:r>
                              <m:rPr>
                                <m:sty m:val="p"/>
                              </m:rPr>
                              <a:rPr lang="en-US" sz="1650">
                                <a:effectLst/>
                                <a:latin typeface="Cambria Math" panose="02040503050406030204" pitchFamily="18" charset="0"/>
                                <a:ea typeface="SimSun" panose="02010600030101010101" pitchFamily="2" charset="-122"/>
                              </a:rPr>
                              <m:t>log</m:t>
                            </m:r>
                          </m:fName>
                          <m:e>
                            <m:d>
                              <m:dPr>
                                <m:ctrlPr>
                                  <a:rPr lang="en-US" sz="1650" i="1">
                                    <a:effectLst/>
                                    <a:latin typeface="Cambria Math" panose="02040503050406030204" pitchFamily="18" charset="0"/>
                                    <a:ea typeface="SimSun" panose="02010600030101010101" pitchFamily="2" charset="-122"/>
                                  </a:rPr>
                                </m:ctrlPr>
                              </m:dPr>
                              <m:e>
                                <m:d>
                                  <m:dPr>
                                    <m:begChr m:val="|"/>
                                    <m:endChr m:val="|"/>
                                    <m:ctrlPr>
                                      <a:rPr lang="en-US" sz="1650" i="1">
                                        <a:effectLst/>
                                        <a:latin typeface="Cambria Math" panose="02040503050406030204" pitchFamily="18" charset="0"/>
                                        <a:ea typeface="SimSun" panose="02010600030101010101" pitchFamily="2" charset="-122"/>
                                      </a:rPr>
                                    </m:ctrlPr>
                                  </m:dPr>
                                  <m:e>
                                    <m:r>
                                      <m:rPr>
                                        <m:sty m:val="p"/>
                                      </m:rPr>
                                      <a:rPr lang="en-US" sz="1650">
                                        <a:effectLst/>
                                        <a:latin typeface="Cambria Math" panose="02040503050406030204" pitchFamily="18" charset="0"/>
                                        <a:ea typeface="SimSun" panose="02010600030101010101" pitchFamily="2" charset="-122"/>
                                      </a:rPr>
                                      <m:t>Σ</m:t>
                                    </m:r>
                                  </m:e>
                                </m:d>
                              </m:e>
                            </m:d>
                          </m:e>
                        </m:func>
                      </m:num>
                      <m:den>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Σ</m:t>
                        </m:r>
                      </m:den>
                    </m:f>
                    <m:r>
                      <a:rPr lang="en-US" sz="1650" i="1">
                        <a:effectLst/>
                        <a:latin typeface="Cambria Math" panose="02040503050406030204" pitchFamily="18" charset="0"/>
                        <a:ea typeface="SimSun" panose="02010600030101010101" pitchFamily="2" charset="-122"/>
                      </a:rPr>
                      <m:t>=</m:t>
                    </m:r>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oMath>
                </a14:m>
                <a:r>
                  <a:rPr lang="en-US" sz="1650" dirty="0">
                    <a:effectLst/>
                    <a:ea typeface="SimSun" panose="02010600030101010101" pitchFamily="2" charset="-122"/>
                  </a:rPr>
                  <a:t> and </a:t>
                </a:r>
                <a14:m>
                  <m:oMath xmlns:m="http://schemas.openxmlformats.org/officeDocument/2006/math">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m:t>
                        </m:r>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num>
                      <m:den>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Σ</m:t>
                        </m:r>
                      </m:den>
                    </m:f>
                    <m:r>
                      <a:rPr lang="en-US" sz="1650" i="1">
                        <a:effectLst/>
                        <a:latin typeface="Cambria Math" panose="02040503050406030204" pitchFamily="18" charset="0"/>
                        <a:ea typeface="SimSun" panose="02010600030101010101" pitchFamily="2" charset="-122"/>
                      </a:rPr>
                      <m:t>=</m:t>
                    </m:r>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tr</m:t>
                        </m:r>
                        <m:d>
                          <m:dPr>
                            <m:ctrlPr>
                              <a:rPr lang="en-US" sz="1650" i="1">
                                <a:effectLst/>
                                <a:latin typeface="Cambria Math" panose="02040503050406030204" pitchFamily="18" charset="0"/>
                                <a:ea typeface="SimSun" panose="02010600030101010101" pitchFamily="2" charset="-122"/>
                              </a:rPr>
                            </m:ctrlPr>
                          </m:d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e>
                        </m:d>
                      </m:num>
                      <m:den>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Σ</m:t>
                        </m:r>
                      </m:den>
                    </m:f>
                  </m:oMath>
                </a14:m>
                <a:r>
                  <a:rPr lang="en-US" sz="1650" dirty="0">
                    <a:effectLst/>
                    <a:ea typeface="SimSun" panose="02010600030101010101" pitchFamily="2" charset="-122"/>
                  </a:rPr>
                  <a:t>. Because </a:t>
                </a:r>
                <a:r>
                  <a:rPr lang="en-US" sz="1650" dirty="0" err="1">
                    <a:effectLst/>
                    <a:ea typeface="SimSun" panose="02010600030101010101" pitchFamily="2" charset="-122"/>
                  </a:rPr>
                  <a:t>Bilmes</a:t>
                </a:r>
                <a:r>
                  <a:rPr lang="en-US" sz="1650" dirty="0">
                    <a:effectLst/>
                    <a:ea typeface="SimSun" panose="02010600030101010101" pitchFamily="2" charset="-122"/>
                  </a:rPr>
                  <a:t> (</a:t>
                </a:r>
                <a:r>
                  <a:rPr lang="en-US" sz="1650" dirty="0" err="1">
                    <a:effectLst/>
                    <a:ea typeface="SimSun" panose="02010600030101010101" pitchFamily="2" charset="-122"/>
                  </a:rPr>
                  <a:t>Bilmes</a:t>
                </a:r>
                <a:r>
                  <a:rPr lang="en-US" sz="1650" dirty="0">
                    <a:effectLst/>
                    <a:ea typeface="SimSun" panose="02010600030101010101" pitchFamily="2" charset="-122"/>
                  </a:rPr>
                  <a:t>, 1998, p. 5) mentioned:</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tr</m:t>
                      </m:r>
                      <m:d>
                        <m:dPr>
                          <m:ctrlPr>
                            <a:rPr lang="en-US" sz="1650" i="1">
                              <a:effectLst/>
                              <a:latin typeface="Cambria Math" panose="02040503050406030204" pitchFamily="18" charset="0"/>
                              <a:ea typeface="SimSun" panose="02010600030101010101" pitchFamily="2" charset="-122"/>
                            </a:rPr>
                          </m:ctrlPr>
                        </m:d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e>
                      </m:d>
                    </m:oMath>
                  </m:oMathPara>
                </a14:m>
                <a:endParaRPr lang="en-US" sz="1650" dirty="0">
                  <a:effectLst/>
                  <a:ea typeface="SimSun" panose="02010600030101010101" pitchFamily="2" charset="-122"/>
                </a:endParaRPr>
              </a:p>
              <a:p>
                <a:pPr marL="0" marR="0" indent="0" algn="just">
                  <a:lnSpc>
                    <a:spcPct val="110000"/>
                  </a:lnSpc>
                  <a:spcBef>
                    <a:spcPts val="0"/>
                  </a:spcBef>
                  <a:spcAft>
                    <a:spcPts val="0"/>
                  </a:spcAft>
                  <a:buNone/>
                </a:pPr>
                <a:r>
                  <a:rPr lang="en-US" sz="1650" dirty="0">
                    <a:effectLst/>
                    <a:ea typeface="SimSun" panose="02010600030101010101" pitchFamily="2" charset="-122"/>
                  </a:rPr>
                  <a:t>Where tr(</a:t>
                </a:r>
                <a:r>
                  <a:rPr lang="en-US" sz="1650" i="1" dirty="0">
                    <a:effectLst/>
                    <a:ea typeface="SimSun" panose="02010600030101010101" pitchFamily="2" charset="-122"/>
                  </a:rPr>
                  <a:t>A</a:t>
                </a:r>
                <a:r>
                  <a:rPr lang="en-US" sz="1650" dirty="0">
                    <a:effectLst/>
                    <a:ea typeface="SimSun" panose="02010600030101010101" pitchFamily="2" charset="-122"/>
                  </a:rPr>
                  <a:t>) is trace operator which takes sum of diagonal elements of square matrix, </a:t>
                </a:r>
                <a14:m>
                  <m:oMath xmlns:m="http://schemas.openxmlformats.org/officeDocument/2006/math">
                    <m:r>
                      <m:rPr>
                        <m:sty m:val="p"/>
                      </m:rPr>
                      <a:rPr lang="en-US" sz="1650">
                        <a:effectLst/>
                        <a:latin typeface="Cambria Math" panose="02040503050406030204" pitchFamily="18" charset="0"/>
                        <a:ea typeface="SimSun" panose="02010600030101010101" pitchFamily="2" charset="-122"/>
                      </a:rPr>
                      <m:t>tr</m:t>
                    </m:r>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𝐴</m:t>
                        </m:r>
                      </m:e>
                    </m:d>
                    <m:r>
                      <a:rPr lang="en-US" sz="1650" i="1">
                        <a:effectLst/>
                        <a:latin typeface="Cambria Math" panose="02040503050406030204" pitchFamily="18" charset="0"/>
                        <a:ea typeface="SimSun" panose="02010600030101010101" pitchFamily="2" charset="-122"/>
                      </a:rPr>
                      <m:t>=</m:t>
                    </m:r>
                    <m:nary>
                      <m:naryPr>
                        <m:chr m:val="∑"/>
                        <m:limLoc m:val="undOvr"/>
                        <m:supHide m:val="on"/>
                        <m:ctrlPr>
                          <a:rPr lang="en-US" sz="1650" i="1">
                            <a:effectLst/>
                            <a:latin typeface="Cambria Math" panose="02040503050406030204" pitchFamily="18" charset="0"/>
                            <a:ea typeface="SimSun" panose="02010600030101010101" pitchFamily="2" charset="-122"/>
                          </a:rPr>
                        </m:ctrlPr>
                      </m:naryPr>
                      <m:sub>
                        <m:r>
                          <a:rPr lang="en-US" sz="1650" i="1">
                            <a:effectLst/>
                            <a:latin typeface="Cambria Math" panose="02040503050406030204" pitchFamily="18" charset="0"/>
                            <a:ea typeface="SimSun" panose="02010600030101010101" pitchFamily="2" charset="-122"/>
                          </a:rPr>
                          <m:t>𝑖</m:t>
                        </m:r>
                      </m:sub>
                      <m:sup/>
                      <m:e>
                        <m:sSub>
                          <m:sSubPr>
                            <m:ctrlPr>
                              <a:rPr lang="en-US" sz="1650" i="1">
                                <a:effectLst/>
                                <a:latin typeface="Cambria Math" panose="02040503050406030204" pitchFamily="18" charset="0"/>
                                <a:ea typeface="SimSun" panose="02010600030101010101" pitchFamily="2" charset="-122"/>
                              </a:rPr>
                            </m:ctrlPr>
                          </m:sSubPr>
                          <m:e>
                            <m:r>
                              <a:rPr lang="en-US" sz="1650" i="1">
                                <a:effectLst/>
                                <a:latin typeface="Cambria Math" panose="02040503050406030204" pitchFamily="18" charset="0"/>
                                <a:ea typeface="SimSun" panose="02010600030101010101" pitchFamily="2" charset="-122"/>
                              </a:rPr>
                              <m:t>𝑎</m:t>
                            </m:r>
                          </m:e>
                          <m:sub>
                            <m:r>
                              <a:rPr lang="en-US" sz="1650" i="1">
                                <a:effectLst/>
                                <a:latin typeface="Cambria Math" panose="02040503050406030204" pitchFamily="18" charset="0"/>
                                <a:ea typeface="SimSun" panose="02010600030101010101" pitchFamily="2" charset="-122"/>
                              </a:rPr>
                              <m:t>𝑖𝑖</m:t>
                            </m:r>
                          </m:sub>
                        </m:sSub>
                      </m:e>
                    </m:nary>
                  </m:oMath>
                </a14:m>
                <a:r>
                  <a:rPr lang="en-US" sz="1650" dirty="0">
                    <a:effectLst/>
                    <a:ea typeface="SimSun" panose="02010600030101010101" pitchFamily="2" charset="-122"/>
                  </a:rPr>
                  <a:t>. This implies (Nguyen, 2015, p. 45):</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m:t>
                          </m:r>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num>
                        <m:den>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Σ</m:t>
                          </m:r>
                        </m:den>
                      </m:f>
                      <m:r>
                        <a:rPr lang="en-US" sz="1650" i="1">
                          <a:effectLst/>
                          <a:latin typeface="Cambria Math" panose="02040503050406030204" pitchFamily="18" charset="0"/>
                          <a:ea typeface="SimSun" panose="02010600030101010101" pitchFamily="2" charset="-122"/>
                        </a:rPr>
                        <m:t>=</m:t>
                      </m:r>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tr</m:t>
                          </m:r>
                          <m:d>
                            <m:dPr>
                              <m:ctrlPr>
                                <a:rPr lang="en-US" sz="1650" i="1">
                                  <a:effectLst/>
                                  <a:latin typeface="Cambria Math" panose="02040503050406030204" pitchFamily="18" charset="0"/>
                                  <a:ea typeface="SimSun" panose="02010600030101010101" pitchFamily="2" charset="-122"/>
                                </a:rPr>
                              </m:ctrlPr>
                            </m:d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e>
                          </m:d>
                        </m:num>
                        <m:den>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Σ</m:t>
                          </m:r>
                        </m:den>
                      </m:f>
                      <m:r>
                        <a:rPr lang="en-US" sz="1650" i="1">
                          <a:effectLst/>
                          <a:latin typeface="Cambria Math" panose="02040503050406030204" pitchFamily="18" charset="0"/>
                          <a:ea typeface="SimSun" panose="02010600030101010101" pitchFamily="2" charset="-122"/>
                        </a:rPr>
                        <m:t>=−</m:t>
                      </m:r>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𝜇</m:t>
                              </m:r>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oMath>
                  </m:oMathPara>
                </a14:m>
                <a:endParaRPr lang="en-US" sz="1650" dirty="0">
                  <a:effectLst/>
                  <a:ea typeface="SimSun" panose="02010600030101010101" pitchFamily="2" charset="-122"/>
                </a:endParaRPr>
              </a:p>
              <a:p>
                <a:pPr marL="0" marR="0" indent="0" algn="just">
                  <a:lnSpc>
                    <a:spcPct val="110000"/>
                  </a:lnSpc>
                  <a:spcBef>
                    <a:spcPts val="0"/>
                  </a:spcBef>
                  <a:spcAft>
                    <a:spcPts val="0"/>
                  </a:spcAft>
                  <a:buNone/>
                </a:pPr>
                <a:r>
                  <a:rPr lang="en-US" sz="1650" dirty="0">
                    <a:effectLst/>
                    <a:ea typeface="SimSun" panose="02010600030101010101" pitchFamily="2" charset="-122"/>
                  </a:rPr>
                  <a:t>Substituting the estimate </a:t>
                </a:r>
                <a14:m>
                  <m:oMath xmlns:m="http://schemas.openxmlformats.org/officeDocument/2006/math">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𝜇</m:t>
                        </m:r>
                      </m:e>
                    </m:acc>
                  </m:oMath>
                </a14:m>
                <a:r>
                  <a:rPr lang="en-US" sz="1650" dirty="0">
                    <a:effectLst/>
                    <a:ea typeface="SimSun" panose="02010600030101010101" pitchFamily="2" charset="-122"/>
                  </a:rPr>
                  <a:t> into the first-order partial derivative of </a:t>
                </a:r>
                <a:r>
                  <a:rPr lang="en-US" sz="1650" i="1" dirty="0">
                    <a:effectLst/>
                    <a:ea typeface="SimSun" panose="02010600030101010101" pitchFamily="2" charset="-122"/>
                  </a:rPr>
                  <a:t>l</a:t>
                </a:r>
                <a:r>
                  <a:rPr lang="en-US" sz="1650" dirty="0">
                    <a:effectLst/>
                    <a:ea typeface="SimSun" panose="02010600030101010101" pitchFamily="2" charset="-122"/>
                  </a:rPr>
                  <a:t>(Θ) with respect to Σ, we have:</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𝑙</m:t>
                          </m:r>
                          <m:d>
                            <m:dPr>
                              <m:ctrlPr>
                                <a:rPr lang="en-US" sz="1650" i="1">
                                  <a:effectLst/>
                                  <a:latin typeface="Cambria Math" panose="02040503050406030204" pitchFamily="18" charset="0"/>
                                  <a:ea typeface="SimSun" panose="02010600030101010101" pitchFamily="2" charset="-122"/>
                                </a:rPr>
                              </m:ctrlPr>
                            </m:dPr>
                            <m:e>
                              <m:r>
                                <m:rPr>
                                  <m:sty m:val="p"/>
                                </m:rPr>
                                <a:rPr lang="en-US" sz="1650">
                                  <a:effectLst/>
                                  <a:latin typeface="Cambria Math" panose="02040503050406030204" pitchFamily="18" charset="0"/>
                                  <a:ea typeface="SimSun" panose="02010600030101010101" pitchFamily="2" charset="-122"/>
                                </a:rPr>
                                <m:t>Θ</m:t>
                              </m:r>
                            </m:e>
                          </m:d>
                        </m:num>
                        <m:den>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Σ</m:t>
                          </m:r>
                        </m:den>
                      </m:f>
                      <m:r>
                        <a:rPr lang="en-US" sz="1650" i="1">
                          <a:effectLst/>
                          <a:latin typeface="Cambria Math" panose="02040503050406030204" pitchFamily="18" charset="0"/>
                          <a:ea typeface="SimSun" panose="02010600030101010101" pitchFamily="2" charset="-122"/>
                        </a:rPr>
                        <m:t>=−</m:t>
                      </m:r>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1</m:t>
                          </m:r>
                        </m:num>
                        <m:den>
                          <m:r>
                            <a:rPr lang="en-US" sz="1650" i="1">
                              <a:effectLst/>
                              <a:latin typeface="Cambria Math" panose="02040503050406030204" pitchFamily="18" charset="0"/>
                              <a:ea typeface="SimSun" panose="02010600030101010101" pitchFamily="2" charset="-122"/>
                            </a:rPr>
                            <m:t>2</m:t>
                          </m:r>
                        </m:den>
                      </m:f>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r>
                        <a:rPr lang="en-US" sz="1650" i="1">
                          <a:effectLst/>
                          <a:latin typeface="Cambria Math" panose="02040503050406030204" pitchFamily="18" charset="0"/>
                          <a:ea typeface="SimSun" panose="02010600030101010101" pitchFamily="2" charset="-122"/>
                        </a:rPr>
                        <m:t>+</m:t>
                      </m:r>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1</m:t>
                          </m:r>
                        </m:num>
                        <m:den>
                          <m:r>
                            <a:rPr lang="en-US" sz="1650" i="1">
                              <a:effectLst/>
                              <a:latin typeface="Cambria Math" panose="02040503050406030204" pitchFamily="18" charset="0"/>
                              <a:ea typeface="SimSun" panose="02010600030101010101" pitchFamily="2" charset="-122"/>
                            </a:rPr>
                            <m:t>2</m:t>
                          </m:r>
                        </m:den>
                      </m:f>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𝜇</m:t>
                              </m:r>
                            </m:e>
                          </m:acc>
                        </m:e>
                      </m:d>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𝜇</m:t>
                                  </m:r>
                                </m:e>
                              </m:acc>
                            </m:e>
                          </m:d>
                        </m:e>
                        <m:sup>
                          <m:r>
                            <a:rPr lang="en-US" sz="1650" i="1">
                              <a:effectLst/>
                              <a:latin typeface="Cambria Math" panose="02040503050406030204" pitchFamily="18" charset="0"/>
                              <a:ea typeface="SimSun" panose="02010600030101010101" pitchFamily="2" charset="-122"/>
                            </a:rPr>
                            <m:t>𝑇</m:t>
                          </m:r>
                        </m:sup>
                      </m:sSup>
                      <m:sSup>
                        <m:sSupPr>
                          <m:ctrlPr>
                            <a:rPr lang="en-US" sz="1650" i="1">
                              <a:effectLst/>
                              <a:latin typeface="Cambria Math" panose="02040503050406030204" pitchFamily="18" charset="0"/>
                              <a:ea typeface="SimSun" panose="02010600030101010101" pitchFamily="2" charset="-122"/>
                            </a:rPr>
                          </m:ctrlPr>
                        </m:sSupPr>
                        <m:e>
                          <m:r>
                            <m:rPr>
                              <m:sty m:val="p"/>
                            </m:rPr>
                            <a:rPr lang="en-US" sz="1650">
                              <a:effectLst/>
                              <a:latin typeface="Cambria Math" panose="02040503050406030204" pitchFamily="18" charset="0"/>
                              <a:ea typeface="SimSun" panose="02010600030101010101" pitchFamily="2" charset="-122"/>
                            </a:rPr>
                            <m:t>Σ</m:t>
                          </m:r>
                        </m:e>
                        <m:sup>
                          <m:r>
                            <a:rPr lang="en-US" sz="1650" i="1">
                              <a:effectLst/>
                              <a:latin typeface="Cambria Math" panose="02040503050406030204" pitchFamily="18" charset="0"/>
                              <a:ea typeface="SimSun" panose="02010600030101010101" pitchFamily="2" charset="-122"/>
                            </a:rPr>
                            <m:t>−1</m:t>
                          </m:r>
                        </m:sup>
                      </m:sSup>
                    </m:oMath>
                  </m:oMathPara>
                </a14:m>
                <a:endParaRPr lang="en-US" sz="1650" dirty="0">
                  <a:effectLst/>
                  <a:ea typeface="SimSun" panose="02010600030101010101" pitchFamily="2" charset="-122"/>
                </a:endParaRPr>
              </a:p>
              <a:p>
                <a:pPr marL="0" indent="0">
                  <a:lnSpc>
                    <a:spcPct val="110000"/>
                  </a:lnSpc>
                  <a:buNone/>
                </a:pPr>
                <a:r>
                  <a:rPr lang="en-US" sz="1650" dirty="0">
                    <a:effectLst/>
                    <a:ea typeface="SimSun" panose="02010600030101010101" pitchFamily="2" charset="-122"/>
                  </a:rPr>
                  <a:t>The estimate </a:t>
                </a:r>
                <a14:m>
                  <m:oMath xmlns:m="http://schemas.openxmlformats.org/officeDocument/2006/math">
                    <m:acc>
                      <m:accPr>
                        <m:chr m:val="̂"/>
                        <m:ctrlPr>
                          <a:rPr lang="en-US" sz="1650" i="1">
                            <a:effectLst/>
                            <a:latin typeface="Cambria Math" panose="02040503050406030204" pitchFamily="18" charset="0"/>
                            <a:ea typeface="SimSun" panose="02010600030101010101" pitchFamily="2" charset="-122"/>
                          </a:rPr>
                        </m:ctrlPr>
                      </m:accPr>
                      <m:e>
                        <m:r>
                          <m:rPr>
                            <m:sty m:val="p"/>
                          </m:rPr>
                          <a:rPr lang="en-US" sz="1650">
                            <a:effectLst/>
                            <a:latin typeface="Cambria Math" panose="02040503050406030204" pitchFamily="18" charset="0"/>
                            <a:ea typeface="SimSun" panose="02010600030101010101" pitchFamily="2" charset="-122"/>
                          </a:rPr>
                          <m:t>Σ</m:t>
                        </m:r>
                      </m:e>
                    </m:acc>
                  </m:oMath>
                </a14:m>
                <a:r>
                  <a:rPr lang="en-US" sz="1650" dirty="0">
                    <a:effectLst/>
                    <a:ea typeface="SimSun" panose="02010600030101010101" pitchFamily="2" charset="-122"/>
                  </a:rPr>
                  <a:t> is the solution of equation formed by setting this partial derivative </a:t>
                </a:r>
                <a14:m>
                  <m:oMath xmlns:m="http://schemas.openxmlformats.org/officeDocument/2006/math">
                    <m:f>
                      <m:fPr>
                        <m:ctrlPr>
                          <a:rPr lang="en-US" sz="1650" i="1">
                            <a:latin typeface="Cambria Math" panose="02040503050406030204" pitchFamily="18" charset="0"/>
                            <a:ea typeface="SimSun" panose="02010600030101010101" pitchFamily="2" charset="-122"/>
                          </a:rPr>
                        </m:ctrlPr>
                      </m:fPr>
                      <m:num>
                        <m:r>
                          <a:rPr lang="en-US" sz="1650" i="1">
                            <a:latin typeface="Cambria Math" panose="02040503050406030204" pitchFamily="18" charset="0"/>
                            <a:ea typeface="SimSun" panose="02010600030101010101" pitchFamily="2" charset="-122"/>
                          </a:rPr>
                          <m:t>𝜕</m:t>
                        </m:r>
                        <m:r>
                          <a:rPr lang="en-US" sz="1650" i="1">
                            <a:latin typeface="Cambria Math" panose="02040503050406030204" pitchFamily="18" charset="0"/>
                            <a:ea typeface="SimSun" panose="02010600030101010101" pitchFamily="2" charset="-122"/>
                          </a:rPr>
                          <m:t>𝑙</m:t>
                        </m:r>
                        <m:d>
                          <m:dPr>
                            <m:ctrlPr>
                              <a:rPr lang="en-US" sz="1650" i="1">
                                <a:latin typeface="Cambria Math" panose="02040503050406030204" pitchFamily="18" charset="0"/>
                                <a:ea typeface="SimSun" panose="02010600030101010101" pitchFamily="2" charset="-122"/>
                              </a:rPr>
                            </m:ctrlPr>
                          </m:dPr>
                          <m:e>
                            <m:r>
                              <m:rPr>
                                <m:sty m:val="p"/>
                              </m:rPr>
                              <a:rPr lang="en-US" sz="1650">
                                <a:latin typeface="Cambria Math" panose="02040503050406030204" pitchFamily="18" charset="0"/>
                                <a:ea typeface="SimSun" panose="02010600030101010101" pitchFamily="2" charset="-122"/>
                              </a:rPr>
                              <m:t>Θ</m:t>
                            </m:r>
                          </m:e>
                        </m:d>
                      </m:num>
                      <m:den>
                        <m:r>
                          <a:rPr lang="en-US" sz="1650" i="1">
                            <a:latin typeface="Cambria Math" panose="02040503050406030204" pitchFamily="18" charset="0"/>
                            <a:ea typeface="SimSun" panose="02010600030101010101" pitchFamily="2" charset="-122"/>
                          </a:rPr>
                          <m:t>𝜕</m:t>
                        </m:r>
                        <m:r>
                          <m:rPr>
                            <m:sty m:val="p"/>
                          </m:rPr>
                          <a:rPr lang="en-US" sz="1650">
                            <a:latin typeface="Cambria Math" panose="02040503050406030204" pitchFamily="18" charset="0"/>
                            <a:ea typeface="SimSun" panose="02010600030101010101" pitchFamily="2" charset="-122"/>
                          </a:rPr>
                          <m:t>Σ</m:t>
                        </m:r>
                      </m:den>
                    </m:f>
                  </m:oMath>
                </a14:m>
                <a:r>
                  <a:rPr lang="en-US" sz="1650" dirty="0">
                    <a:effectLst/>
                    <a:ea typeface="SimSun" panose="02010600030101010101" pitchFamily="2" charset="-122"/>
                  </a:rPr>
                  <a:t> to be zero matrix (</a:t>
                </a:r>
                <a:r>
                  <a:rPr lang="en-US" sz="1650" b="1" dirty="0">
                    <a:effectLst/>
                    <a:ea typeface="SimSun" panose="02010600030101010101" pitchFamily="2" charset="-122"/>
                  </a:rPr>
                  <a:t>0</a:t>
                </a:r>
                <a:r>
                  <a:rPr lang="en-US" sz="1650" dirty="0">
                    <a:effectLst/>
                    <a:ea typeface="SimSun" panose="02010600030101010101" pitchFamily="2" charset="-122"/>
                  </a:rPr>
                  <a:t>), we have:</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1650" i="1">
                              <a:effectLst/>
                              <a:latin typeface="Cambria Math" panose="02040503050406030204" pitchFamily="18" charset="0"/>
                              <a:ea typeface="SimSun" panose="02010600030101010101" pitchFamily="2" charset="-122"/>
                            </a:rPr>
                          </m:ctrlPr>
                        </m:fPr>
                        <m:num>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𝑙</m:t>
                          </m:r>
                          <m:d>
                            <m:dPr>
                              <m:ctrlPr>
                                <a:rPr lang="en-US" sz="1650" i="1">
                                  <a:effectLst/>
                                  <a:latin typeface="Cambria Math" panose="02040503050406030204" pitchFamily="18" charset="0"/>
                                  <a:ea typeface="SimSun" panose="02010600030101010101" pitchFamily="2" charset="-122"/>
                                </a:rPr>
                              </m:ctrlPr>
                            </m:dPr>
                            <m:e>
                              <m:r>
                                <m:rPr>
                                  <m:sty m:val="p"/>
                                </m:rPr>
                                <a:rPr lang="en-US" sz="1650">
                                  <a:effectLst/>
                                  <a:latin typeface="Cambria Math" panose="02040503050406030204" pitchFamily="18" charset="0"/>
                                  <a:ea typeface="SimSun" panose="02010600030101010101" pitchFamily="2" charset="-122"/>
                                </a:rPr>
                                <m:t>Θ</m:t>
                              </m:r>
                            </m:e>
                          </m:d>
                        </m:num>
                        <m:den>
                          <m:r>
                            <a:rPr lang="en-US" sz="1650" i="1">
                              <a:effectLst/>
                              <a:latin typeface="Cambria Math" panose="02040503050406030204" pitchFamily="18" charset="0"/>
                              <a:ea typeface="SimSun" panose="02010600030101010101" pitchFamily="2" charset="-122"/>
                            </a:rPr>
                            <m:t>𝜕</m:t>
                          </m:r>
                          <m:r>
                            <m:rPr>
                              <m:sty m:val="p"/>
                            </m:rPr>
                            <a:rPr lang="en-US" sz="1650">
                              <a:effectLst/>
                              <a:latin typeface="Cambria Math" panose="02040503050406030204" pitchFamily="18" charset="0"/>
                              <a:ea typeface="SimSun" panose="02010600030101010101" pitchFamily="2" charset="-122"/>
                            </a:rPr>
                            <m:t>Σ</m:t>
                          </m:r>
                        </m:den>
                      </m:f>
                      <m:r>
                        <a:rPr lang="en-US" sz="1650" i="1">
                          <a:effectLst/>
                          <a:latin typeface="Cambria Math" panose="02040503050406030204" pitchFamily="18" charset="0"/>
                          <a:ea typeface="SimSun" panose="02010600030101010101" pitchFamily="2" charset="-122"/>
                        </a:rPr>
                        <m:t>=</m:t>
                      </m:r>
                      <m:d>
                        <m:dPr>
                          <m:ctrlPr>
                            <a:rPr lang="en-US" sz="1650" i="1">
                              <a:effectLst/>
                              <a:latin typeface="Cambria Math" panose="02040503050406030204" pitchFamily="18" charset="0"/>
                              <a:ea typeface="SimSun" panose="02010600030101010101" pitchFamily="2" charset="-122"/>
                            </a:rPr>
                          </m:ctrlPr>
                        </m:dPr>
                        <m:e>
                          <m:r>
                            <a:rPr lang="en-US" sz="1650" b="1" i="1">
                              <a:effectLst/>
                              <a:latin typeface="Cambria Math" panose="02040503050406030204" pitchFamily="18" charset="0"/>
                              <a:ea typeface="SimSun" panose="02010600030101010101" pitchFamily="2" charset="-122"/>
                            </a:rPr>
                            <m:t>𝟎</m:t>
                          </m:r>
                        </m:e>
                      </m:d>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m:rPr>
                              <m:sty m:val="p"/>
                            </m:rPr>
                            <a:rPr lang="en-US" sz="1650">
                              <a:effectLst/>
                              <a:latin typeface="Cambria Math" panose="02040503050406030204" pitchFamily="18" charset="0"/>
                              <a:ea typeface="SimSun" panose="02010600030101010101" pitchFamily="2" charset="-122"/>
                            </a:rPr>
                            <m:t>Σ</m:t>
                          </m:r>
                        </m:e>
                      </m:acc>
                      <m:r>
                        <a:rPr lang="en-US" sz="1650" i="1">
                          <a:effectLst/>
                          <a:latin typeface="Cambria Math" panose="02040503050406030204" pitchFamily="18" charset="0"/>
                          <a:ea typeface="SimSun" panose="02010600030101010101" pitchFamily="2" charset="-122"/>
                        </a:rPr>
                        <m:t>=</m:t>
                      </m:r>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𝜇</m:t>
                              </m:r>
                            </m:e>
                          </m:acc>
                        </m:e>
                      </m:d>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𝜇</m:t>
                                  </m:r>
                                </m:e>
                              </m:acc>
                            </m:e>
                          </m:d>
                        </m:e>
                        <m:sup>
                          <m:r>
                            <a:rPr lang="en-US" sz="1650" i="1">
                              <a:effectLst/>
                              <a:latin typeface="Cambria Math" panose="02040503050406030204" pitchFamily="18" charset="0"/>
                              <a:ea typeface="SimSun" panose="02010600030101010101" pitchFamily="2" charset="-122"/>
                            </a:rPr>
                            <m:t>𝑇</m:t>
                          </m:r>
                        </m:sup>
                      </m:sSup>
                    </m:oMath>
                  </m:oMathPara>
                </a14:m>
                <a:endParaRPr lang="en-US" sz="1650" dirty="0">
                  <a:effectLst/>
                  <a:ea typeface="SimSun" panose="02010600030101010101" pitchFamily="2" charset="-122"/>
                </a:endParaRPr>
              </a:p>
              <a:p>
                <a:pPr marL="0" marR="0" indent="0" algn="just">
                  <a:lnSpc>
                    <a:spcPct val="110000"/>
                  </a:lnSpc>
                  <a:spcBef>
                    <a:spcPts val="0"/>
                  </a:spcBef>
                  <a:spcAft>
                    <a:spcPts val="0"/>
                  </a:spcAft>
                  <a:buNone/>
                </a:pPr>
                <a:r>
                  <a:rPr lang="en-US" sz="1650" dirty="0">
                    <a:effectLst/>
                    <a:ea typeface="SimSun" panose="02010600030101010101" pitchFamily="2" charset="-122"/>
                  </a:rPr>
                  <a:t>Finally, MLE results out the estimate </a:t>
                </a:r>
                <a14:m>
                  <m:oMath xmlns:m="http://schemas.openxmlformats.org/officeDocument/2006/math">
                    <m:acc>
                      <m:accPr>
                        <m:chr m:val="̂"/>
                        <m:ctrlPr>
                          <a:rPr lang="en-US" sz="1650" i="1">
                            <a:effectLst/>
                            <a:latin typeface="Cambria Math" panose="02040503050406030204" pitchFamily="18" charset="0"/>
                            <a:ea typeface="SimSun" panose="02010600030101010101" pitchFamily="2" charset="-122"/>
                          </a:rPr>
                        </m:ctrlPr>
                      </m:accPr>
                      <m:e>
                        <m:r>
                          <m:rPr>
                            <m:sty m:val="p"/>
                          </m:rPr>
                          <a:rPr lang="en-US" sz="1650">
                            <a:effectLst/>
                            <a:latin typeface="Cambria Math" panose="02040503050406030204" pitchFamily="18" charset="0"/>
                            <a:ea typeface="SimSun" panose="02010600030101010101" pitchFamily="2" charset="-122"/>
                          </a:rPr>
                          <m:t>Θ</m:t>
                        </m:r>
                      </m:e>
                    </m:acc>
                  </m:oMath>
                </a14:m>
                <a:r>
                  <a:rPr lang="en-US" sz="1650" dirty="0">
                    <a:effectLst/>
                    <a:ea typeface="SimSun" panose="02010600030101010101" pitchFamily="2" charset="-122"/>
                  </a:rPr>
                  <a:t> for normal distribution given observation </a:t>
                </a:r>
                <a:r>
                  <a:rPr lang="en-US" sz="1650" i="1" dirty="0">
                    <a:effectLst/>
                    <a:ea typeface="SimSun" panose="02010600030101010101" pitchFamily="2" charset="-122"/>
                  </a:rPr>
                  <a:t>X</a:t>
                </a:r>
                <a:r>
                  <a:rPr lang="en-US" sz="1650" dirty="0">
                    <a:effectLst/>
                    <a:ea typeface="SimSun" panose="02010600030101010101" pitchFamily="2" charset="-122"/>
                  </a:rPr>
                  <a:t> as follows: </a:t>
                </a:r>
                <a14:m>
                  <m:oMath xmlns:m="http://schemas.openxmlformats.org/officeDocument/2006/math">
                    <m:acc>
                      <m:accPr>
                        <m:chr m:val="̂"/>
                        <m:ctrlPr>
                          <a:rPr lang="en-US" sz="1650" i="1">
                            <a:effectLst/>
                            <a:latin typeface="Cambria Math" panose="02040503050406030204" pitchFamily="18" charset="0"/>
                            <a:ea typeface="SimSun" panose="02010600030101010101" pitchFamily="2" charset="-122"/>
                          </a:rPr>
                        </m:ctrlPr>
                      </m:accPr>
                      <m:e>
                        <m:r>
                          <m:rPr>
                            <m:sty m:val="p"/>
                          </m:rPr>
                          <a:rPr lang="en-US" sz="1650">
                            <a:effectLst/>
                            <a:latin typeface="Cambria Math" panose="02040503050406030204" pitchFamily="18" charset="0"/>
                            <a:ea typeface="SimSun" panose="02010600030101010101" pitchFamily="2" charset="-122"/>
                          </a:rPr>
                          <m:t>Θ</m:t>
                        </m:r>
                      </m:e>
                    </m:acc>
                    <m:r>
                      <a:rPr lang="en-US" sz="1650" i="1">
                        <a:effectLst/>
                        <a:latin typeface="Cambria Math" panose="02040503050406030204" pitchFamily="18" charset="0"/>
                        <a:ea typeface="SimSun" panose="02010600030101010101" pitchFamily="2" charset="-122"/>
                      </a:rPr>
                      <m:t>=</m:t>
                    </m:r>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𝜇</m:t>
                                </m:r>
                              </m:e>
                            </m:acc>
                            <m:r>
                              <a:rPr lang="en-US" sz="1650" i="1">
                                <a:effectLst/>
                                <a:latin typeface="Cambria Math" panose="02040503050406030204" pitchFamily="18" charset="0"/>
                                <a:ea typeface="SimSun" panose="02010600030101010101" pitchFamily="2" charset="-122"/>
                              </a:rPr>
                              <m:t>=</m:t>
                            </m:r>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m:rPr>
                                    <m:sty m:val="p"/>
                                  </m:rPr>
                                  <a:rPr lang="en-US" sz="1650">
                                    <a:effectLst/>
                                    <a:latin typeface="Cambria Math" panose="02040503050406030204" pitchFamily="18" charset="0"/>
                                    <a:ea typeface="SimSun" panose="02010600030101010101" pitchFamily="2" charset="-122"/>
                                  </a:rPr>
                                  <m:t>Σ</m:t>
                                </m:r>
                              </m:e>
                            </m:acc>
                            <m:r>
                              <a:rPr lang="en-US" sz="1650" i="1">
                                <a:effectLst/>
                                <a:latin typeface="Cambria Math" panose="02040503050406030204" pitchFamily="18" charset="0"/>
                                <a:ea typeface="SimSun" panose="02010600030101010101" pitchFamily="2" charset="-122"/>
                              </a:rPr>
                              <m:t>=</m:t>
                            </m:r>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𝜇</m:t>
                                    </m:r>
                                  </m:e>
                                </m:acc>
                              </m:e>
                            </m:d>
                            <m:sSup>
                              <m:sSupPr>
                                <m:ctrlPr>
                                  <a:rPr lang="en-US" sz="1650" i="1">
                                    <a:effectLst/>
                                    <a:latin typeface="Cambria Math" panose="02040503050406030204" pitchFamily="18" charset="0"/>
                                    <a:ea typeface="SimSun" panose="02010600030101010101" pitchFamily="2" charset="-122"/>
                                  </a:rPr>
                                </m:ctrlPr>
                              </m:sSupPr>
                              <m:e>
                                <m:d>
                                  <m:dPr>
                                    <m:ctrlPr>
                                      <a:rPr lang="en-US" sz="1650" i="1">
                                        <a:effectLst/>
                                        <a:latin typeface="Cambria Math" panose="02040503050406030204" pitchFamily="18" charset="0"/>
                                        <a:ea typeface="SimSun" panose="02010600030101010101" pitchFamily="2" charset="-122"/>
                                      </a:rPr>
                                    </m:ctrlPr>
                                  </m:dPr>
                                  <m:e>
                                    <m:r>
                                      <a:rPr lang="en-US" sz="1650" i="1">
                                        <a:effectLst/>
                                        <a:latin typeface="Cambria Math" panose="02040503050406030204" pitchFamily="18" charset="0"/>
                                        <a:ea typeface="SimSun" panose="02010600030101010101" pitchFamily="2" charset="-122"/>
                                      </a:rPr>
                                      <m:t>𝑋</m:t>
                                    </m:r>
                                    <m:r>
                                      <a:rPr lang="en-US" sz="1650" i="1">
                                        <a:effectLst/>
                                        <a:latin typeface="Cambria Math" panose="02040503050406030204" pitchFamily="18" charset="0"/>
                                        <a:ea typeface="SimSun" panose="02010600030101010101" pitchFamily="2" charset="-122"/>
                                      </a:rPr>
                                      <m:t>−</m:t>
                                    </m:r>
                                    <m:acc>
                                      <m:accPr>
                                        <m:chr m:val="̂"/>
                                        <m:ctrlPr>
                                          <a:rPr lang="en-US" sz="1650" i="1">
                                            <a:effectLst/>
                                            <a:latin typeface="Cambria Math" panose="02040503050406030204" pitchFamily="18" charset="0"/>
                                            <a:ea typeface="SimSun" panose="02010600030101010101" pitchFamily="2" charset="-122"/>
                                          </a:rPr>
                                        </m:ctrlPr>
                                      </m:accPr>
                                      <m:e>
                                        <m:r>
                                          <a:rPr lang="en-US" sz="1650" i="1">
                                            <a:effectLst/>
                                            <a:latin typeface="Cambria Math" panose="02040503050406030204" pitchFamily="18" charset="0"/>
                                            <a:ea typeface="SimSun" panose="02010600030101010101" pitchFamily="2" charset="-122"/>
                                          </a:rPr>
                                          <m:t>𝜇</m:t>
                                        </m:r>
                                      </m:e>
                                    </m:acc>
                                  </m:e>
                                </m:d>
                              </m:e>
                              <m:sup>
                                <m:r>
                                  <a:rPr lang="en-US" sz="1650" i="1">
                                    <a:effectLst/>
                                    <a:latin typeface="Cambria Math" panose="02040503050406030204" pitchFamily="18" charset="0"/>
                                    <a:ea typeface="SimSun" panose="02010600030101010101" pitchFamily="2" charset="-122"/>
                                  </a:rPr>
                                  <m:t>𝑇</m:t>
                                </m:r>
                              </m:sup>
                            </m:sSup>
                          </m:e>
                        </m:d>
                      </m:e>
                      <m:sup>
                        <m:r>
                          <a:rPr lang="en-US" sz="1650" i="1">
                            <a:effectLst/>
                            <a:latin typeface="Cambria Math" panose="02040503050406030204" pitchFamily="18" charset="0"/>
                            <a:ea typeface="SimSun" panose="02010600030101010101" pitchFamily="2" charset="-122"/>
                          </a:rPr>
                          <m:t>𝑇</m:t>
                        </m:r>
                      </m:sup>
                    </m:sSup>
                  </m:oMath>
                </a14:m>
                <a:endParaRPr lang="en-US" sz="1650" dirty="0">
                  <a:effectLst/>
                  <a:ea typeface="SimSun" panose="02010600030101010101" pitchFamily="2" charset="-122"/>
                </a:endParaRPr>
              </a:p>
              <a:p>
                <a:pPr marL="0" indent="0">
                  <a:lnSpc>
                    <a:spcPct val="110000"/>
                  </a:lnSpc>
                  <a:buNone/>
                </a:pPr>
                <a:endParaRPr lang="en-US" sz="1650" dirty="0"/>
              </a:p>
            </p:txBody>
          </p:sp>
        </mc:Choice>
        <mc:Fallback xmlns="">
          <p:sp>
            <p:nvSpPr>
              <p:cNvPr id="3" name="Content Placeholder 2">
                <a:extLst>
                  <a:ext uri="{FF2B5EF4-FFF2-40B4-BE49-F238E27FC236}">
                    <a16:creationId xmlns:a16="http://schemas.microsoft.com/office/drawing/2014/main" id="{C98594AE-4741-BB2B-F95D-D2482C923876}"/>
                  </a:ext>
                </a:extLst>
              </p:cNvPr>
              <p:cNvSpPr>
                <a:spLocks noGrp="1" noRot="1" noChangeAspect="1" noMove="1" noResize="1" noEditPoints="1" noAdjustHandles="1" noChangeArrowheads="1" noChangeShapeType="1" noTextEdit="1"/>
              </p:cNvSpPr>
              <p:nvPr>
                <p:ph idx="1"/>
              </p:nvPr>
            </p:nvSpPr>
            <p:spPr>
              <a:xfrm>
                <a:off x="211015" y="844059"/>
                <a:ext cx="11746523" cy="5176066"/>
              </a:xfrm>
              <a:blipFill>
                <a:blip r:embed="rId4"/>
                <a:stretch>
                  <a:fillRect l="-311" r="-311" b="-317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34DE502-0DE7-BBBC-1922-526863CEB7D2}"/>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8412AB8B-4EBB-4F77-8DF5-A48903786EA0}"/>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170B3822-A11B-BDF3-8196-2E0CCFA009A7}"/>
              </a:ext>
            </a:extLst>
          </p:cNvPr>
          <p:cNvSpPr>
            <a:spLocks noGrp="1"/>
          </p:cNvSpPr>
          <p:nvPr>
            <p:ph type="sldNum" sz="quarter" idx="12"/>
          </p:nvPr>
        </p:nvSpPr>
        <p:spPr/>
        <p:txBody>
          <a:bodyPr/>
          <a:lstStyle/>
          <a:p>
            <a:fld id="{5DB5036F-1FF2-46C4-8D2B-59C7E3B91952}" type="slidenum">
              <a:rPr lang="en-US" smtClean="0"/>
              <a:pPr/>
              <a:t>38</a:t>
            </a:fld>
            <a:endParaRPr lang="en-US"/>
          </a:p>
        </p:txBody>
      </p:sp>
    </p:spTree>
    <p:extLst>
      <p:ext uri="{BB962C8B-B14F-4D97-AF65-F5344CB8AC3E}">
        <p14:creationId xmlns:p14="http://schemas.microsoft.com/office/powerpoint/2010/main" val="3167479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419D-7F6C-FE50-A4DD-D9FBB5F8EA4F}"/>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50F7D9-6A82-C220-E84C-076FD49ABCE2}"/>
                  </a:ext>
                </a:extLst>
              </p:cNvPr>
              <p:cNvSpPr>
                <a:spLocks noGrp="1"/>
              </p:cNvSpPr>
              <p:nvPr>
                <p:ph idx="1"/>
              </p:nvPr>
            </p:nvSpPr>
            <p:spPr/>
            <p:txBody>
              <a:bodyPr>
                <a:noAutofit/>
              </a:bodyPr>
              <a:lstStyle/>
              <a:p>
                <a:pPr marL="0" marR="0" indent="0" algn="just">
                  <a:spcBef>
                    <a:spcPts val="0"/>
                  </a:spcBef>
                  <a:spcAft>
                    <a:spcPts val="0"/>
                  </a:spcAft>
                  <a:buNone/>
                </a:pPr>
                <a:r>
                  <a:rPr lang="en-US" sz="2500" dirty="0">
                    <a:effectLst/>
                    <a:ea typeface="SimSun" panose="02010600030101010101" pitchFamily="2" charset="-122"/>
                  </a:rPr>
                  <a:t>When </a:t>
                </a:r>
                <a14:m>
                  <m:oMath xmlns:m="http://schemas.openxmlformats.org/officeDocument/2006/math">
                    <m:acc>
                      <m:accPr>
                        <m:chr m:val="̂"/>
                        <m:ctrlPr>
                          <a:rPr lang="en-US" sz="2500" i="1">
                            <a:effectLst/>
                            <a:latin typeface="Cambria Math" panose="02040503050406030204" pitchFamily="18" charset="0"/>
                            <a:ea typeface="SimSun" panose="02010600030101010101" pitchFamily="2" charset="-122"/>
                          </a:rPr>
                        </m:ctrlPr>
                      </m:accPr>
                      <m:e>
                        <m:r>
                          <a:rPr lang="en-US" sz="2500" i="1">
                            <a:effectLst/>
                            <a:latin typeface="Cambria Math" panose="02040503050406030204" pitchFamily="18" charset="0"/>
                            <a:ea typeface="SimSun" panose="02010600030101010101" pitchFamily="2" charset="-122"/>
                          </a:rPr>
                          <m:t>𝜇</m:t>
                        </m:r>
                      </m:e>
                    </m:acc>
                    <m:r>
                      <a:rPr lang="en-US" sz="2500" i="1">
                        <a:effectLst/>
                        <a:latin typeface="Cambria Math" panose="02040503050406030204" pitchFamily="18" charset="0"/>
                        <a:ea typeface="SimSun" panose="02010600030101010101" pitchFamily="2" charset="-122"/>
                      </a:rPr>
                      <m:t>=</m:t>
                    </m:r>
                    <m:r>
                      <a:rPr lang="en-US" sz="2500" i="1">
                        <a:effectLst/>
                        <a:latin typeface="Cambria Math" panose="02040503050406030204" pitchFamily="18" charset="0"/>
                        <a:ea typeface="SimSun" panose="02010600030101010101" pitchFamily="2" charset="-122"/>
                      </a:rPr>
                      <m:t>𝑋</m:t>
                    </m:r>
                  </m:oMath>
                </a14:m>
                <a:r>
                  <a:rPr lang="en-US" sz="2500" dirty="0">
                    <a:effectLst/>
                    <a:ea typeface="SimSun" panose="02010600030101010101" pitchFamily="2" charset="-122"/>
                  </a:rPr>
                  <a:t> then </a:t>
                </a:r>
                <a14:m>
                  <m:oMath xmlns:m="http://schemas.openxmlformats.org/officeDocument/2006/math">
                    <m:acc>
                      <m:accPr>
                        <m:chr m:val="̂"/>
                        <m:ctrlPr>
                          <a:rPr lang="en-US" sz="2500" i="1">
                            <a:effectLst/>
                            <a:latin typeface="Cambria Math" panose="02040503050406030204" pitchFamily="18" charset="0"/>
                            <a:ea typeface="SimSun" panose="02010600030101010101" pitchFamily="2" charset="-122"/>
                          </a:rPr>
                        </m:ctrlPr>
                      </m:accPr>
                      <m:e>
                        <m:r>
                          <m:rPr>
                            <m:sty m:val="p"/>
                          </m:rPr>
                          <a:rPr lang="en-US" sz="2500">
                            <a:effectLst/>
                            <a:latin typeface="Cambria Math" panose="02040503050406030204" pitchFamily="18" charset="0"/>
                            <a:ea typeface="SimSun" panose="02010600030101010101" pitchFamily="2" charset="-122"/>
                          </a:rPr>
                          <m:t>Σ</m:t>
                        </m:r>
                      </m:e>
                    </m:acc>
                    <m:r>
                      <a:rPr lang="en-US" sz="2500" i="1">
                        <a:effectLst/>
                        <a:latin typeface="Cambria Math" panose="02040503050406030204" pitchFamily="18" charset="0"/>
                        <a:ea typeface="SimSun" panose="02010600030101010101" pitchFamily="2" charset="-122"/>
                      </a:rPr>
                      <m:t>=</m:t>
                    </m:r>
                    <m:d>
                      <m:dPr>
                        <m:ctrlPr>
                          <a:rPr lang="en-US" sz="2500" i="1">
                            <a:effectLst/>
                            <a:latin typeface="Cambria Math" panose="02040503050406030204" pitchFamily="18" charset="0"/>
                            <a:ea typeface="SimSun" panose="02010600030101010101" pitchFamily="2" charset="-122"/>
                          </a:rPr>
                        </m:ctrlPr>
                      </m:dPr>
                      <m:e>
                        <m:r>
                          <a:rPr lang="en-US" sz="2500" b="1" i="1">
                            <a:effectLst/>
                            <a:latin typeface="Cambria Math" panose="02040503050406030204" pitchFamily="18" charset="0"/>
                            <a:ea typeface="SimSun" panose="02010600030101010101" pitchFamily="2" charset="-122"/>
                          </a:rPr>
                          <m:t>𝟎</m:t>
                        </m:r>
                      </m:e>
                    </m:d>
                  </m:oMath>
                </a14:m>
                <a:r>
                  <a:rPr lang="en-US" sz="2500" dirty="0">
                    <a:effectLst/>
                    <a:ea typeface="SimSun" panose="02010600030101010101" pitchFamily="2" charset="-122"/>
                  </a:rPr>
                  <a:t>, which implies that the estimate </a:t>
                </a:r>
                <a14:m>
                  <m:oMath xmlns:m="http://schemas.openxmlformats.org/officeDocument/2006/math">
                    <m:acc>
                      <m:accPr>
                        <m:chr m:val="̂"/>
                        <m:ctrlPr>
                          <a:rPr lang="en-US" sz="2500" i="1">
                            <a:effectLst/>
                            <a:latin typeface="Cambria Math" panose="02040503050406030204" pitchFamily="18" charset="0"/>
                            <a:ea typeface="SimSun" panose="02010600030101010101" pitchFamily="2" charset="-122"/>
                          </a:rPr>
                        </m:ctrlPr>
                      </m:accPr>
                      <m:e>
                        <m:r>
                          <m:rPr>
                            <m:sty m:val="p"/>
                          </m:rPr>
                          <a:rPr lang="en-US" sz="2500">
                            <a:effectLst/>
                            <a:latin typeface="Cambria Math" panose="02040503050406030204" pitchFamily="18" charset="0"/>
                            <a:ea typeface="SimSun" panose="02010600030101010101" pitchFamily="2" charset="-122"/>
                          </a:rPr>
                          <m:t>Σ</m:t>
                        </m:r>
                      </m:e>
                    </m:acc>
                  </m:oMath>
                </a14:m>
                <a:r>
                  <a:rPr lang="en-US" sz="2500" dirty="0">
                    <a:effectLst/>
                    <a:ea typeface="SimSun" panose="02010600030101010101" pitchFamily="2" charset="-122"/>
                  </a:rPr>
                  <a:t> of covariance matrix is arbitrary with constraint that it is symmetric and invertible. This is reasonable because the sample is too small with only one observation </a:t>
                </a:r>
                <a:r>
                  <a:rPr lang="en-US" sz="2500" i="1" dirty="0">
                    <a:effectLst/>
                    <a:ea typeface="SimSun" panose="02010600030101010101" pitchFamily="2" charset="-122"/>
                  </a:rPr>
                  <a:t>X</a:t>
                </a:r>
                <a:r>
                  <a:rPr lang="en-US" sz="2500" dirty="0">
                    <a:effectLst/>
                    <a:ea typeface="SimSun" panose="02010600030101010101" pitchFamily="2" charset="-122"/>
                  </a:rPr>
                  <a:t>. When </a:t>
                </a:r>
                <a:r>
                  <a:rPr lang="en-US" sz="2500" i="1" dirty="0">
                    <a:effectLst/>
                    <a:ea typeface="SimSun" panose="02010600030101010101" pitchFamily="2" charset="-122"/>
                  </a:rPr>
                  <a:t>X</a:t>
                </a:r>
                <a:r>
                  <a:rPr lang="en-US" sz="2500" dirty="0">
                    <a:effectLst/>
                    <a:ea typeface="SimSun" panose="02010600030101010101" pitchFamily="2" charset="-122"/>
                  </a:rPr>
                  <a:t> is replaced by a sample </a:t>
                </a:r>
                <a14:m>
                  <m:oMath xmlns:m="http://schemas.openxmlformats.org/officeDocument/2006/math">
                    <m:r>
                      <a:rPr lang="en-US" sz="2500" i="1">
                        <a:effectLst/>
                        <a:latin typeface="Cambria Math" panose="02040503050406030204" pitchFamily="18" charset="0"/>
                        <a:ea typeface="SimSun" panose="02010600030101010101" pitchFamily="2" charset="-122"/>
                      </a:rPr>
                      <m:t>𝒳</m:t>
                    </m:r>
                  </m:oMath>
                </a14:m>
                <a:r>
                  <a:rPr lang="en-US" sz="2500" dirty="0">
                    <a:effectLst/>
                    <a:ea typeface="SimSun" panose="02010600030101010101" pitchFamily="2" charset="-122"/>
                  </a:rPr>
                  <a:t> = {</a:t>
                </a:r>
                <a:r>
                  <a:rPr lang="en-US" sz="2500" i="1" dirty="0">
                    <a:effectLst/>
                    <a:ea typeface="SimSun" panose="02010600030101010101" pitchFamily="2" charset="-122"/>
                  </a:rPr>
                  <a:t>X</a:t>
                </a:r>
                <a:r>
                  <a:rPr lang="en-US" sz="2500" baseline="-25000" dirty="0">
                    <a:effectLst/>
                    <a:ea typeface="SimSun" panose="02010600030101010101" pitchFamily="2" charset="-122"/>
                  </a:rPr>
                  <a:t>1</a:t>
                </a:r>
                <a:r>
                  <a:rPr lang="en-US" sz="2500" dirty="0">
                    <a:effectLst/>
                    <a:ea typeface="SimSun" panose="02010600030101010101" pitchFamily="2" charset="-122"/>
                  </a:rPr>
                  <a:t>, </a:t>
                </a:r>
                <a:r>
                  <a:rPr lang="en-US" sz="2500" i="1" dirty="0">
                    <a:effectLst/>
                    <a:ea typeface="SimSun" panose="02010600030101010101" pitchFamily="2" charset="-122"/>
                  </a:rPr>
                  <a:t>X</a:t>
                </a:r>
                <a:r>
                  <a:rPr lang="en-US" sz="2500" baseline="-25000" dirty="0">
                    <a:effectLst/>
                    <a:ea typeface="SimSun" panose="02010600030101010101" pitchFamily="2" charset="-122"/>
                  </a:rPr>
                  <a:t>2</a:t>
                </a:r>
                <a:r>
                  <a:rPr lang="en-US" sz="2500" dirty="0">
                    <a:effectLst/>
                    <a:ea typeface="SimSun" panose="02010600030101010101" pitchFamily="2" charset="-122"/>
                  </a:rPr>
                  <a:t>,…, </a:t>
                </a:r>
                <a:r>
                  <a:rPr lang="en-US" sz="2500" i="1" dirty="0">
                    <a:effectLst/>
                    <a:ea typeface="SimSun" panose="02010600030101010101" pitchFamily="2" charset="-122"/>
                  </a:rPr>
                  <a:t>X</a:t>
                </a:r>
                <a:r>
                  <a:rPr lang="en-US" sz="2500" i="1" baseline="-25000" dirty="0">
                    <a:effectLst/>
                    <a:ea typeface="SimSun" panose="02010600030101010101" pitchFamily="2" charset="-122"/>
                  </a:rPr>
                  <a:t>N</a:t>
                </a:r>
                <a:r>
                  <a:rPr lang="en-US" sz="2500" dirty="0">
                    <a:effectLst/>
                    <a:ea typeface="SimSun" panose="02010600030101010101" pitchFamily="2" charset="-122"/>
                  </a:rPr>
                  <a:t>} in which all </a:t>
                </a:r>
                <a:r>
                  <a:rPr lang="en-US" sz="2500" i="1" dirty="0">
                    <a:effectLst/>
                    <a:ea typeface="SimSun" panose="02010600030101010101" pitchFamily="2" charset="-122"/>
                  </a:rPr>
                  <a:t>X</a:t>
                </a:r>
                <a:r>
                  <a:rPr lang="en-US" sz="2500" i="1" baseline="-25000" dirty="0">
                    <a:effectLst/>
                    <a:ea typeface="SimSun" panose="02010600030101010101" pitchFamily="2" charset="-122"/>
                  </a:rPr>
                  <a:t>i</a:t>
                </a:r>
                <a:r>
                  <a:rPr lang="en-US" sz="2500" dirty="0">
                    <a:effectLst/>
                    <a:ea typeface="SimSun" panose="02010600030101010101" pitchFamily="2" charset="-122"/>
                  </a:rPr>
                  <a:t> (s) are mutually independent and identically distributed (</a:t>
                </a:r>
                <a:r>
                  <a:rPr lang="en-US" sz="2500" dirty="0" err="1">
                    <a:effectLst/>
                    <a:ea typeface="SimSun" panose="02010600030101010101" pitchFamily="2" charset="-122"/>
                  </a:rPr>
                  <a:t>iid</a:t>
                </a:r>
                <a:r>
                  <a:rPr lang="en-US" sz="2500" dirty="0">
                    <a:effectLst/>
                    <a:ea typeface="SimSun" panose="02010600030101010101" pitchFamily="2" charset="-122"/>
                  </a:rPr>
                  <a:t>), it is easy to draw the following result by the similar way with equation 1.11 mentioned later.</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500" i="1">
                              <a:effectLst/>
                              <a:latin typeface="Cambria Math" panose="02040503050406030204" pitchFamily="18" charset="0"/>
                              <a:ea typeface="SimSun" panose="02010600030101010101" pitchFamily="2" charset="-122"/>
                            </a:rPr>
                          </m:ctrlPr>
                        </m:mPr>
                        <m:mr>
                          <m:e>
                            <m:acc>
                              <m:accPr>
                                <m:chr m:val="̂"/>
                                <m:ctrlPr>
                                  <a:rPr lang="en-US" sz="2500" i="1">
                                    <a:effectLst/>
                                    <a:latin typeface="Cambria Math" panose="02040503050406030204" pitchFamily="18" charset="0"/>
                                    <a:ea typeface="SimSun" panose="02010600030101010101" pitchFamily="2" charset="-122"/>
                                  </a:rPr>
                                </m:ctrlPr>
                              </m:accPr>
                              <m:e>
                                <m:r>
                                  <a:rPr lang="en-US" sz="2500" i="1">
                                    <a:effectLst/>
                                    <a:latin typeface="Cambria Math" panose="02040503050406030204" pitchFamily="18" charset="0"/>
                                    <a:ea typeface="SimSun" panose="02010600030101010101" pitchFamily="2" charset="-122"/>
                                  </a:rPr>
                                  <m:t>𝜇</m:t>
                                </m:r>
                              </m:e>
                            </m:acc>
                            <m:r>
                              <a:rPr lang="en-US" sz="2500" i="1">
                                <a:effectLst/>
                                <a:latin typeface="Cambria Math" panose="02040503050406030204" pitchFamily="18" charset="0"/>
                                <a:ea typeface="SimSun" panose="02010600030101010101" pitchFamily="2" charset="-122"/>
                              </a:rPr>
                              <m:t>=</m:t>
                            </m:r>
                            <m:acc>
                              <m:accPr>
                                <m:chr m:val="̅"/>
                                <m:ctrlPr>
                                  <a:rPr lang="en-US" sz="2500" i="1">
                                    <a:effectLst/>
                                    <a:latin typeface="Cambria Math" panose="02040503050406030204" pitchFamily="18" charset="0"/>
                                    <a:ea typeface="SimSun" panose="02010600030101010101" pitchFamily="2" charset="-122"/>
                                  </a:rPr>
                                </m:ctrlPr>
                              </m:accPr>
                              <m:e>
                                <m:r>
                                  <a:rPr lang="en-US" sz="2500" i="1">
                                    <a:effectLst/>
                                    <a:latin typeface="Cambria Math" panose="02040503050406030204" pitchFamily="18" charset="0"/>
                                    <a:ea typeface="SimSun" panose="02010600030101010101" pitchFamily="2" charset="-122"/>
                                  </a:rPr>
                                  <m:t>𝑋</m:t>
                                </m:r>
                              </m:e>
                            </m:acc>
                            <m:r>
                              <a:rPr lang="en-US" sz="2500" i="1">
                                <a:effectLst/>
                                <a:latin typeface="Cambria Math" panose="02040503050406030204" pitchFamily="18" charset="0"/>
                                <a:ea typeface="SimSun" panose="02010600030101010101" pitchFamily="2" charset="-122"/>
                              </a:rPr>
                              <m:t>=</m:t>
                            </m:r>
                            <m:f>
                              <m:fPr>
                                <m:ctrlPr>
                                  <a:rPr lang="en-US" sz="2500" i="1">
                                    <a:effectLst/>
                                    <a:latin typeface="Cambria Math" panose="02040503050406030204" pitchFamily="18" charset="0"/>
                                    <a:ea typeface="SimSun" panose="02010600030101010101" pitchFamily="2" charset="-122"/>
                                  </a:rPr>
                                </m:ctrlPr>
                              </m:fPr>
                              <m:num>
                                <m:r>
                                  <a:rPr lang="en-US" sz="2500" i="1">
                                    <a:effectLst/>
                                    <a:latin typeface="Cambria Math" panose="02040503050406030204" pitchFamily="18" charset="0"/>
                                    <a:ea typeface="SimSun" panose="02010600030101010101" pitchFamily="2" charset="-122"/>
                                  </a:rPr>
                                  <m:t>1</m:t>
                                </m:r>
                              </m:num>
                              <m:den>
                                <m:r>
                                  <a:rPr lang="en-US" sz="2500" i="1">
                                    <a:effectLst/>
                                    <a:latin typeface="Cambria Math" panose="02040503050406030204" pitchFamily="18" charset="0"/>
                                    <a:ea typeface="SimSun" panose="02010600030101010101" pitchFamily="2" charset="-122"/>
                                  </a:rPr>
                                  <m:t>𝑁</m:t>
                                </m:r>
                              </m:den>
                            </m:f>
                            <m:nary>
                              <m:naryPr>
                                <m:chr m:val="∑"/>
                                <m:limLoc m:val="undOvr"/>
                                <m:ctrlPr>
                                  <a:rPr lang="en-US" sz="2500" i="1">
                                    <a:effectLst/>
                                    <a:latin typeface="Cambria Math" panose="02040503050406030204" pitchFamily="18" charset="0"/>
                                    <a:ea typeface="SimSun" panose="02010600030101010101" pitchFamily="2" charset="-122"/>
                                  </a:rPr>
                                </m:ctrlPr>
                              </m:naryPr>
                              <m:sub>
                                <m:r>
                                  <a:rPr lang="en-US" sz="2500" i="1">
                                    <a:effectLst/>
                                    <a:latin typeface="Cambria Math" panose="02040503050406030204" pitchFamily="18" charset="0"/>
                                    <a:ea typeface="SimSun" panose="02010600030101010101" pitchFamily="2" charset="-122"/>
                                  </a:rPr>
                                  <m:t>𝑖</m:t>
                                </m:r>
                                <m:r>
                                  <a:rPr lang="en-US" sz="2500" i="1">
                                    <a:effectLst/>
                                    <a:latin typeface="Cambria Math" panose="02040503050406030204" pitchFamily="18" charset="0"/>
                                    <a:ea typeface="SimSun" panose="02010600030101010101" pitchFamily="2" charset="-122"/>
                                  </a:rPr>
                                  <m:t>=1</m:t>
                                </m:r>
                              </m:sub>
                              <m:sup>
                                <m:r>
                                  <a:rPr lang="en-US" sz="2500" i="1">
                                    <a:effectLst/>
                                    <a:latin typeface="Cambria Math" panose="02040503050406030204" pitchFamily="18" charset="0"/>
                                    <a:ea typeface="SimSun" panose="02010600030101010101" pitchFamily="2" charset="-122"/>
                                  </a:rPr>
                                  <m:t>𝑁</m:t>
                                </m:r>
                              </m:sup>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𝑋</m:t>
                                    </m:r>
                                  </m:e>
                                  <m:sub>
                                    <m:r>
                                      <a:rPr lang="en-US" sz="2500" i="1">
                                        <a:effectLst/>
                                        <a:latin typeface="Cambria Math" panose="02040503050406030204" pitchFamily="18" charset="0"/>
                                        <a:ea typeface="SimSun" panose="02010600030101010101" pitchFamily="2" charset="-122"/>
                                      </a:rPr>
                                      <m:t>𝑖</m:t>
                                    </m:r>
                                  </m:sub>
                                </m:sSub>
                              </m:e>
                            </m:nary>
                          </m:e>
                        </m:mr>
                        <m:mr>
                          <m:e>
                            <m:acc>
                              <m:accPr>
                                <m:chr m:val="̂"/>
                                <m:ctrlPr>
                                  <a:rPr lang="en-US" sz="2500" i="1">
                                    <a:effectLst/>
                                    <a:latin typeface="Cambria Math" panose="02040503050406030204" pitchFamily="18" charset="0"/>
                                    <a:ea typeface="SimSun" panose="02010600030101010101" pitchFamily="2" charset="-122"/>
                                  </a:rPr>
                                </m:ctrlPr>
                              </m:accPr>
                              <m:e>
                                <m:r>
                                  <m:rPr>
                                    <m:sty m:val="p"/>
                                  </m:rPr>
                                  <a:rPr lang="en-US" sz="2500">
                                    <a:effectLst/>
                                    <a:latin typeface="Cambria Math" panose="02040503050406030204" pitchFamily="18" charset="0"/>
                                    <a:ea typeface="SimSun" panose="02010600030101010101" pitchFamily="2" charset="-122"/>
                                  </a:rPr>
                                  <m:t>Σ</m:t>
                                </m:r>
                              </m:e>
                            </m:acc>
                            <m:r>
                              <a:rPr lang="en-US" sz="2500" i="1">
                                <a:effectLst/>
                                <a:latin typeface="Cambria Math" panose="02040503050406030204" pitchFamily="18" charset="0"/>
                                <a:ea typeface="SimSun" panose="02010600030101010101" pitchFamily="2" charset="-122"/>
                              </a:rPr>
                              <m:t>=</m:t>
                            </m:r>
                            <m:r>
                              <a:rPr lang="en-US" sz="2500" i="1">
                                <a:effectLst/>
                                <a:latin typeface="Cambria Math" panose="02040503050406030204" pitchFamily="18" charset="0"/>
                                <a:ea typeface="SimSun" panose="02010600030101010101" pitchFamily="2" charset="-122"/>
                              </a:rPr>
                              <m:t>𝑆</m:t>
                            </m:r>
                            <m:r>
                              <a:rPr lang="en-US" sz="2500" i="1">
                                <a:effectLst/>
                                <a:latin typeface="Cambria Math" panose="02040503050406030204" pitchFamily="18" charset="0"/>
                                <a:ea typeface="SimSun" panose="02010600030101010101" pitchFamily="2" charset="-122"/>
                              </a:rPr>
                              <m:t>=</m:t>
                            </m:r>
                            <m:f>
                              <m:fPr>
                                <m:ctrlPr>
                                  <a:rPr lang="en-US" sz="2500" i="1">
                                    <a:effectLst/>
                                    <a:latin typeface="Cambria Math" panose="02040503050406030204" pitchFamily="18" charset="0"/>
                                    <a:ea typeface="SimSun" panose="02010600030101010101" pitchFamily="2" charset="-122"/>
                                  </a:rPr>
                                </m:ctrlPr>
                              </m:fPr>
                              <m:num>
                                <m:r>
                                  <a:rPr lang="en-US" sz="2500" i="1">
                                    <a:effectLst/>
                                    <a:latin typeface="Cambria Math" panose="02040503050406030204" pitchFamily="18" charset="0"/>
                                    <a:ea typeface="SimSun" panose="02010600030101010101" pitchFamily="2" charset="-122"/>
                                  </a:rPr>
                                  <m:t>1</m:t>
                                </m:r>
                              </m:num>
                              <m:den>
                                <m:r>
                                  <a:rPr lang="en-US" sz="2500" i="1">
                                    <a:effectLst/>
                                    <a:latin typeface="Cambria Math" panose="02040503050406030204" pitchFamily="18" charset="0"/>
                                    <a:ea typeface="SimSun" panose="02010600030101010101" pitchFamily="2" charset="-122"/>
                                  </a:rPr>
                                  <m:t>𝑁</m:t>
                                </m:r>
                              </m:den>
                            </m:f>
                            <m:nary>
                              <m:naryPr>
                                <m:chr m:val="∑"/>
                                <m:limLoc m:val="undOvr"/>
                                <m:ctrlPr>
                                  <a:rPr lang="en-US" sz="2500" i="1">
                                    <a:effectLst/>
                                    <a:latin typeface="Cambria Math" panose="02040503050406030204" pitchFamily="18" charset="0"/>
                                    <a:ea typeface="SimSun" panose="02010600030101010101" pitchFamily="2" charset="-122"/>
                                  </a:rPr>
                                </m:ctrlPr>
                              </m:naryPr>
                              <m:sub>
                                <m:r>
                                  <a:rPr lang="en-US" sz="2500" i="1">
                                    <a:effectLst/>
                                    <a:latin typeface="Cambria Math" panose="02040503050406030204" pitchFamily="18" charset="0"/>
                                    <a:ea typeface="SimSun" panose="02010600030101010101" pitchFamily="2" charset="-122"/>
                                  </a:rPr>
                                  <m:t>𝑖</m:t>
                                </m:r>
                                <m:r>
                                  <a:rPr lang="en-US" sz="2500" i="1">
                                    <a:effectLst/>
                                    <a:latin typeface="Cambria Math" panose="02040503050406030204" pitchFamily="18" charset="0"/>
                                    <a:ea typeface="SimSun" panose="02010600030101010101" pitchFamily="2" charset="-122"/>
                                  </a:rPr>
                                  <m:t>=1</m:t>
                                </m:r>
                              </m:sub>
                              <m:sup>
                                <m:r>
                                  <a:rPr lang="en-US" sz="2500" i="1">
                                    <a:effectLst/>
                                    <a:latin typeface="Cambria Math" panose="02040503050406030204" pitchFamily="18" charset="0"/>
                                    <a:ea typeface="SimSun" panose="02010600030101010101" pitchFamily="2" charset="-122"/>
                                  </a:rPr>
                                  <m:t>𝑁</m:t>
                                </m:r>
                              </m:sup>
                              <m:e>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𝑋</m:t>
                                        </m:r>
                                      </m:e>
                                      <m:sub>
                                        <m:r>
                                          <a:rPr lang="en-US" sz="2500" i="1">
                                            <a:effectLst/>
                                            <a:latin typeface="Cambria Math" panose="02040503050406030204" pitchFamily="18" charset="0"/>
                                            <a:ea typeface="SimSun" panose="02010600030101010101" pitchFamily="2" charset="-122"/>
                                          </a:rPr>
                                          <m:t>𝑖</m:t>
                                        </m:r>
                                      </m:sub>
                                    </m:sSub>
                                    <m:r>
                                      <a:rPr lang="en-US" sz="2500" i="1">
                                        <a:effectLst/>
                                        <a:latin typeface="Cambria Math" panose="02040503050406030204" pitchFamily="18" charset="0"/>
                                        <a:ea typeface="SimSun" panose="02010600030101010101" pitchFamily="2" charset="-122"/>
                                      </a:rPr>
                                      <m:t>−</m:t>
                                    </m:r>
                                    <m:acc>
                                      <m:accPr>
                                        <m:chr m:val="̂"/>
                                        <m:ctrlPr>
                                          <a:rPr lang="en-US" sz="2500" i="1">
                                            <a:effectLst/>
                                            <a:latin typeface="Cambria Math" panose="02040503050406030204" pitchFamily="18" charset="0"/>
                                            <a:ea typeface="SimSun" panose="02010600030101010101" pitchFamily="2" charset="-122"/>
                                          </a:rPr>
                                        </m:ctrlPr>
                                      </m:accPr>
                                      <m:e>
                                        <m:r>
                                          <a:rPr lang="en-US" sz="2500" i="1">
                                            <a:effectLst/>
                                            <a:latin typeface="Cambria Math" panose="02040503050406030204" pitchFamily="18" charset="0"/>
                                            <a:ea typeface="SimSun" panose="02010600030101010101" pitchFamily="2" charset="-122"/>
                                          </a:rPr>
                                          <m:t>𝜇</m:t>
                                        </m:r>
                                      </m:e>
                                    </m:acc>
                                  </m:e>
                                </m:d>
                                <m:sSup>
                                  <m:sSupPr>
                                    <m:ctrlPr>
                                      <a:rPr lang="en-US" sz="2500" i="1">
                                        <a:effectLst/>
                                        <a:latin typeface="Cambria Math" panose="02040503050406030204" pitchFamily="18" charset="0"/>
                                        <a:ea typeface="SimSun" panose="02010600030101010101" pitchFamily="2" charset="-122"/>
                                      </a:rPr>
                                    </m:ctrlPr>
                                  </m:sSupPr>
                                  <m:e>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𝑋</m:t>
                                            </m:r>
                                          </m:e>
                                          <m:sub>
                                            <m:r>
                                              <a:rPr lang="en-US" sz="2500" i="1">
                                                <a:effectLst/>
                                                <a:latin typeface="Cambria Math" panose="02040503050406030204" pitchFamily="18" charset="0"/>
                                                <a:ea typeface="SimSun" panose="02010600030101010101" pitchFamily="2" charset="-122"/>
                                              </a:rPr>
                                              <m:t>𝑖</m:t>
                                            </m:r>
                                          </m:sub>
                                        </m:sSub>
                                        <m:r>
                                          <a:rPr lang="en-US" sz="2500" i="1">
                                            <a:effectLst/>
                                            <a:latin typeface="Cambria Math" panose="02040503050406030204" pitchFamily="18" charset="0"/>
                                            <a:ea typeface="SimSun" panose="02010600030101010101" pitchFamily="2" charset="-122"/>
                                          </a:rPr>
                                          <m:t>−</m:t>
                                        </m:r>
                                        <m:acc>
                                          <m:accPr>
                                            <m:chr m:val="̂"/>
                                            <m:ctrlPr>
                                              <a:rPr lang="en-US" sz="2500" i="1">
                                                <a:effectLst/>
                                                <a:latin typeface="Cambria Math" panose="02040503050406030204" pitchFamily="18" charset="0"/>
                                                <a:ea typeface="SimSun" panose="02010600030101010101" pitchFamily="2" charset="-122"/>
                                              </a:rPr>
                                            </m:ctrlPr>
                                          </m:accPr>
                                          <m:e>
                                            <m:r>
                                              <a:rPr lang="en-US" sz="2500" i="1">
                                                <a:effectLst/>
                                                <a:latin typeface="Cambria Math" panose="02040503050406030204" pitchFamily="18" charset="0"/>
                                                <a:ea typeface="SimSun" panose="02010600030101010101" pitchFamily="2" charset="-122"/>
                                              </a:rPr>
                                              <m:t>𝜇</m:t>
                                            </m:r>
                                          </m:e>
                                        </m:acc>
                                      </m:e>
                                    </m:d>
                                  </m:e>
                                  <m:sup>
                                    <m:r>
                                      <a:rPr lang="en-US" sz="2500" i="1">
                                        <a:effectLst/>
                                        <a:latin typeface="Cambria Math" panose="02040503050406030204" pitchFamily="18" charset="0"/>
                                        <a:ea typeface="SimSun" panose="02010600030101010101" pitchFamily="2" charset="-122"/>
                                      </a:rPr>
                                      <m:t>𝑇</m:t>
                                    </m:r>
                                  </m:sup>
                                </m:sSup>
                              </m:e>
                            </m:nary>
                            <m:r>
                              <a:rPr lang="en-US" sz="2500" i="1">
                                <a:effectLst/>
                                <a:latin typeface="Cambria Math" panose="02040503050406030204" pitchFamily="18" charset="0"/>
                                <a:ea typeface="SimSun" panose="02010600030101010101" pitchFamily="2" charset="-122"/>
                              </a:rPr>
                              <m:t>=</m:t>
                            </m:r>
                            <m:d>
                              <m:dPr>
                                <m:ctrlPr>
                                  <a:rPr lang="en-US" sz="2500" i="1">
                                    <a:effectLst/>
                                    <a:latin typeface="Cambria Math" panose="02040503050406030204" pitchFamily="18" charset="0"/>
                                    <a:ea typeface="SimSun" panose="02010600030101010101" pitchFamily="2" charset="-122"/>
                                  </a:rPr>
                                </m:ctrlPr>
                              </m:dPr>
                              <m:e>
                                <m:f>
                                  <m:fPr>
                                    <m:ctrlPr>
                                      <a:rPr lang="en-US" sz="2500" i="1">
                                        <a:effectLst/>
                                        <a:latin typeface="Cambria Math" panose="02040503050406030204" pitchFamily="18" charset="0"/>
                                        <a:ea typeface="SimSun" panose="02010600030101010101" pitchFamily="2" charset="-122"/>
                                      </a:rPr>
                                    </m:ctrlPr>
                                  </m:fPr>
                                  <m:num>
                                    <m:r>
                                      <a:rPr lang="en-US" sz="2500" i="1">
                                        <a:effectLst/>
                                        <a:latin typeface="Cambria Math" panose="02040503050406030204" pitchFamily="18" charset="0"/>
                                        <a:ea typeface="SimSun" panose="02010600030101010101" pitchFamily="2" charset="-122"/>
                                      </a:rPr>
                                      <m:t>1</m:t>
                                    </m:r>
                                  </m:num>
                                  <m:den>
                                    <m:r>
                                      <a:rPr lang="en-US" sz="2500" i="1">
                                        <a:effectLst/>
                                        <a:latin typeface="Cambria Math" panose="02040503050406030204" pitchFamily="18" charset="0"/>
                                        <a:ea typeface="SimSun" panose="02010600030101010101" pitchFamily="2" charset="-122"/>
                                      </a:rPr>
                                      <m:t>𝑁</m:t>
                                    </m:r>
                                  </m:den>
                                </m:f>
                                <m:nary>
                                  <m:naryPr>
                                    <m:chr m:val="∑"/>
                                    <m:limLoc m:val="undOvr"/>
                                    <m:ctrlPr>
                                      <a:rPr lang="en-US" sz="2500" i="1">
                                        <a:effectLst/>
                                        <a:latin typeface="Cambria Math" panose="02040503050406030204" pitchFamily="18" charset="0"/>
                                        <a:ea typeface="SimSun" panose="02010600030101010101" pitchFamily="2" charset="-122"/>
                                      </a:rPr>
                                    </m:ctrlPr>
                                  </m:naryPr>
                                  <m:sub>
                                    <m:r>
                                      <a:rPr lang="en-US" sz="2500" i="1">
                                        <a:effectLst/>
                                        <a:latin typeface="Cambria Math" panose="02040503050406030204" pitchFamily="18" charset="0"/>
                                        <a:ea typeface="SimSun" panose="02010600030101010101" pitchFamily="2" charset="-122"/>
                                      </a:rPr>
                                      <m:t>𝑖</m:t>
                                    </m:r>
                                    <m:r>
                                      <a:rPr lang="en-US" sz="2500" i="1">
                                        <a:effectLst/>
                                        <a:latin typeface="Cambria Math" panose="02040503050406030204" pitchFamily="18" charset="0"/>
                                        <a:ea typeface="SimSun" panose="02010600030101010101" pitchFamily="2" charset="-122"/>
                                      </a:rPr>
                                      <m:t>=1</m:t>
                                    </m:r>
                                  </m:sub>
                                  <m:sup>
                                    <m:r>
                                      <a:rPr lang="en-US" sz="2500" i="1">
                                        <a:effectLst/>
                                        <a:latin typeface="Cambria Math" panose="02040503050406030204" pitchFamily="18" charset="0"/>
                                        <a:ea typeface="SimSun" panose="02010600030101010101" pitchFamily="2" charset="-122"/>
                                      </a:rPr>
                                      <m:t>𝑁</m:t>
                                    </m:r>
                                  </m:sup>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𝑋</m:t>
                                        </m:r>
                                      </m:e>
                                      <m:sub>
                                        <m:r>
                                          <a:rPr lang="en-US" sz="2500" i="1">
                                            <a:effectLst/>
                                            <a:latin typeface="Cambria Math" panose="02040503050406030204" pitchFamily="18" charset="0"/>
                                            <a:ea typeface="SimSun" panose="02010600030101010101" pitchFamily="2" charset="-122"/>
                                          </a:rPr>
                                          <m:t>𝑖</m:t>
                                        </m:r>
                                      </m:sub>
                                    </m:sSub>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𝑋</m:t>
                                        </m:r>
                                      </m:e>
                                      <m:sub>
                                        <m:r>
                                          <a:rPr lang="en-US" sz="2500" i="1">
                                            <a:effectLst/>
                                            <a:latin typeface="Cambria Math" panose="02040503050406030204" pitchFamily="18" charset="0"/>
                                            <a:ea typeface="SimSun" panose="02010600030101010101" pitchFamily="2" charset="-122"/>
                                          </a:rPr>
                                          <m:t>𝑖</m:t>
                                        </m:r>
                                      </m:sub>
                                      <m:sup>
                                        <m:r>
                                          <a:rPr lang="en-US" sz="2500" i="1">
                                            <a:effectLst/>
                                            <a:latin typeface="Cambria Math" panose="02040503050406030204" pitchFamily="18" charset="0"/>
                                            <a:ea typeface="SimSun" panose="02010600030101010101" pitchFamily="2" charset="-122"/>
                                          </a:rPr>
                                          <m:t>𝑇</m:t>
                                        </m:r>
                                      </m:sup>
                                    </m:sSubSup>
                                  </m:e>
                                </m:nary>
                              </m:e>
                            </m:d>
                            <m:r>
                              <a:rPr lang="en-US" sz="2500" i="1">
                                <a:effectLst/>
                                <a:latin typeface="Cambria Math" panose="02040503050406030204" pitchFamily="18" charset="0"/>
                                <a:ea typeface="SimSun" panose="02010600030101010101" pitchFamily="2" charset="-122"/>
                              </a:rPr>
                              <m:t>−</m:t>
                            </m:r>
                            <m:acc>
                              <m:accPr>
                                <m:chr m:val="̂"/>
                                <m:ctrlPr>
                                  <a:rPr lang="en-US" sz="2500" i="1">
                                    <a:effectLst/>
                                    <a:latin typeface="Cambria Math" panose="02040503050406030204" pitchFamily="18" charset="0"/>
                                    <a:ea typeface="SimSun" panose="02010600030101010101" pitchFamily="2" charset="-122"/>
                                  </a:rPr>
                                </m:ctrlPr>
                              </m:accPr>
                              <m:e>
                                <m:r>
                                  <a:rPr lang="en-US" sz="2500" i="1">
                                    <a:effectLst/>
                                    <a:latin typeface="Cambria Math" panose="02040503050406030204" pitchFamily="18" charset="0"/>
                                    <a:ea typeface="SimSun" panose="02010600030101010101" pitchFamily="2" charset="-122"/>
                                  </a:rPr>
                                  <m:t>𝜇</m:t>
                                </m:r>
                              </m:e>
                            </m:acc>
                            <m:sSup>
                              <m:sSupPr>
                                <m:ctrlPr>
                                  <a:rPr lang="en-US" sz="2500" i="1">
                                    <a:effectLst/>
                                    <a:latin typeface="Cambria Math" panose="02040503050406030204" pitchFamily="18" charset="0"/>
                                    <a:ea typeface="SimSun" panose="02010600030101010101" pitchFamily="2" charset="-122"/>
                                  </a:rPr>
                                </m:ctrlPr>
                              </m:sSupPr>
                              <m:e>
                                <m:acc>
                                  <m:accPr>
                                    <m:chr m:val="̂"/>
                                    <m:ctrlPr>
                                      <a:rPr lang="en-US" sz="2500" i="1">
                                        <a:effectLst/>
                                        <a:latin typeface="Cambria Math" panose="02040503050406030204" pitchFamily="18" charset="0"/>
                                        <a:ea typeface="SimSun" panose="02010600030101010101" pitchFamily="2" charset="-122"/>
                                      </a:rPr>
                                    </m:ctrlPr>
                                  </m:accPr>
                                  <m:e>
                                    <m:r>
                                      <a:rPr lang="en-US" sz="2500" i="1">
                                        <a:effectLst/>
                                        <a:latin typeface="Cambria Math" panose="02040503050406030204" pitchFamily="18" charset="0"/>
                                        <a:ea typeface="SimSun" panose="02010600030101010101" pitchFamily="2" charset="-122"/>
                                      </a:rPr>
                                      <m:t>𝜇</m:t>
                                    </m:r>
                                  </m:e>
                                </m:acc>
                              </m:e>
                              <m:sup>
                                <m:r>
                                  <a:rPr lang="en-US" sz="2500" i="1">
                                    <a:effectLst/>
                                    <a:latin typeface="Cambria Math" panose="02040503050406030204" pitchFamily="18" charset="0"/>
                                    <a:ea typeface="SimSun" panose="02010600030101010101" pitchFamily="2" charset="-122"/>
                                  </a:rPr>
                                  <m:t>𝑇</m:t>
                                </m:r>
                              </m:sup>
                            </m:sSup>
                          </m:e>
                        </m:mr>
                      </m:m>
                    </m:oMath>
                  </m:oMathPara>
                </a14:m>
                <a:endParaRPr lang="en-US" sz="2500" dirty="0">
                  <a:effectLst/>
                  <a:ea typeface="SimSun" panose="02010600030101010101" pitchFamily="2" charset="-122"/>
                </a:endParaRPr>
              </a:p>
              <a:p>
                <a:pPr marL="0" marR="0" indent="0" algn="just">
                  <a:spcBef>
                    <a:spcPts val="0"/>
                  </a:spcBef>
                  <a:spcAft>
                    <a:spcPts val="0"/>
                  </a:spcAft>
                  <a:buNone/>
                </a:pPr>
                <a:r>
                  <a:rPr lang="en-US" sz="2500" dirty="0">
                    <a:effectLst/>
                    <a:ea typeface="SimSun" panose="02010600030101010101" pitchFamily="2" charset="-122"/>
                  </a:rPr>
                  <a:t>Here, </a:t>
                </a:r>
                <a14:m>
                  <m:oMath xmlns:m="http://schemas.openxmlformats.org/officeDocument/2006/math">
                    <m:acc>
                      <m:accPr>
                        <m:chr m:val="̂"/>
                        <m:ctrlPr>
                          <a:rPr lang="en-US" sz="2500" i="1">
                            <a:effectLst/>
                            <a:latin typeface="Cambria Math" panose="02040503050406030204" pitchFamily="18" charset="0"/>
                            <a:ea typeface="SimSun" panose="02010600030101010101" pitchFamily="2" charset="-122"/>
                          </a:rPr>
                        </m:ctrlPr>
                      </m:accPr>
                      <m:e>
                        <m:r>
                          <a:rPr lang="en-US" sz="2500" i="1">
                            <a:effectLst/>
                            <a:latin typeface="Cambria Math" panose="02040503050406030204" pitchFamily="18" charset="0"/>
                            <a:ea typeface="SimSun" panose="02010600030101010101" pitchFamily="2" charset="-122"/>
                          </a:rPr>
                          <m:t>𝜇</m:t>
                        </m:r>
                      </m:e>
                    </m:acc>
                  </m:oMath>
                </a14:m>
                <a:r>
                  <a:rPr lang="en-US" sz="2500" dirty="0">
                    <a:effectLst/>
                    <a:ea typeface="SimSun" panose="02010600030101010101" pitchFamily="2" charset="-122"/>
                  </a:rPr>
                  <a:t> and </a:t>
                </a:r>
                <a14:m>
                  <m:oMath xmlns:m="http://schemas.openxmlformats.org/officeDocument/2006/math">
                    <m:acc>
                      <m:accPr>
                        <m:chr m:val="̂"/>
                        <m:ctrlPr>
                          <a:rPr lang="en-US" sz="2500" i="1">
                            <a:effectLst/>
                            <a:latin typeface="Cambria Math" panose="02040503050406030204" pitchFamily="18" charset="0"/>
                            <a:ea typeface="SimSun" panose="02010600030101010101" pitchFamily="2" charset="-122"/>
                          </a:rPr>
                        </m:ctrlPr>
                      </m:accPr>
                      <m:e>
                        <m:r>
                          <m:rPr>
                            <m:sty m:val="p"/>
                          </m:rPr>
                          <a:rPr lang="en-US" sz="2500">
                            <a:effectLst/>
                            <a:latin typeface="Cambria Math" panose="02040503050406030204" pitchFamily="18" charset="0"/>
                            <a:ea typeface="SimSun" panose="02010600030101010101" pitchFamily="2" charset="-122"/>
                          </a:rPr>
                          <m:t>Σ</m:t>
                        </m:r>
                      </m:e>
                    </m:acc>
                  </m:oMath>
                </a14:m>
                <a:r>
                  <a:rPr lang="en-US" sz="2500" dirty="0">
                    <a:effectLst/>
                    <a:ea typeface="SimSun" panose="02010600030101010101" pitchFamily="2" charset="-122"/>
                  </a:rPr>
                  <a:t> are sample mean and sample variance ■</a:t>
                </a:r>
              </a:p>
              <a:p>
                <a:pPr marL="0" indent="0">
                  <a:buNone/>
                </a:pPr>
                <a:endParaRPr lang="en-US" sz="2500" dirty="0"/>
              </a:p>
            </p:txBody>
          </p:sp>
        </mc:Choice>
        <mc:Fallback xmlns="">
          <p:sp>
            <p:nvSpPr>
              <p:cNvPr id="3" name="Content Placeholder 2">
                <a:extLst>
                  <a:ext uri="{FF2B5EF4-FFF2-40B4-BE49-F238E27FC236}">
                    <a16:creationId xmlns:a16="http://schemas.microsoft.com/office/drawing/2014/main" id="{AB50F7D9-6A82-C220-E84C-076FD49ABCE2}"/>
                  </a:ext>
                </a:extLst>
              </p:cNvPr>
              <p:cNvSpPr>
                <a:spLocks noGrp="1" noRot="1" noChangeAspect="1" noMove="1" noResize="1" noEditPoints="1" noAdjustHandles="1" noChangeArrowheads="1" noChangeShapeType="1" noTextEdit="1"/>
              </p:cNvSpPr>
              <p:nvPr>
                <p:ph idx="1"/>
              </p:nvPr>
            </p:nvSpPr>
            <p:spPr>
              <a:blipFill>
                <a:blip r:embed="rId4"/>
                <a:stretch>
                  <a:fillRect l="-986" t="-707" r="-928" b="-200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5A37F9A-4B26-D09C-823C-C2DE4161A5DF}"/>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B4269A11-E192-9D1B-163A-182436CB7E86}"/>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9BD9FEFB-734E-FB1B-7F26-B546B0BF69FA}"/>
              </a:ext>
            </a:extLst>
          </p:cNvPr>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559424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3218" y="914399"/>
                <a:ext cx="11704320" cy="5176066"/>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Literature of expectation maximization (EM) algorithm in this tutorial is mainly extracted from the preeminent article “Maximum Likelihood from Incomplete Data via the EM Algorithm” by Arthur P. Dempster, Nan M. Laird, and Donald B. Rubin (Dempster, Laird, &amp; Rubin, 1977). For convenience, let </a:t>
                </a:r>
                <a:r>
                  <a:rPr lang="en-US" sz="1900" b="1" dirty="0">
                    <a:effectLst/>
                    <a:latin typeface="Times New Roman" panose="02020603050405020304" pitchFamily="18" charset="0"/>
                    <a:ea typeface="SimSun" panose="02010600030101010101" pitchFamily="2" charset="-122"/>
                    <a:cs typeface="Times New Roman" panose="02020603050405020304" pitchFamily="18" charset="0"/>
                  </a:rPr>
                  <a:t>DLR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be reference to such three authors. </a:t>
                </a:r>
                <a:r>
                  <a:rPr lang="en-US" sz="1900" dirty="0">
                    <a:effectLst/>
                    <a:latin typeface="Times New Roman" panose="02020603050405020304" pitchFamily="18" charset="0"/>
                    <a:ea typeface="SimSun" panose="02010600030101010101" pitchFamily="2" charset="-122"/>
                  </a:rPr>
                  <a:t>We begin a review of EM algorithm with some basic concepts. By default, vectors are column vectors although a vector can be column vector or row vector. For example, given two vectors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and two matrices </a:t>
                </a:r>
                <a:r>
                  <a:rPr lang="en-US" sz="1900" i="1" dirty="0">
                    <a:effectLst/>
                    <a:latin typeface="Times New Roman" panose="02020603050405020304" pitchFamily="18" charset="0"/>
                    <a:ea typeface="SimSun" panose="02010600030101010101" pitchFamily="2" charset="-122"/>
                  </a:rPr>
                  <a:t>A</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B</a:t>
                </a:r>
                <a:r>
                  <a:rPr lang="en-US" sz="1900" dirty="0">
                    <a:effectLst/>
                    <a:latin typeface="Times New Roman" panose="02020603050405020304" pitchFamily="18" charset="0"/>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1900" i="1" smtClean="0">
                              <a:effectLst/>
                              <a:latin typeface="Cambria Math" panose="02040503050406030204" pitchFamily="18" charset="0"/>
                            </a:rPr>
                          </m:ctrlPr>
                        </m:mPr>
                        <m:mr>
                          <m:e>
                            <m:r>
                              <m:rPr>
                                <m:brk m:alnAt="7"/>
                              </m:rPr>
                              <a:rPr lang="en-US" sz="1900" b="0" i="1" smtClean="0">
                                <a:effectLst/>
                                <a:latin typeface="Cambria Math" panose="02040503050406030204" pitchFamily="18" charset="0"/>
                              </a:rPr>
                              <m:t>𝑋</m:t>
                            </m:r>
                            <m:r>
                              <a:rPr lang="en-US" sz="1900" b="0" i="1" smtClean="0">
                                <a:effectLst/>
                                <a:latin typeface="Cambria Math" panose="020405030504060302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sub>
                                      </m:sSub>
                                    </m:e>
                                  </m:mr>
                                </m:m>
                              </m:e>
                            </m:d>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sub>
                                      </m:sSub>
                                    </m:e>
                                  </m:mr>
                                </m:m>
                              </m:e>
                            </m:d>
                          </m:e>
                        </m:mr>
                        <m:m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𝐴</m:t>
                            </m:r>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d>
                              <m:d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mPr>
                                  <m:mr>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11</m:t>
                                          </m:r>
                                        </m:sub>
                                      </m:sSub>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12</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1</m:t>
                                          </m:r>
                                          <m:r>
                                            <a:rPr lang="en-US" sz="1900" i="1">
                                              <a:effectLst/>
                                              <a:latin typeface="Cambria Math" panose="02040503050406030204" pitchFamily="18" charset="0"/>
                                              <a:ea typeface="Cambria Math" panose="02040503050406030204" pitchFamily="18" charset="0"/>
                                              <a:cs typeface="Cambria Math" panose="02040503050406030204" pitchFamily="18" charset="0"/>
                                            </a:rPr>
                                            <m:t>𝑛</m:t>
                                          </m:r>
                                        </m:sub>
                                      </m:sSub>
                                    </m:e>
                                  </m:mr>
                                  <m:mr>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21</m:t>
                                          </m:r>
                                        </m:sub>
                                      </m:sSub>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22</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2</m:t>
                                          </m:r>
                                          <m:r>
                                            <a:rPr lang="en-US" sz="1900" i="1">
                                              <a:effectLst/>
                                              <a:latin typeface="Cambria Math" panose="02040503050406030204" pitchFamily="18" charset="0"/>
                                              <a:ea typeface="Cambria Math" panose="02040503050406030204" pitchFamily="18" charset="0"/>
                                              <a:cs typeface="Cambria Math" panose="02040503050406030204" pitchFamily="18" charset="0"/>
                                            </a:rPr>
                                            <m:t>𝑛</m:t>
                                          </m:r>
                                        </m:sub>
                                      </m:sSub>
                                    </m:e>
                                  </m:mr>
                                  <m:mr>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mr>
                                  <m:mr>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𝑚</m:t>
                                          </m:r>
                                          <m:r>
                                            <a:rPr lang="en-US" sz="1900" i="1">
                                              <a:effectLst/>
                                              <a:latin typeface="Cambria Math" panose="02040503050406030204" pitchFamily="18" charset="0"/>
                                              <a:ea typeface="Cambria Math" panose="02040503050406030204" pitchFamily="18" charset="0"/>
                                              <a:cs typeface="Cambria Math" panose="02040503050406030204" pitchFamily="18" charset="0"/>
                                            </a:rPr>
                                            <m:t>1</m:t>
                                          </m:r>
                                        </m:sub>
                                      </m:sSub>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𝑚</m:t>
                                          </m:r>
                                          <m:r>
                                            <a:rPr lang="en-US" sz="1900" i="1">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𝑚𝑛</m:t>
                                          </m:r>
                                        </m:sub>
                                      </m:sSub>
                                    </m:e>
                                  </m:mr>
                                </m:m>
                              </m:e>
                            </m:d>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𝐵</m:t>
                            </m:r>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d>
                              <m:d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mPr>
                                  <m:mr>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𝑏</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11</m:t>
                                          </m:r>
                                        </m:sub>
                                      </m:sSub>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𝑏</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12</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𝑏</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1</m:t>
                                          </m:r>
                                          <m:r>
                                            <a:rPr lang="en-US" sz="1900" i="1">
                                              <a:effectLst/>
                                              <a:latin typeface="Cambria Math" panose="02040503050406030204" pitchFamily="18" charset="0"/>
                                              <a:ea typeface="Cambria Math" panose="02040503050406030204" pitchFamily="18" charset="0"/>
                                              <a:cs typeface="Cambria Math" panose="02040503050406030204" pitchFamily="18" charset="0"/>
                                            </a:rPr>
                                            <m:t>𝑘</m:t>
                                          </m:r>
                                        </m:sub>
                                      </m:sSub>
                                    </m:e>
                                  </m:mr>
                                  <m:mr>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𝑏</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21</m:t>
                                          </m:r>
                                        </m:sub>
                                      </m:sSub>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𝑏</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22</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𝑏</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2</m:t>
                                          </m:r>
                                          <m:r>
                                            <a:rPr lang="en-US" sz="1900" i="1">
                                              <a:effectLst/>
                                              <a:latin typeface="Cambria Math" panose="02040503050406030204" pitchFamily="18" charset="0"/>
                                              <a:ea typeface="Cambria Math" panose="02040503050406030204" pitchFamily="18" charset="0"/>
                                              <a:cs typeface="Cambria Math" panose="02040503050406030204" pitchFamily="18" charset="0"/>
                                            </a:rPr>
                                            <m:t>𝑘</m:t>
                                          </m:r>
                                        </m:sub>
                                      </m:sSub>
                                    </m:e>
                                  </m:mr>
                                  <m:mr>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mr>
                                  <m:mr>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𝑏</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𝑛</m:t>
                                          </m:r>
                                          <m:r>
                                            <a:rPr lang="en-US" sz="1900" i="1">
                                              <a:effectLst/>
                                              <a:latin typeface="Cambria Math" panose="02040503050406030204" pitchFamily="18" charset="0"/>
                                              <a:ea typeface="Cambria Math" panose="02040503050406030204" pitchFamily="18" charset="0"/>
                                              <a:cs typeface="Cambria Math" panose="02040503050406030204" pitchFamily="18" charset="0"/>
                                            </a:rPr>
                                            <m:t>1</m:t>
                                          </m:r>
                                        </m:sub>
                                      </m:sSub>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𝑏</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𝑛</m:t>
                                          </m:r>
                                          <m:r>
                                            <a:rPr lang="en-US" sz="1900" i="1">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𝑛𝑘</m:t>
                                          </m:r>
                                        </m:sub>
                                      </m:sSub>
                                    </m:e>
                                  </m:mr>
                                </m:m>
                              </m:e>
                            </m:d>
                          </m:e>
                        </m:mr>
                      </m:m>
                    </m:oMath>
                  </m:oMathPara>
                </a14:m>
                <a:endParaRPr lang="en-US" sz="1900" dirty="0"/>
              </a:p>
              <a:p>
                <a:pPr marL="0" marR="0" indent="0" algn="just">
                  <a:spcBef>
                    <a:spcPts val="0"/>
                  </a:spcBef>
                  <a:spcAft>
                    <a:spcPts val="0"/>
                  </a:spcAft>
                  <a:buNone/>
                </a:pP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above are column vectors. A row vector is represented as follows: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sub>
                        </m:sSub>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Zero vector is denoted as </a:t>
                </a:r>
                <a14:m>
                  <m:oMath xmlns:m="http://schemas.openxmlformats.org/officeDocument/2006/math">
                    <m:r>
                      <a:rPr lang="en-US" sz="1900" b="1" i="1">
                        <a:effectLst/>
                        <a:latin typeface="Cambria Math" panose="02040503050406030204" pitchFamily="18" charset="0"/>
                        <a:ea typeface="SimSun" panose="02010600030101010101" pitchFamily="2" charset="-122"/>
                        <a:cs typeface="Times New Roman" panose="02020603050405020304" pitchFamily="18" charset="0"/>
                      </a:rPr>
                      <m:t>𝟎</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cs typeface="Times New Roman" panose="02020603050405020304" pitchFamily="18" charset="0"/>
                          </a:rPr>
                        </m:ctrlPr>
                      </m:dPr>
                      <m:e>
                        <m:m>
                          <m:mPr>
                            <m:mcs>
                              <m:mc>
                                <m:mcPr>
                                  <m:count m:val="1"/>
                                  <m:mcJc m:val="center"/>
                                </m:mcPr>
                              </m:mc>
                            </m:mcs>
                            <m:ctrlPr>
                              <a:rPr lang="en-US" sz="1900" i="1">
                                <a:effectLst/>
                                <a:latin typeface="Cambria Math" panose="02040503050406030204" pitchFamily="18" charset="0"/>
                                <a:cs typeface="Times New Roman" panose="020206030504050203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1900" i="1">
                                  <a:effectLst/>
                                  <a:latin typeface="Cambria Math" panose="02040503050406030204" pitchFamily="18" charset="0"/>
                                  <a:ea typeface="Cambria Math" panose="02040503050406030204" pitchFamily="18" charset="0"/>
                                  <a:cs typeface="Cambria Math" panose="02040503050406030204" pitchFamily="18" charset="0"/>
                                </a:rPr>
                                <m:t>0</m:t>
                              </m:r>
                            </m:e>
                          </m:mr>
                        </m:m>
                      </m:e>
                    </m:d>
                  </m:oMath>
                </a14:m>
                <a:r>
                  <a:rPr lang="en-US" sz="1900" dirty="0"/>
                  <a:t>. Zero matrix is denoted as </a:t>
                </a:r>
                <a14:m>
                  <m:oMath xmlns:m="http://schemas.openxmlformats.org/officeDocument/2006/math">
                    <m:d>
                      <m:dPr>
                        <m:ctrlPr>
                          <a:rPr lang="en-US" sz="1900" i="1">
                            <a:latin typeface="Cambria Math" panose="02040503050406030204" pitchFamily="18" charset="0"/>
                          </a:rPr>
                        </m:ctrlPr>
                      </m:dPr>
                      <m:e>
                        <m:r>
                          <a:rPr lang="en-US" sz="1900" b="1" i="1">
                            <a:latin typeface="Cambria Math" panose="02040503050406030204" pitchFamily="18" charset="0"/>
                          </a:rPr>
                          <m:t>𝟎</m:t>
                        </m:r>
                      </m:e>
                    </m:d>
                    <m:r>
                      <a:rPr lang="en-US" sz="1900" i="1">
                        <a:latin typeface="Cambria Math" panose="02040503050406030204" pitchFamily="18" charset="0"/>
                      </a:rPr>
                      <m:t>=</m:t>
                    </m:r>
                    <m:sSub>
                      <m:sSubPr>
                        <m:ctrlPr>
                          <a:rPr lang="en-US" sz="1900" i="1">
                            <a:latin typeface="Cambria Math" panose="02040503050406030204" pitchFamily="18" charset="0"/>
                          </a:rPr>
                        </m:ctrlPr>
                      </m:sSubPr>
                      <m:e>
                        <m:d>
                          <m:dPr>
                            <m:ctrlPr>
                              <a:rPr lang="en-US" sz="1900" i="1">
                                <a:latin typeface="Cambria Math" panose="02040503050406030204" pitchFamily="18" charset="0"/>
                              </a:rPr>
                            </m:ctrlPr>
                          </m:dPr>
                          <m:e>
                            <m:r>
                              <a:rPr lang="en-US" sz="1900" i="1">
                                <a:latin typeface="Cambria Math" panose="02040503050406030204" pitchFamily="18" charset="0"/>
                              </a:rPr>
                              <m:t>0</m:t>
                            </m:r>
                          </m:e>
                        </m:d>
                      </m:e>
                      <m:sub>
                        <m:r>
                          <a:rPr lang="en-US" sz="1900" i="1">
                            <a:latin typeface="Cambria Math" panose="02040503050406030204" pitchFamily="18" charset="0"/>
                          </a:rPr>
                          <m:t>𝑚</m:t>
                        </m:r>
                        <m:r>
                          <m:rPr>
                            <m:sty m:val="p"/>
                          </m:rPr>
                          <a:rPr lang="en-US" sz="1900">
                            <a:latin typeface="Cambria Math" panose="02040503050406030204" pitchFamily="18" charset="0"/>
                          </a:rPr>
                          <m:t>x</m:t>
                        </m:r>
                        <m:r>
                          <a:rPr lang="en-US" sz="1900" i="1">
                            <a:latin typeface="Cambria Math" panose="02040503050406030204" pitchFamily="18" charset="0"/>
                          </a:rPr>
                          <m:t>𝑛</m:t>
                        </m:r>
                      </m:sub>
                    </m:sSub>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
                      </m:e>
                    </m:d>
                  </m:oMath>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3218" y="914399"/>
                <a:ext cx="11704320" cy="5176066"/>
              </a:xfrm>
              <a:blipFill>
                <a:blip r:embed="rId4"/>
                <a:stretch>
                  <a:fillRect l="-521" t="-589" r="-46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27/04/2022</a:t>
            </a:r>
          </a:p>
        </p:txBody>
      </p:sp>
      <p:sp>
        <p:nvSpPr>
          <p:cNvPr id="5" name="Footer Placeholder 4"/>
          <p:cNvSpPr>
            <a:spLocks noGrp="1"/>
          </p:cNvSpPr>
          <p:nvPr>
            <p:ph type="ftr" sz="quarter" idx="11"/>
          </p:nvPr>
        </p:nvSpPr>
        <p:spPr/>
        <p:txBody>
          <a:bodyPr/>
          <a:lstStyle/>
          <a:p>
            <a:r>
              <a:rPr lang="pt-BR"/>
              <a:t>EM Tutorial P1 -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2234-80A9-715B-1986-E7D369C61153}"/>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DB0905-15F0-5655-6900-E45F21C86089}"/>
                  </a:ext>
                </a:extLst>
              </p:cNvPr>
              <p:cNvSpPr>
                <a:spLocks noGrp="1"/>
              </p:cNvSpPr>
              <p:nvPr>
                <p:ph idx="1"/>
              </p:nvPr>
            </p:nvSpPr>
            <p:spPr>
              <a:xfrm>
                <a:off x="239151" y="914399"/>
                <a:ext cx="11718387" cy="5176066"/>
              </a:xfrm>
            </p:spPr>
            <p:txBody>
              <a:bodyPr>
                <a:noAutofit/>
              </a:bodyPr>
              <a:lstStyle/>
              <a:p>
                <a:pPr marL="0" indent="0">
                  <a:buNone/>
                </a:pPr>
                <a:r>
                  <a:rPr lang="en-US" sz="2000" dirty="0">
                    <a:effectLst/>
                    <a:ea typeface="SimSun" panose="02010600030101010101" pitchFamily="2" charset="-122"/>
                  </a:rPr>
                  <a:t>In practice and in general, if </a:t>
                </a:r>
                <a:r>
                  <a:rPr lang="en-US" sz="2000" i="1" dirty="0">
                    <a:effectLst/>
                    <a:ea typeface="SimSun" panose="02010600030101010101" pitchFamily="2" charset="-122"/>
                  </a:rPr>
                  <a:t>X</a:t>
                </a:r>
                <a:r>
                  <a:rPr lang="en-US" sz="2000" dirty="0">
                    <a:effectLst/>
                    <a:ea typeface="SimSun" panose="02010600030101010101" pitchFamily="2" charset="-122"/>
                  </a:rPr>
                  <a:t> is observed as </a:t>
                </a:r>
                <a:r>
                  <a:rPr lang="en-US" sz="2000" i="1" dirty="0">
                    <a:effectLst/>
                    <a:ea typeface="SimSun" panose="02010600030101010101" pitchFamily="2" charset="-122"/>
                  </a:rPr>
                  <a:t>N</a:t>
                </a:r>
                <a:r>
                  <a:rPr lang="en-US" sz="2000" dirty="0">
                    <a:effectLst/>
                    <a:ea typeface="SimSun" panose="02010600030101010101" pitchFamily="2" charset="-122"/>
                  </a:rPr>
                  <a:t> particular observations </a:t>
                </a:r>
                <a:r>
                  <a:rPr lang="en-US" sz="2000" i="1" dirty="0">
                    <a:effectLst/>
                    <a:ea typeface="SimSun" panose="02010600030101010101" pitchFamily="2" charset="-122"/>
                  </a:rPr>
                  <a:t>X</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i="1" baseline="-25000" dirty="0">
                    <a:effectLst/>
                    <a:ea typeface="SimSun" panose="02010600030101010101" pitchFamily="2" charset="-122"/>
                  </a:rPr>
                  <a:t>N</a:t>
                </a:r>
                <a:r>
                  <a:rPr lang="en-US" sz="2000" dirty="0">
                    <a:effectLst/>
                    <a:ea typeface="SimSun" panose="02010600030101010101" pitchFamily="2" charset="-122"/>
                  </a:rPr>
                  <a:t>. Let </a:t>
                </a:r>
                <a14:m>
                  <m:oMath xmlns:m="http://schemas.openxmlformats.org/officeDocument/2006/math">
                    <m:r>
                      <a:rPr lang="en-US" sz="2000" i="1">
                        <a:effectLst/>
                        <a:latin typeface="Cambria Math" panose="02040503050406030204" pitchFamily="18" charset="0"/>
                        <a:ea typeface="SimSun" panose="02010600030101010101" pitchFamily="2" charset="-122"/>
                      </a:rPr>
                      <m:t>𝒳</m:t>
                    </m:r>
                  </m:oMath>
                </a14:m>
                <a:r>
                  <a:rPr lang="en-US" sz="2000" dirty="0">
                    <a:effectLst/>
                    <a:ea typeface="SimSun" panose="02010600030101010101" pitchFamily="2" charset="-122"/>
                  </a:rPr>
                  <a:t> = {</a:t>
                </a:r>
                <a:r>
                  <a:rPr lang="en-US" sz="2000" i="1" dirty="0">
                    <a:effectLst/>
                    <a:ea typeface="SimSun" panose="02010600030101010101" pitchFamily="2" charset="-122"/>
                  </a:rPr>
                  <a:t>X</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i="1" baseline="-25000" dirty="0">
                    <a:effectLst/>
                    <a:ea typeface="SimSun" panose="02010600030101010101" pitchFamily="2" charset="-122"/>
                  </a:rPr>
                  <a:t>N</a:t>
                </a:r>
                <a:r>
                  <a:rPr lang="en-US" sz="2000" dirty="0">
                    <a:effectLst/>
                    <a:ea typeface="SimSun" panose="02010600030101010101" pitchFamily="2" charset="-122"/>
                  </a:rPr>
                  <a:t>} be the observed sample of size </a:t>
                </a:r>
                <a:r>
                  <a:rPr lang="en-US" sz="2000" i="1" dirty="0">
                    <a:effectLst/>
                    <a:ea typeface="SimSun" panose="02010600030101010101" pitchFamily="2" charset="-122"/>
                  </a:rPr>
                  <a:t>N</a:t>
                </a:r>
                <a:r>
                  <a:rPr lang="en-US" sz="2000" dirty="0">
                    <a:effectLst/>
                    <a:ea typeface="SimSun" panose="02010600030101010101" pitchFamily="2" charset="-122"/>
                  </a:rPr>
                  <a:t> in which all </a:t>
                </a:r>
                <a:r>
                  <a:rPr lang="en-US" sz="2000" i="1" dirty="0">
                    <a:effectLst/>
                    <a:ea typeface="SimSun" panose="02010600030101010101" pitchFamily="2" charset="-122"/>
                  </a:rPr>
                  <a:t>X</a:t>
                </a:r>
                <a:r>
                  <a:rPr lang="en-US" sz="2000" i="1" baseline="-25000" dirty="0">
                    <a:effectLst/>
                    <a:ea typeface="SimSun" panose="02010600030101010101" pitchFamily="2" charset="-122"/>
                  </a:rPr>
                  <a:t>i</a:t>
                </a:r>
                <a:r>
                  <a:rPr lang="en-US" sz="2000" dirty="0">
                    <a:effectLst/>
                    <a:ea typeface="SimSun" panose="02010600030101010101" pitchFamily="2" charset="-122"/>
                  </a:rPr>
                  <a:t> (s) are </a:t>
                </a:r>
                <a:r>
                  <a:rPr lang="en-US" sz="2000" dirty="0" err="1">
                    <a:effectLst/>
                    <a:ea typeface="SimSun" panose="02010600030101010101" pitchFamily="2" charset="-122"/>
                  </a:rPr>
                  <a:t>iid</a:t>
                </a:r>
                <a:r>
                  <a:rPr lang="en-US" sz="2000" dirty="0">
                    <a:effectLst/>
                    <a:ea typeface="SimSun" panose="02010600030101010101" pitchFamily="2" charset="-122"/>
                  </a:rPr>
                  <a:t>. The Bayes’ rule specified by equation 1.6 is re-written as follows </a:t>
                </a:r>
                <a14:m>
                  <m:oMath xmlns:m="http://schemas.openxmlformats.org/officeDocument/2006/math">
                    <m:r>
                      <a:rPr lang="en-US" sz="2000" i="1" smtClean="0">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𝒳</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𝒳</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𝜉</m:t>
                            </m:r>
                          </m:e>
                        </m:d>
                      </m:num>
                      <m:den>
                        <m:nary>
                          <m:naryPr>
                            <m:limLoc m:val="undOvr"/>
                            <m:supHide m:val="on"/>
                            <m:ctrlPr>
                              <a:rPr lang="en-US" sz="2000" i="1">
                                <a:effectLst/>
                                <a:latin typeface="Cambria Math" panose="02040503050406030204" pitchFamily="18" charset="0"/>
                              </a:rPr>
                            </m:ctrlPr>
                          </m:naryPr>
                          <m:sub>
                            <m:r>
                              <m:rPr>
                                <m:sty m:val="p"/>
                              </m:rPr>
                              <a:rPr lang="en-US" sz="2000">
                                <a:effectLst/>
                                <a:latin typeface="Cambria Math" panose="02040503050406030204" pitchFamily="18" charset="0"/>
                                <a:ea typeface="SimSun" panose="02010600030101010101" pitchFamily="2" charset="-122"/>
                              </a:rPr>
                              <m:t>Θ</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𝒳</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𝜉</m:t>
                                </m:r>
                              </m:e>
                            </m:d>
                          </m:e>
                        </m:nary>
                      </m:den>
                    </m:f>
                  </m:oMath>
                </a14:m>
                <a:r>
                  <a:rPr lang="en-US" sz="2000" dirty="0">
                    <a:effectLst/>
                    <a:ea typeface="SimSun" panose="02010600030101010101" pitchFamily="2" charset="-122"/>
                  </a:rPr>
                  <a:t>. However, the meaning of Bayes’ rule does not change. Because all </a:t>
                </a:r>
                <a:r>
                  <a:rPr lang="en-US" sz="2000" i="1" dirty="0">
                    <a:effectLst/>
                    <a:ea typeface="SimSun" panose="02010600030101010101" pitchFamily="2" charset="-122"/>
                  </a:rPr>
                  <a:t>X</a:t>
                </a:r>
                <a:r>
                  <a:rPr lang="en-US" sz="2000" i="1" baseline="-25000" dirty="0">
                    <a:effectLst/>
                    <a:ea typeface="SimSun" panose="02010600030101010101" pitchFamily="2" charset="-122"/>
                  </a:rPr>
                  <a:t>i</a:t>
                </a:r>
                <a:r>
                  <a:rPr lang="en-US" sz="2000" dirty="0">
                    <a:effectLst/>
                    <a:ea typeface="SimSun" panose="02010600030101010101" pitchFamily="2" charset="-122"/>
                  </a:rPr>
                  <a:t> (s) are </a:t>
                </a:r>
                <a:r>
                  <a:rPr lang="en-US" sz="2000" dirty="0" err="1">
                    <a:effectLst/>
                    <a:ea typeface="SimSun" panose="02010600030101010101" pitchFamily="2" charset="-122"/>
                  </a:rPr>
                  <a:t>iid</a:t>
                </a:r>
                <a:r>
                  <a:rPr lang="en-US" sz="2000" dirty="0">
                    <a:effectLst/>
                    <a:ea typeface="SimSun" panose="02010600030101010101" pitchFamily="2" charset="-122"/>
                  </a:rPr>
                  <a:t>, the likelihood function becomes product of partial likelihood functions as follows: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𝒳</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𝑖</m:t>
                                  </m:r>
                                </m:sub>
                              </m:sSub>
                            </m:e>
                            <m:e>
                              <m:r>
                                <m:rPr>
                                  <m:sty m:val="p"/>
                                </m:rPr>
                                <a:rPr lang="en-US" sz="2000">
                                  <a:effectLst/>
                                  <a:latin typeface="Cambria Math" panose="02040503050406030204" pitchFamily="18" charset="0"/>
                                  <a:ea typeface="SimSun" panose="02010600030101010101" pitchFamily="2" charset="-122"/>
                                </a:rPr>
                                <m:t>Θ</m:t>
                              </m:r>
                            </m:e>
                          </m:d>
                        </m:e>
                      </m:nary>
                      <m:r>
                        <a:rPr lang="en-US" sz="2000" b="0" i="1" smtClean="0">
                          <a:effectLst/>
                          <a:latin typeface="Cambria Math" panose="02040503050406030204" pitchFamily="18" charset="0"/>
                          <a:ea typeface="SimSun" panose="02010600030101010101" pitchFamily="2" charset="-122"/>
                        </a:rPr>
                        <m:t>    (1.9)</m:t>
                      </m:r>
                    </m:oMath>
                  </m:oMathPara>
                </a14:m>
                <a:endParaRPr lang="en-US" sz="2000" dirty="0"/>
              </a:p>
              <a:p>
                <a:pPr marL="0" indent="0">
                  <a:buNone/>
                </a:pPr>
                <a:r>
                  <a:rPr lang="en-US" sz="2000" dirty="0">
                    <a:effectLst/>
                    <a:ea typeface="SimSun" panose="02010600030101010101" pitchFamily="2" charset="-122"/>
                  </a:rPr>
                  <a:t>The log-likelihood function of Θ becomes: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𝒳</m:t>
                          </m:r>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𝒳</m:t>
                              </m:r>
                            </m:e>
                            <m:e>
                              <m:r>
                                <m:rPr>
                                  <m:sty m:val="p"/>
                                </m:rPr>
                                <a:rPr lang="en-US" sz="2000">
                                  <a:effectLst/>
                                  <a:latin typeface="Cambria Math" panose="02040503050406030204" pitchFamily="18" charset="0"/>
                                  <a:ea typeface="SimSun" panose="02010600030101010101" pitchFamily="2" charset="-122"/>
                                </a:rPr>
                                <m:t>Θ</m:t>
                              </m:r>
                            </m:e>
                          </m:d>
                        </m:e>
                      </m:d>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𝑖</m:t>
                                      </m:r>
                                    </m:sub>
                                  </m:sSub>
                                </m:e>
                                <m:e>
                                  <m:r>
                                    <m:rPr>
                                      <m:sty m:val="p"/>
                                    </m:rPr>
                                    <a:rPr lang="en-US" sz="2000">
                                      <a:effectLst/>
                                      <a:latin typeface="Cambria Math" panose="02040503050406030204" pitchFamily="18" charset="0"/>
                                      <a:ea typeface="SimSun" panose="02010600030101010101" pitchFamily="2" charset="-122"/>
                                    </a:rPr>
                                    <m:t>Θ</m:t>
                                  </m:r>
                                </m:e>
                              </m:d>
                            </m:e>
                          </m:nary>
                        </m:e>
                      </m:d>
                      <m:r>
                        <a:rPr lang="en-US" sz="2000" i="1">
                          <a:effectLst/>
                          <a:latin typeface="Cambria Math" panose="02040503050406030204" pitchFamily="18" charset="0"/>
                          <a:ea typeface="SimSun" panose="02010600030101010101" pitchFamily="2" charset="-122"/>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𝑖</m:t>
                                      </m:r>
                                    </m:sub>
                                  </m:sSub>
                                </m:e>
                                <m:e>
                                  <m:r>
                                    <m:rPr>
                                      <m:sty m:val="p"/>
                                    </m:rPr>
                                    <a:rPr lang="en-US" sz="2000">
                                      <a:effectLst/>
                                      <a:latin typeface="Cambria Math" panose="02040503050406030204" pitchFamily="18" charset="0"/>
                                      <a:ea typeface="SimSun" panose="02010600030101010101" pitchFamily="2" charset="-122"/>
                                    </a:rPr>
                                    <m:t>Θ</m:t>
                                  </m:r>
                                </m:e>
                              </m:d>
                            </m:e>
                          </m:d>
                        </m:e>
                      </m:nary>
                      <m:r>
                        <a:rPr lang="en-US" sz="2000" b="0" i="1" smtClean="0">
                          <a:effectLst/>
                          <a:latin typeface="Cambria Math" panose="02040503050406030204" pitchFamily="18" charset="0"/>
                          <a:ea typeface="SimSun" panose="02010600030101010101" pitchFamily="2" charset="-122"/>
                        </a:rPr>
                        <m:t>    (1.10)</m:t>
                      </m:r>
                    </m:oMath>
                  </m:oMathPara>
                </a14:m>
                <a:endParaRPr lang="en-US" sz="2000" dirty="0"/>
              </a:p>
              <a:p>
                <a:pPr marL="0" indent="0">
                  <a:buNone/>
                </a:pPr>
                <a:r>
                  <a:rPr lang="en-US" sz="2000" dirty="0">
                    <a:effectLst/>
                    <a:ea typeface="SimSun" panose="02010600030101010101" pitchFamily="2" charset="-122"/>
                  </a:rPr>
                  <a:t>The notation </a:t>
                </a:r>
                <a:r>
                  <a:rPr lang="en-US" sz="2000" i="1" dirty="0">
                    <a:effectLst/>
                    <a:ea typeface="SimSun" panose="02010600030101010101" pitchFamily="2" charset="-122"/>
                  </a:rPr>
                  <a:t>l</a:t>
                </a:r>
                <a:r>
                  <a:rPr lang="en-US" sz="2000" dirty="0">
                    <a:effectLst/>
                    <a:ea typeface="SimSun" panose="02010600030101010101" pitchFamily="2" charset="-122"/>
                  </a:rPr>
                  <a:t>(Θ|</a:t>
                </a:r>
                <a14:m>
                  <m:oMath xmlns:m="http://schemas.openxmlformats.org/officeDocument/2006/math">
                    <m:r>
                      <a:rPr lang="en-US" sz="2000" i="1">
                        <a:effectLst/>
                        <a:latin typeface="Cambria Math" panose="02040503050406030204" pitchFamily="18" charset="0"/>
                        <a:ea typeface="SimSun" panose="02010600030101010101" pitchFamily="2" charset="-122"/>
                      </a:rPr>
                      <m:t>𝒳</m:t>
                    </m:r>
                  </m:oMath>
                </a14:m>
                <a:r>
                  <a:rPr lang="en-US" sz="2000" dirty="0">
                    <a:effectLst/>
                    <a:ea typeface="SimSun" panose="02010600030101010101" pitchFamily="2" charset="-122"/>
                  </a:rPr>
                  <a:t>) implies that </a:t>
                </a:r>
                <a:r>
                  <a:rPr lang="en-US" sz="2000" i="1" dirty="0">
                    <a:effectLst/>
                    <a:ea typeface="SimSun" panose="02010600030101010101" pitchFamily="2" charset="-122"/>
                  </a:rPr>
                  <a:t>l</a:t>
                </a:r>
                <a:r>
                  <a:rPr lang="en-US" sz="2000" dirty="0">
                    <a:effectLst/>
                    <a:ea typeface="SimSun" panose="02010600030101010101" pitchFamily="2" charset="-122"/>
                  </a:rPr>
                  <a:t>(Θ) is determined based on </a:t>
                </a:r>
                <a14:m>
                  <m:oMath xmlns:m="http://schemas.openxmlformats.org/officeDocument/2006/math">
                    <m:r>
                      <a:rPr lang="en-US" sz="2000" i="1">
                        <a:effectLst/>
                        <a:latin typeface="Cambria Math" panose="02040503050406030204" pitchFamily="18" charset="0"/>
                        <a:ea typeface="SimSun" panose="02010600030101010101" pitchFamily="2" charset="-122"/>
                      </a:rPr>
                      <m:t>𝒳</m:t>
                    </m:r>
                  </m:oMath>
                </a14:m>
                <a:r>
                  <a:rPr lang="en-US" sz="2000" dirty="0">
                    <a:effectLst/>
                    <a:ea typeface="SimSun" panose="02010600030101010101" pitchFamily="2" charset="-122"/>
                  </a:rPr>
                  <a:t>. We have:</a:t>
                </a:r>
              </a:p>
              <a:p>
                <a:pPr marL="0" indent="0">
                  <a:buNone/>
                </a:pPr>
                <a14:m>
                  <m:oMathPara xmlns:m="http://schemas.openxmlformats.org/officeDocument/2006/math">
                    <m:oMathParaPr>
                      <m:jc m:val="right"/>
                    </m:oMathParaPr>
                    <m:oMath xmlns:m="http://schemas.openxmlformats.org/officeDocument/2006/math">
                      <m:acc>
                        <m:accPr>
                          <m:chr m:val="̂"/>
                          <m:ctrlPr>
                            <a:rPr lang="en-US" sz="2000" i="1" smtClean="0">
                              <a:effectLst/>
                              <a:latin typeface="Cambria Math" panose="02040503050406030204" pitchFamily="18" charset="0"/>
                            </a:rPr>
                          </m:ctrlPr>
                        </m:accPr>
                        <m:e>
                          <m:r>
                            <m:rPr>
                              <m:sty m:val="p"/>
                            </m:rPr>
                            <a:rPr lang="en-US" sz="2000">
                              <a:effectLst/>
                              <a:latin typeface="Cambria Math" panose="02040503050406030204" pitchFamily="18" charset="0"/>
                              <a:ea typeface="SimSun" panose="02010600030101010101" pitchFamily="2" charset="-122"/>
                            </a:rPr>
                            <m:t>Θ</m:t>
                          </m:r>
                        </m:e>
                      </m:acc>
                      <m:r>
                        <a:rPr lang="en-US" sz="2000" i="1">
                          <a:effectLst/>
                          <a:latin typeface="Cambria Math" panose="02040503050406030204" pitchFamily="18" charset="0"/>
                          <a:ea typeface="SimSun" panose="02010600030101010101" pitchFamily="2" charset="-122"/>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rPr>
                                <m:t>argmax</m:t>
                              </m:r>
                            </m:e>
                            <m:lim>
                              <m:r>
                                <m:rPr>
                                  <m:sty m:val="p"/>
                                </m:rPr>
                                <a:rPr lang="en-US" sz="2000">
                                  <a:effectLst/>
                                  <a:latin typeface="Cambria Math" panose="02040503050406030204" pitchFamily="18" charset="0"/>
                                  <a:ea typeface="SimSun" panose="02010600030101010101" pitchFamily="2" charset="-122"/>
                                </a:rPr>
                                <m:t>Θ</m:t>
                              </m:r>
                            </m:lim>
                          </m:limLow>
                        </m:fName>
                        <m:e>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d>
                        </m:e>
                      </m:func>
                      <m:r>
                        <a:rPr lang="en-US" sz="2000" i="1">
                          <a:effectLst/>
                          <a:latin typeface="Cambria Math" panose="02040503050406030204" pitchFamily="18" charset="0"/>
                          <a:ea typeface="SimSun" panose="02010600030101010101" pitchFamily="2" charset="-122"/>
                        </a:rPr>
                        <m:t>=</m:t>
                      </m:r>
                      <m:func>
                        <m:funcPr>
                          <m:ctrlPr>
                            <a:rPr lang="en-US" sz="2000" i="1">
                              <a:effectLst/>
                              <a:latin typeface="Cambria Math" panose="02040503050406030204" pitchFamily="18" charset="0"/>
                            </a:rPr>
                          </m:ctrlPr>
                        </m:funcPr>
                        <m:fName>
                          <m:limLow>
                            <m:limLowPr>
                              <m:ctrlPr>
                                <a:rPr lang="en-US" sz="2000" i="1">
                                  <a:effectLst/>
                                  <a:latin typeface="Cambria Math" panose="02040503050406030204" pitchFamily="18" charset="0"/>
                                </a:rPr>
                              </m:ctrlPr>
                            </m:limLowPr>
                            <m:e>
                              <m:r>
                                <m:rPr>
                                  <m:sty m:val="p"/>
                                </m:rPr>
                                <a:rPr lang="en-US" sz="2000">
                                  <a:effectLst/>
                                  <a:latin typeface="Cambria Math" panose="02040503050406030204" pitchFamily="18" charset="0"/>
                                  <a:ea typeface="SimSun" panose="02010600030101010101" pitchFamily="2" charset="-122"/>
                                </a:rPr>
                                <m:t>argmax</m:t>
                              </m:r>
                            </m:e>
                            <m:lim>
                              <m:r>
                                <m:rPr>
                                  <m:sty m:val="p"/>
                                </m:rPr>
                                <a:rPr lang="en-US" sz="2000">
                                  <a:effectLst/>
                                  <a:latin typeface="Cambria Math" panose="02040503050406030204" pitchFamily="18" charset="0"/>
                                  <a:ea typeface="SimSun" panose="02010600030101010101" pitchFamily="2" charset="-122"/>
                                </a:rPr>
                                <m:t>Θ</m:t>
                              </m:r>
                            </m:lim>
                          </m:limLow>
                        </m:fName>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𝑖</m:t>
                                          </m:r>
                                        </m:sub>
                                      </m:sSub>
                                    </m:e>
                                    <m:e>
                                      <m:r>
                                        <m:rPr>
                                          <m:sty m:val="p"/>
                                        </m:rPr>
                                        <a:rPr lang="en-US" sz="2000">
                                          <a:effectLst/>
                                          <a:latin typeface="Cambria Math" panose="02040503050406030204" pitchFamily="18" charset="0"/>
                                          <a:ea typeface="SimSun" panose="02010600030101010101" pitchFamily="2" charset="-122"/>
                                        </a:rPr>
                                        <m:t>Θ</m:t>
                                      </m:r>
                                    </m:e>
                                  </m:d>
                                </m:e>
                              </m:d>
                            </m:e>
                          </m:nary>
                        </m:e>
                      </m:func>
                      <m:r>
                        <a:rPr lang="en-US" sz="2000" b="0" i="1" smtClean="0">
                          <a:effectLst/>
                          <a:latin typeface="Cambria Math" panose="02040503050406030204" pitchFamily="18" charset="0"/>
                          <a:ea typeface="SimSun" panose="02010600030101010101" pitchFamily="2" charset="-122"/>
                        </a:rPr>
                        <m:t>    (1.11)</m:t>
                      </m:r>
                    </m:oMath>
                  </m:oMathPara>
                </a14:m>
                <a:endParaRPr lang="en-US" sz="2000" dirty="0"/>
              </a:p>
              <a:p>
                <a:pPr marL="0" indent="0">
                  <a:buNone/>
                </a:pPr>
                <a:r>
                  <a:rPr lang="en-US" sz="2000" dirty="0">
                    <a:effectLst/>
                    <a:ea typeface="SimSun" panose="02010600030101010101" pitchFamily="2" charset="-122"/>
                  </a:rPr>
                  <a:t>Equation 1.11 is the main result of MLE for estimating parameter based on observed sample.</a:t>
                </a:r>
                <a:endParaRPr lang="en-US" sz="2000" dirty="0"/>
              </a:p>
            </p:txBody>
          </p:sp>
        </mc:Choice>
        <mc:Fallback xmlns="">
          <p:sp>
            <p:nvSpPr>
              <p:cNvPr id="3" name="Content Placeholder 2">
                <a:extLst>
                  <a:ext uri="{FF2B5EF4-FFF2-40B4-BE49-F238E27FC236}">
                    <a16:creationId xmlns:a16="http://schemas.microsoft.com/office/drawing/2014/main" id="{BBDB0905-15F0-5655-6900-E45F21C86089}"/>
                  </a:ext>
                </a:extLst>
              </p:cNvPr>
              <p:cNvSpPr>
                <a:spLocks noGrp="1" noRot="1" noChangeAspect="1" noMove="1" noResize="1" noEditPoints="1" noAdjustHandles="1" noChangeArrowheads="1" noChangeShapeType="1" noTextEdit="1"/>
              </p:cNvSpPr>
              <p:nvPr>
                <p:ph idx="1"/>
              </p:nvPr>
            </p:nvSpPr>
            <p:spPr>
              <a:xfrm>
                <a:off x="239151" y="914399"/>
                <a:ext cx="11718387" cy="5176066"/>
              </a:xfrm>
              <a:blipFill>
                <a:blip r:embed="rId4"/>
                <a:stretch>
                  <a:fillRect l="-520" t="-589" r="-520" b="-247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6CA4FB4-3000-504A-F008-223E6C6203CB}"/>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FA21F022-15DD-95A2-C210-79F65274A280}"/>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532614D6-945D-84D8-0681-D2990D03AE23}"/>
              </a:ext>
            </a:extLst>
          </p:cNvPr>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2618400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FFE1-9117-4433-6392-26DD19B7B5BB}"/>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332F9B-3A00-6AC1-2D09-92A599A8568A}"/>
                  </a:ext>
                </a:extLst>
              </p:cNvPr>
              <p:cNvSpPr>
                <a:spLocks noGrp="1"/>
              </p:cNvSpPr>
              <p:nvPr>
                <p:ph idx="1"/>
              </p:nvPr>
            </p:nvSpPr>
            <p:spPr>
              <a:xfrm>
                <a:off x="295421" y="914399"/>
                <a:ext cx="11619913" cy="5176066"/>
              </a:xfrm>
            </p:spPr>
            <p:txBody>
              <a:bodyPr>
                <a:noAutofit/>
              </a:bodyPr>
              <a:lstStyle/>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For example, suppose each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vector and follows multinomial distribution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trials,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um>
                        <m:den>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e>
                              </m:d>
                            </m:e>
                          </m:nary>
                        </m:den>
                      </m:f>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up>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𝑖𝑗</m:t>
                                  </m:r>
                                </m:sub>
                              </m:sSub>
                            </m:sup>
                          </m:sSubSup>
                        </m:e>
                      </m:nary>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are integers and Θ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the set of probabilities such that </a:t>
                </a:r>
                <a14:m>
                  <m:oMath xmlns:m="http://schemas.openxmlformats.org/officeDocument/2006/math">
                    <m:nary>
                      <m:naryPr>
                        <m:chr m:val="∑"/>
                        <m:limLoc m:val="undOvr"/>
                        <m:ctrlPr>
                          <a:rPr lang="en-US" sz="2100" i="1" smtClean="0">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latin typeface="Cambria Math" panose="02040503050406030204" pitchFamily="18" charset="0"/>
                            <a:ea typeface="SimSun" panose="02010600030101010101" pitchFamily="2" charset="-122"/>
                          </a:rPr>
                        </m:ctrlPr>
                      </m:naryPr>
                      <m:sub>
                        <m:r>
                          <a:rPr lang="en-US" sz="2100" i="1">
                            <a:latin typeface="Cambria Math" panose="02040503050406030204" pitchFamily="18" charset="0"/>
                            <a:ea typeface="SimSun" panose="02010600030101010101" pitchFamily="2" charset="-122"/>
                          </a:rPr>
                          <m:t>𝑗</m:t>
                        </m:r>
                        <m:r>
                          <a:rPr lang="en-US" sz="2100" i="1">
                            <a:latin typeface="Cambria Math" panose="02040503050406030204" pitchFamily="18" charset="0"/>
                            <a:ea typeface="SimSun" panose="02010600030101010101" pitchFamily="2" charset="-122"/>
                          </a:rPr>
                          <m:t>=1</m:t>
                        </m:r>
                      </m:sub>
                      <m:sup>
                        <m:r>
                          <a:rPr lang="en-US" sz="2100" i="1">
                            <a:latin typeface="Cambria Math" panose="02040503050406030204" pitchFamily="18" charset="0"/>
                            <a:ea typeface="SimSun" panose="02010600030101010101" pitchFamily="2" charset="-122"/>
                          </a:rPr>
                          <m:t>𝑛</m:t>
                        </m:r>
                      </m:sup>
                      <m:e>
                        <m:sSub>
                          <m:sSubPr>
                            <m:ctrlPr>
                              <a:rPr lang="en-US" sz="2100" i="1">
                                <a:latin typeface="Cambria Math" panose="02040503050406030204" pitchFamily="18" charset="0"/>
                                <a:ea typeface="SimSun" panose="02010600030101010101" pitchFamily="2" charset="-122"/>
                              </a:rPr>
                            </m:ctrlPr>
                          </m:sSubPr>
                          <m:e>
                            <m:r>
                              <a:rPr lang="en-US" sz="2100" i="1">
                                <a:latin typeface="Cambria Math" panose="02040503050406030204" pitchFamily="18" charset="0"/>
                                <a:ea typeface="SimSun" panose="02010600030101010101" pitchFamily="2" charset="-122"/>
                              </a:rPr>
                              <m:t>𝑥</m:t>
                            </m:r>
                          </m:e>
                          <m:sub>
                            <m:r>
                              <a:rPr lang="en-US" sz="2100" i="1">
                                <a:latin typeface="Cambria Math" panose="02040503050406030204" pitchFamily="18" charset="0"/>
                                <a:ea typeface="SimSun" panose="02010600030101010101" pitchFamily="2" charset="-122"/>
                              </a:rPr>
                              <m:t>𝑖𝑗</m:t>
                            </m:r>
                          </m:sub>
                        </m:sSub>
                      </m:e>
                    </m:nary>
                    <m:r>
                      <a:rPr lang="en-US" sz="2100" i="1">
                        <a:latin typeface="Cambria Math" panose="02040503050406030204" pitchFamily="18" charset="0"/>
                        <a:ea typeface="SimSun" panose="02010600030101010101" pitchFamily="2" charset="-122"/>
                      </a:rPr>
                      <m:t>=</m:t>
                    </m:r>
                    <m:r>
                      <a:rPr lang="en-US" sz="2100" i="1">
                        <a:latin typeface="Cambria Math" panose="02040503050406030204" pitchFamily="18" charset="0"/>
                        <a:ea typeface="SimSun" panose="02010600030101010101" pitchFamily="2" charset="-122"/>
                      </a:rPr>
                      <m:t>𝐾</m:t>
                    </m:r>
                    <m:r>
                      <a:rPr lang="en-US" sz="2100" b="0" i="1" smtClean="0">
                        <a:latin typeface="Cambria Math" panose="02040503050406030204" pitchFamily="18" charset="0"/>
                        <a:ea typeface="SimSun" panose="02010600030101010101" pitchFamily="2" charset="-122"/>
                      </a:rPr>
                      <m:t>,</m:t>
                    </m:r>
                    <m:sSub>
                      <m:sSubPr>
                        <m:ctrlPr>
                          <a:rPr lang="en-US" sz="2100" i="1">
                            <a:latin typeface="Cambria Math" panose="02040503050406030204" pitchFamily="18" charset="0"/>
                            <a:ea typeface="SimSun" panose="02010600030101010101" pitchFamily="2" charset="-122"/>
                          </a:rPr>
                        </m:ctrlPr>
                      </m:sSubPr>
                      <m:e>
                        <m:r>
                          <a:rPr lang="en-US" sz="2100" i="1">
                            <a:latin typeface="Cambria Math" panose="02040503050406030204" pitchFamily="18" charset="0"/>
                            <a:ea typeface="SimSun" panose="02010600030101010101" pitchFamily="2" charset="-122"/>
                          </a:rPr>
                          <m:t>𝑥</m:t>
                        </m:r>
                      </m:e>
                      <m:sub>
                        <m:r>
                          <a:rPr lang="en-US" sz="2100" i="1">
                            <a:latin typeface="Cambria Math" panose="02040503050406030204" pitchFamily="18" charset="0"/>
                            <a:ea typeface="SimSun" panose="02010600030101010101" pitchFamily="2" charset="-122"/>
                          </a:rPr>
                          <m:t>𝑖𝑗</m:t>
                        </m:r>
                      </m:sub>
                    </m:sSub>
                    <m:r>
                      <a:rPr lang="en-US" sz="2100" i="1">
                        <a:latin typeface="Cambria Math" panose="02040503050406030204" pitchFamily="18" charset="0"/>
                        <a:ea typeface="SimSun" panose="02010600030101010101" pitchFamily="2" charset="-122"/>
                      </a:rPr>
                      <m:t>∈</m:t>
                    </m:r>
                    <m:d>
                      <m:dPr>
                        <m:begChr m:val="{"/>
                        <m:endChr m:val="}"/>
                        <m:ctrlPr>
                          <a:rPr lang="en-US" sz="2100" i="1">
                            <a:latin typeface="Cambria Math" panose="02040503050406030204" pitchFamily="18" charset="0"/>
                            <a:ea typeface="SimSun" panose="02010600030101010101" pitchFamily="2" charset="-122"/>
                          </a:rPr>
                        </m:ctrlPr>
                      </m:dPr>
                      <m:e>
                        <m:r>
                          <a:rPr lang="en-US" sz="2100" i="1">
                            <a:latin typeface="Cambria Math" panose="02040503050406030204" pitchFamily="18" charset="0"/>
                            <a:ea typeface="SimSun" panose="02010600030101010101" pitchFamily="2" charset="-122"/>
                          </a:rPr>
                          <m:t>0,1,…,</m:t>
                        </m:r>
                        <m:r>
                          <a:rPr lang="en-US" sz="2100" i="1">
                            <a:latin typeface="Cambria Math" panose="02040503050406030204" pitchFamily="18" charset="0"/>
                            <a:ea typeface="SimSun" panose="02010600030101010101" pitchFamily="2" charset="-122"/>
                          </a:rPr>
                          <m:t>𝐾</m:t>
                        </m:r>
                      </m:e>
                    </m:d>
                  </m:oMath>
                </a14:m>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Note,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the number of trials generating nominal value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Given sample </a:t>
                </a:r>
                <a14:m>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in which all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(s) are </a:t>
                </a:r>
                <a:r>
                  <a:rPr lang="en-US" sz="2100" dirty="0" err="1">
                    <a:effectLst/>
                    <a:latin typeface="Times New Roman" panose="02020603050405020304" pitchFamily="18" charset="0"/>
                    <a:ea typeface="SimSun" panose="02010600030101010101" pitchFamily="2" charset="-122"/>
                    <a:cs typeface="Times New Roman" panose="02020603050405020304" pitchFamily="18" charset="0"/>
                  </a:rPr>
                  <a:t>iid</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according to equation 1.10, the log-likelihood function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e>
                                  </m:d>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𝑖𝑗</m:t>
                                      </m:r>
                                    </m:sub>
                                  </m:sSub>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d>
                        </m:e>
                      </m:nary>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Because there is the constraint </a:t>
                </a:r>
                <a14:m>
                  <m:oMath xmlns:m="http://schemas.openxmlformats.org/officeDocument/2006/math">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we use Lagrange duality method to maximize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l</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(Θ). The Lagrange function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la</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(Θ,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λ</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sum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l</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(Θ) and the constraint </a:t>
                </a:r>
                <a14:m>
                  <m:oMath xmlns:m="http://schemas.openxmlformats.org/officeDocument/2006/math">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r>
                            <a:rPr lang="en-US" sz="21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λ</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𝜆</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e>
                                  </m:d>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𝑖𝑗</m:t>
                                      </m:r>
                                    </m:sub>
                                  </m:sSub>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d>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𝜆</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nary>
                        </m:e>
                      </m:d>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id="{E2332F9B-3A00-6AC1-2D09-92A599A8568A}"/>
                  </a:ext>
                </a:extLst>
              </p:cNvPr>
              <p:cNvSpPr>
                <a:spLocks noGrp="1" noRot="1" noChangeAspect="1" noMove="1" noResize="1" noEditPoints="1" noAdjustHandles="1" noChangeArrowheads="1" noChangeShapeType="1" noTextEdit="1"/>
              </p:cNvSpPr>
              <p:nvPr>
                <p:ph idx="1"/>
              </p:nvPr>
            </p:nvSpPr>
            <p:spPr>
              <a:xfrm>
                <a:off x="295421" y="914399"/>
                <a:ext cx="11619913" cy="5176066"/>
              </a:xfrm>
              <a:blipFill>
                <a:blip r:embed="rId4"/>
                <a:stretch>
                  <a:fillRect l="-629" t="-707" r="-57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BC3590E-9768-304F-6D61-14A54F7F26FA}"/>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ADECB89F-3E12-0D16-2FF1-47582F60741C}"/>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58A77896-00BD-B121-011F-A0ACC7BD665B}"/>
              </a:ext>
            </a:extLst>
          </p:cNvPr>
          <p:cNvSpPr>
            <a:spLocks noGrp="1"/>
          </p:cNvSpPr>
          <p:nvPr>
            <p:ph type="sldNum" sz="quarter" idx="12"/>
          </p:nvPr>
        </p:nvSpPr>
        <p:spPr/>
        <p:txBody>
          <a:bodyPr/>
          <a:lstStyle/>
          <a:p>
            <a:fld id="{5DB5036F-1FF2-46C4-8D2B-59C7E3B91952}" type="slidenum">
              <a:rPr lang="en-US" smtClean="0"/>
              <a:pPr/>
              <a:t>41</a:t>
            </a:fld>
            <a:endParaRPr lang="en-US"/>
          </a:p>
        </p:txBody>
      </p:sp>
    </p:spTree>
    <p:extLst>
      <p:ext uri="{BB962C8B-B14F-4D97-AF65-F5344CB8AC3E}">
        <p14:creationId xmlns:p14="http://schemas.microsoft.com/office/powerpoint/2010/main" val="1247826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65885-C307-D0EB-A6B1-FF7A65970ABE}"/>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4AE16C-944F-2BC2-7880-3E7374B931F2}"/>
                  </a:ext>
                </a:extLst>
              </p:cNvPr>
              <p:cNvSpPr>
                <a:spLocks noGrp="1"/>
              </p:cNvSpPr>
              <p:nvPr>
                <p:ph idx="1"/>
              </p:nvPr>
            </p:nvSpPr>
            <p:spPr>
              <a:xfrm>
                <a:off x="140677" y="914399"/>
                <a:ext cx="11887200" cy="5176066"/>
              </a:xfrm>
            </p:spPr>
            <p:txBody>
              <a:bodyPr>
                <a:noAutofit/>
              </a:bodyPr>
              <a:lstStyle/>
              <a:p>
                <a:pPr marL="0" marR="0" indent="0" algn="just">
                  <a:spcBef>
                    <a:spcPts val="0"/>
                  </a:spcBef>
                  <a:spcAft>
                    <a:spcPts val="0"/>
                  </a:spcAft>
                  <a:buNone/>
                </a:pPr>
                <a:r>
                  <a:rPr lang="en-US" sz="2160" dirty="0">
                    <a:effectLst/>
                    <a:ea typeface="SimSun" panose="02010600030101010101" pitchFamily="2" charset="-122"/>
                  </a:rPr>
                  <a:t>Of course, </a:t>
                </a:r>
                <a:r>
                  <a:rPr lang="en-US" sz="2160" i="1" dirty="0">
                    <a:effectLst/>
                    <a:ea typeface="SimSun" panose="02010600030101010101" pitchFamily="2" charset="-122"/>
                  </a:rPr>
                  <a:t>la</a:t>
                </a:r>
                <a:r>
                  <a:rPr lang="en-US" sz="2160" dirty="0">
                    <a:effectLst/>
                    <a:ea typeface="SimSun" panose="02010600030101010101" pitchFamily="2" charset="-122"/>
                  </a:rPr>
                  <a:t>(Θ, </a:t>
                </a:r>
                <a:r>
                  <a:rPr lang="en-US" sz="2160" i="1" dirty="0">
                    <a:effectLst/>
                    <a:ea typeface="SimSun" panose="02010600030101010101" pitchFamily="2" charset="-122"/>
                  </a:rPr>
                  <a:t>λ</a:t>
                </a:r>
                <a:r>
                  <a:rPr lang="en-US" sz="2160" dirty="0">
                    <a:effectLst/>
                    <a:ea typeface="SimSun" panose="02010600030101010101" pitchFamily="2" charset="-122"/>
                  </a:rPr>
                  <a:t>) is function of Θ and </a:t>
                </a:r>
                <a:r>
                  <a:rPr lang="en-US" sz="2160" i="1" dirty="0">
                    <a:effectLst/>
                    <a:ea typeface="SimSun" panose="02010600030101010101" pitchFamily="2" charset="-122"/>
                  </a:rPr>
                  <a:t>λ </a:t>
                </a:r>
                <a:r>
                  <a:rPr lang="en-US" sz="2160" dirty="0">
                    <a:effectLst/>
                    <a:ea typeface="SimSun" panose="02010600030101010101" pitchFamily="2" charset="-122"/>
                  </a:rPr>
                  <a:t>where </a:t>
                </a:r>
                <a:r>
                  <a:rPr lang="en-US" sz="2160" i="1" dirty="0">
                    <a:effectLst/>
                    <a:ea typeface="SimSun" panose="02010600030101010101" pitchFamily="2" charset="-122"/>
                  </a:rPr>
                  <a:t>λ</a:t>
                </a:r>
                <a:r>
                  <a:rPr lang="en-US" sz="2160" dirty="0">
                    <a:effectLst/>
                    <a:ea typeface="SimSun" panose="02010600030101010101" pitchFamily="2" charset="-122"/>
                  </a:rPr>
                  <a:t> is called Lagrange multiplier. Because multinomial PDF is smooth enough, the estimate </a:t>
                </a:r>
                <a14:m>
                  <m:oMath xmlns:m="http://schemas.openxmlformats.org/officeDocument/2006/math">
                    <m:acc>
                      <m:accPr>
                        <m:chr m:val="̂"/>
                        <m:ctrlPr>
                          <a:rPr lang="en-US" sz="2160" i="1">
                            <a:effectLst/>
                            <a:latin typeface="Cambria Math" panose="02040503050406030204" pitchFamily="18" charset="0"/>
                            <a:ea typeface="SimSun" panose="02010600030101010101" pitchFamily="2" charset="-122"/>
                          </a:rPr>
                        </m:ctrlPr>
                      </m:accPr>
                      <m:e>
                        <m:r>
                          <m:rPr>
                            <m:sty m:val="p"/>
                          </m:rPr>
                          <a:rPr lang="en-US" sz="2160">
                            <a:effectLst/>
                            <a:latin typeface="Cambria Math" panose="02040503050406030204" pitchFamily="18" charset="0"/>
                            <a:ea typeface="SimSun" panose="02010600030101010101" pitchFamily="2" charset="-122"/>
                          </a:rPr>
                          <m:t>Θ</m:t>
                        </m:r>
                      </m:e>
                    </m:acc>
                    <m:r>
                      <a:rPr lang="en-US" sz="2160" i="1">
                        <a:effectLst/>
                        <a:latin typeface="Cambria Math" panose="02040503050406030204" pitchFamily="18" charset="0"/>
                        <a:ea typeface="SimSun" panose="02010600030101010101" pitchFamily="2" charset="-122"/>
                      </a:rPr>
                      <m:t>=</m:t>
                    </m:r>
                    <m:sSup>
                      <m:sSupPr>
                        <m:ctrlPr>
                          <a:rPr lang="en-US" sz="2160" i="1">
                            <a:effectLst/>
                            <a:latin typeface="Cambria Math" panose="02040503050406030204" pitchFamily="18" charset="0"/>
                            <a:ea typeface="SimSun" panose="02010600030101010101" pitchFamily="2" charset="-122"/>
                          </a:rPr>
                        </m:ctrlPr>
                      </m:sSupPr>
                      <m:e>
                        <m:d>
                          <m:dPr>
                            <m:ctrlPr>
                              <a:rPr lang="en-US" sz="2160" i="1">
                                <a:effectLst/>
                                <a:latin typeface="Cambria Math" panose="02040503050406030204" pitchFamily="18" charset="0"/>
                                <a:ea typeface="SimSun" panose="02010600030101010101" pitchFamily="2" charset="-122"/>
                              </a:rPr>
                            </m:ctrlPr>
                          </m:dPr>
                          <m:e>
                            <m:sSub>
                              <m:sSubPr>
                                <m:ctrlPr>
                                  <a:rPr lang="en-US" sz="2160" i="1">
                                    <a:effectLst/>
                                    <a:latin typeface="Cambria Math" panose="02040503050406030204" pitchFamily="18" charset="0"/>
                                    <a:ea typeface="SimSun" panose="02010600030101010101" pitchFamily="2" charset="-122"/>
                                  </a:rPr>
                                </m:ctrlPr>
                              </m:sSubPr>
                              <m:e>
                                <m:acc>
                                  <m:accPr>
                                    <m:chr m:val="̂"/>
                                    <m:ctrlPr>
                                      <a:rPr lang="en-US" sz="2160" i="1">
                                        <a:effectLst/>
                                        <a:latin typeface="Cambria Math" panose="02040503050406030204" pitchFamily="18" charset="0"/>
                                        <a:ea typeface="SimSun" panose="02010600030101010101" pitchFamily="2" charset="-122"/>
                                      </a:rPr>
                                    </m:ctrlPr>
                                  </m:accPr>
                                  <m:e>
                                    <m:r>
                                      <a:rPr lang="en-US" sz="2160" i="1">
                                        <a:effectLst/>
                                        <a:latin typeface="Cambria Math" panose="02040503050406030204" pitchFamily="18" charset="0"/>
                                        <a:ea typeface="SimSun" panose="02010600030101010101" pitchFamily="2" charset="-122"/>
                                      </a:rPr>
                                      <m:t>𝑝</m:t>
                                    </m:r>
                                  </m:e>
                                </m:acc>
                              </m:e>
                              <m:sub>
                                <m:r>
                                  <a:rPr lang="en-US" sz="2160" i="1">
                                    <a:effectLst/>
                                    <a:latin typeface="Cambria Math" panose="02040503050406030204" pitchFamily="18" charset="0"/>
                                    <a:ea typeface="SimSun" panose="02010600030101010101" pitchFamily="2" charset="-122"/>
                                  </a:rPr>
                                  <m:t>1</m:t>
                                </m:r>
                              </m:sub>
                            </m:sSub>
                            <m:r>
                              <a:rPr lang="en-US" sz="2160" i="1">
                                <a:effectLst/>
                                <a:latin typeface="Cambria Math" panose="02040503050406030204" pitchFamily="18" charset="0"/>
                                <a:ea typeface="SimSun" panose="02010600030101010101" pitchFamily="2" charset="-122"/>
                              </a:rPr>
                              <m:t>,</m:t>
                            </m:r>
                            <m:sSub>
                              <m:sSubPr>
                                <m:ctrlPr>
                                  <a:rPr lang="en-US" sz="2160" i="1">
                                    <a:effectLst/>
                                    <a:latin typeface="Cambria Math" panose="02040503050406030204" pitchFamily="18" charset="0"/>
                                    <a:ea typeface="SimSun" panose="02010600030101010101" pitchFamily="2" charset="-122"/>
                                  </a:rPr>
                                </m:ctrlPr>
                              </m:sSubPr>
                              <m:e>
                                <m:acc>
                                  <m:accPr>
                                    <m:chr m:val="̂"/>
                                    <m:ctrlPr>
                                      <a:rPr lang="en-US" sz="2160" i="1">
                                        <a:effectLst/>
                                        <a:latin typeface="Cambria Math" panose="02040503050406030204" pitchFamily="18" charset="0"/>
                                        <a:ea typeface="SimSun" panose="02010600030101010101" pitchFamily="2" charset="-122"/>
                                      </a:rPr>
                                    </m:ctrlPr>
                                  </m:accPr>
                                  <m:e>
                                    <m:r>
                                      <a:rPr lang="en-US" sz="2160" i="1">
                                        <a:effectLst/>
                                        <a:latin typeface="Cambria Math" panose="02040503050406030204" pitchFamily="18" charset="0"/>
                                        <a:ea typeface="SimSun" panose="02010600030101010101" pitchFamily="2" charset="-122"/>
                                      </a:rPr>
                                      <m:t>𝑝</m:t>
                                    </m:r>
                                  </m:e>
                                </m:acc>
                              </m:e>
                              <m:sub>
                                <m:r>
                                  <a:rPr lang="en-US" sz="2160" i="1">
                                    <a:effectLst/>
                                    <a:latin typeface="Cambria Math" panose="02040503050406030204" pitchFamily="18" charset="0"/>
                                    <a:ea typeface="SimSun" panose="02010600030101010101" pitchFamily="2" charset="-122"/>
                                  </a:rPr>
                                  <m:t>2</m:t>
                                </m:r>
                              </m:sub>
                            </m:sSub>
                            <m:r>
                              <a:rPr lang="en-US" sz="2160" i="1">
                                <a:effectLst/>
                                <a:latin typeface="Cambria Math" panose="02040503050406030204" pitchFamily="18" charset="0"/>
                                <a:ea typeface="SimSun" panose="02010600030101010101" pitchFamily="2" charset="-122"/>
                              </a:rPr>
                              <m:t>,…,</m:t>
                            </m:r>
                            <m:sSub>
                              <m:sSubPr>
                                <m:ctrlPr>
                                  <a:rPr lang="en-US" sz="2160" i="1">
                                    <a:effectLst/>
                                    <a:latin typeface="Cambria Math" panose="02040503050406030204" pitchFamily="18" charset="0"/>
                                    <a:ea typeface="SimSun" panose="02010600030101010101" pitchFamily="2" charset="-122"/>
                                  </a:rPr>
                                </m:ctrlPr>
                              </m:sSubPr>
                              <m:e>
                                <m:acc>
                                  <m:accPr>
                                    <m:chr m:val="̂"/>
                                    <m:ctrlPr>
                                      <a:rPr lang="en-US" sz="2160" i="1">
                                        <a:effectLst/>
                                        <a:latin typeface="Cambria Math" panose="02040503050406030204" pitchFamily="18" charset="0"/>
                                        <a:ea typeface="SimSun" panose="02010600030101010101" pitchFamily="2" charset="-122"/>
                                      </a:rPr>
                                    </m:ctrlPr>
                                  </m:accPr>
                                  <m:e>
                                    <m:r>
                                      <a:rPr lang="en-US" sz="2160" i="1">
                                        <a:effectLst/>
                                        <a:latin typeface="Cambria Math" panose="02040503050406030204" pitchFamily="18" charset="0"/>
                                        <a:ea typeface="SimSun" panose="02010600030101010101" pitchFamily="2" charset="-122"/>
                                      </a:rPr>
                                      <m:t>𝑝</m:t>
                                    </m:r>
                                  </m:e>
                                </m:acc>
                              </m:e>
                              <m:sub>
                                <m:r>
                                  <a:rPr lang="en-US" sz="2160" i="1">
                                    <a:effectLst/>
                                    <a:latin typeface="Cambria Math" panose="02040503050406030204" pitchFamily="18" charset="0"/>
                                    <a:ea typeface="SimSun" panose="02010600030101010101" pitchFamily="2" charset="-122"/>
                                  </a:rPr>
                                  <m:t>𝑛</m:t>
                                </m:r>
                              </m:sub>
                            </m:sSub>
                          </m:e>
                        </m:d>
                      </m:e>
                      <m:sup>
                        <m:r>
                          <a:rPr lang="en-US" sz="2160" i="1">
                            <a:effectLst/>
                            <a:latin typeface="Cambria Math" panose="02040503050406030204" pitchFamily="18" charset="0"/>
                            <a:ea typeface="SimSun" panose="02010600030101010101" pitchFamily="2" charset="-122"/>
                          </a:rPr>
                          <m:t>𝑇</m:t>
                        </m:r>
                      </m:sup>
                    </m:sSup>
                  </m:oMath>
                </a14:m>
                <a:r>
                  <a:rPr lang="en-US" sz="2160" dirty="0">
                    <a:effectLst/>
                    <a:ea typeface="SimSun" panose="02010600030101010101" pitchFamily="2" charset="-122"/>
                  </a:rPr>
                  <a:t> is solution of the equation created by setting the first-order of </a:t>
                </a:r>
                <a:r>
                  <a:rPr lang="en-US" sz="2160" i="1" dirty="0">
                    <a:effectLst/>
                    <a:ea typeface="SimSun" panose="02010600030101010101" pitchFamily="2" charset="-122"/>
                  </a:rPr>
                  <a:t>la</a:t>
                </a:r>
                <a:r>
                  <a:rPr lang="en-US" sz="2160" dirty="0">
                    <a:effectLst/>
                    <a:ea typeface="SimSun" panose="02010600030101010101" pitchFamily="2" charset="-122"/>
                  </a:rPr>
                  <a:t>(Θ) regarding </a:t>
                </a:r>
                <a:r>
                  <a:rPr lang="en-US" sz="2160" i="1" dirty="0" err="1">
                    <a:effectLst/>
                    <a:ea typeface="SimSun" panose="02010600030101010101" pitchFamily="2" charset="-122"/>
                  </a:rPr>
                  <a:t>p</a:t>
                </a:r>
                <a:r>
                  <a:rPr lang="en-US" sz="2160" i="1" baseline="-25000" dirty="0" err="1">
                    <a:effectLst/>
                    <a:ea typeface="SimSun" panose="02010600030101010101" pitchFamily="2" charset="-122"/>
                  </a:rPr>
                  <a:t>j</a:t>
                </a:r>
                <a:r>
                  <a:rPr lang="en-US" sz="2160" dirty="0">
                    <a:effectLst/>
                    <a:ea typeface="SimSun" panose="02010600030101010101" pitchFamily="2" charset="-122"/>
                  </a:rPr>
                  <a:t> and </a:t>
                </a:r>
                <a:r>
                  <a:rPr lang="en-US" sz="2160" i="1" dirty="0">
                    <a:effectLst/>
                    <a:ea typeface="SimSun" panose="02010600030101010101" pitchFamily="2" charset="-122"/>
                  </a:rPr>
                  <a:t>λ</a:t>
                </a:r>
                <a:r>
                  <a:rPr lang="en-US" sz="2160" dirty="0">
                    <a:effectLst/>
                    <a:ea typeface="SimSun" panose="02010600030101010101" pitchFamily="2" charset="-122"/>
                  </a:rPr>
                  <a:t> to be zero. The first-order partial derivative of </a:t>
                </a:r>
                <a:r>
                  <a:rPr lang="en-US" sz="2160" i="1" dirty="0">
                    <a:effectLst/>
                    <a:ea typeface="SimSun" panose="02010600030101010101" pitchFamily="2" charset="-122"/>
                  </a:rPr>
                  <a:t>la</a:t>
                </a:r>
                <a:r>
                  <a:rPr lang="en-US" sz="2160" dirty="0">
                    <a:effectLst/>
                    <a:ea typeface="SimSun" panose="02010600030101010101" pitchFamily="2" charset="-122"/>
                  </a:rPr>
                  <a:t>(Θ) with respect to </a:t>
                </a:r>
                <a:r>
                  <a:rPr lang="en-US" sz="2160" i="1" dirty="0" err="1">
                    <a:effectLst/>
                    <a:ea typeface="SimSun" panose="02010600030101010101" pitchFamily="2" charset="-122"/>
                  </a:rPr>
                  <a:t>p</a:t>
                </a:r>
                <a:r>
                  <a:rPr lang="en-US" sz="2160" i="1" baseline="-25000" dirty="0" err="1">
                    <a:effectLst/>
                    <a:ea typeface="SimSun" panose="02010600030101010101" pitchFamily="2" charset="-122"/>
                  </a:rPr>
                  <a:t>j</a:t>
                </a:r>
                <a:r>
                  <a:rPr lang="en-US" sz="2160" dirty="0">
                    <a:effectLst/>
                    <a:ea typeface="SimSun" panose="02010600030101010101" pitchFamily="2" charset="-122"/>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2160" i="1">
                              <a:effectLst/>
                              <a:latin typeface="Cambria Math" panose="02040503050406030204" pitchFamily="18" charset="0"/>
                              <a:ea typeface="SimSun" panose="02010600030101010101" pitchFamily="2" charset="-122"/>
                            </a:rPr>
                          </m:ctrlPr>
                        </m:fPr>
                        <m:num>
                          <m:r>
                            <a:rPr lang="en-US" sz="2160" i="1">
                              <a:effectLst/>
                              <a:latin typeface="Cambria Math" panose="02040503050406030204" pitchFamily="18" charset="0"/>
                              <a:ea typeface="SimSun" panose="02010600030101010101" pitchFamily="2" charset="-122"/>
                            </a:rPr>
                            <m:t>𝜕</m:t>
                          </m:r>
                          <m:r>
                            <a:rPr lang="en-US" sz="2160" i="1">
                              <a:effectLst/>
                              <a:latin typeface="Cambria Math" panose="02040503050406030204" pitchFamily="18" charset="0"/>
                              <a:ea typeface="SimSun" panose="02010600030101010101" pitchFamily="2" charset="-122"/>
                            </a:rPr>
                            <m:t>𝑙𝑎</m:t>
                          </m:r>
                          <m:d>
                            <m:dPr>
                              <m:ctrlPr>
                                <a:rPr lang="en-US" sz="2160" i="1">
                                  <a:effectLst/>
                                  <a:latin typeface="Cambria Math" panose="02040503050406030204" pitchFamily="18" charset="0"/>
                                  <a:ea typeface="SimSun" panose="02010600030101010101" pitchFamily="2" charset="-122"/>
                                </a:rPr>
                              </m:ctrlPr>
                            </m:dPr>
                            <m:e>
                              <m:r>
                                <m:rPr>
                                  <m:sty m:val="p"/>
                                </m:rPr>
                                <a:rPr lang="en-US" sz="2160">
                                  <a:effectLst/>
                                  <a:latin typeface="Cambria Math" panose="02040503050406030204" pitchFamily="18" charset="0"/>
                                  <a:ea typeface="SimSun" panose="02010600030101010101" pitchFamily="2" charset="-122"/>
                                </a:rPr>
                                <m:t>Θ</m:t>
                              </m:r>
                            </m:e>
                          </m:d>
                        </m:num>
                        <m:den>
                          <m:r>
                            <a:rPr lang="en-US" sz="2160" i="1">
                              <a:effectLst/>
                              <a:latin typeface="Cambria Math" panose="02040503050406030204" pitchFamily="18" charset="0"/>
                              <a:ea typeface="SimSun" panose="02010600030101010101" pitchFamily="2" charset="-122"/>
                            </a:rPr>
                            <m:t>𝜕</m:t>
                          </m:r>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𝑝</m:t>
                              </m:r>
                            </m:e>
                            <m:sub>
                              <m:r>
                                <a:rPr lang="en-US" sz="2160" i="1">
                                  <a:effectLst/>
                                  <a:latin typeface="Cambria Math" panose="02040503050406030204" pitchFamily="18" charset="0"/>
                                  <a:ea typeface="SimSun" panose="02010600030101010101" pitchFamily="2" charset="-122"/>
                                </a:rPr>
                                <m:t>𝑗</m:t>
                              </m:r>
                            </m:sub>
                          </m:sSub>
                        </m:den>
                      </m:f>
                      <m:r>
                        <a:rPr lang="en-US" sz="2160" i="1">
                          <a:effectLst/>
                          <a:latin typeface="Cambria Math" panose="02040503050406030204" pitchFamily="18" charset="0"/>
                          <a:ea typeface="SimSun" panose="02010600030101010101" pitchFamily="2" charset="-122"/>
                        </a:rPr>
                        <m:t>=</m:t>
                      </m:r>
                      <m:f>
                        <m:fPr>
                          <m:ctrlPr>
                            <a:rPr lang="en-US" sz="2160" i="1">
                              <a:effectLst/>
                              <a:latin typeface="Cambria Math" panose="02040503050406030204" pitchFamily="18" charset="0"/>
                              <a:ea typeface="SimSun" panose="02010600030101010101" pitchFamily="2" charset="-122"/>
                            </a:rPr>
                          </m:ctrlPr>
                        </m:fPr>
                        <m:num>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𝑖</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𝑁</m:t>
                              </m:r>
                            </m:sup>
                            <m:e>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𝑥</m:t>
                                  </m:r>
                                </m:e>
                                <m:sub>
                                  <m:r>
                                    <a:rPr lang="en-US" sz="2160" i="1">
                                      <a:effectLst/>
                                      <a:latin typeface="Cambria Math" panose="02040503050406030204" pitchFamily="18" charset="0"/>
                                      <a:ea typeface="SimSun" panose="02010600030101010101" pitchFamily="2" charset="-122"/>
                                    </a:rPr>
                                    <m:t>𝑖𝑗</m:t>
                                  </m:r>
                                </m:sub>
                              </m:sSub>
                            </m:e>
                          </m:nary>
                        </m:num>
                        <m:den>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𝑝</m:t>
                              </m:r>
                            </m:e>
                            <m:sub>
                              <m:r>
                                <a:rPr lang="en-US" sz="2160" i="1">
                                  <a:effectLst/>
                                  <a:latin typeface="Cambria Math" panose="02040503050406030204" pitchFamily="18" charset="0"/>
                                  <a:ea typeface="SimSun" panose="02010600030101010101" pitchFamily="2" charset="-122"/>
                                </a:rPr>
                                <m:t>𝑗</m:t>
                              </m:r>
                            </m:sub>
                          </m:sSub>
                        </m:den>
                      </m:f>
                      <m:r>
                        <a:rPr lang="en-US" sz="2160" i="1">
                          <a:effectLst/>
                          <a:latin typeface="Cambria Math" panose="02040503050406030204" pitchFamily="18" charset="0"/>
                          <a:ea typeface="SimSun" panose="02010600030101010101" pitchFamily="2" charset="-122"/>
                        </a:rPr>
                        <m:t>−</m:t>
                      </m:r>
                      <m:r>
                        <a:rPr lang="en-US" sz="2160" i="1">
                          <a:effectLst/>
                          <a:latin typeface="Cambria Math" panose="02040503050406030204" pitchFamily="18" charset="0"/>
                          <a:ea typeface="SimSun" panose="02010600030101010101" pitchFamily="2" charset="-122"/>
                        </a:rPr>
                        <m:t>𝜆</m:t>
                      </m:r>
                    </m:oMath>
                  </m:oMathPara>
                </a14:m>
                <a:endParaRPr lang="en-US" sz="2160" dirty="0">
                  <a:effectLst/>
                  <a:ea typeface="SimSun" panose="02010600030101010101" pitchFamily="2" charset="-122"/>
                </a:endParaRPr>
              </a:p>
              <a:p>
                <a:pPr marL="0" indent="0">
                  <a:buNone/>
                </a:pPr>
                <a:r>
                  <a:rPr lang="en-US" sz="2160" dirty="0">
                    <a:effectLst/>
                    <a:ea typeface="SimSun" panose="02010600030101010101" pitchFamily="2" charset="-122"/>
                  </a:rPr>
                  <a:t>Setting this partial derivative to be zero, we obtain following equation: </a:t>
                </a:r>
                <a14:m>
                  <m:oMath xmlns:m="http://schemas.openxmlformats.org/officeDocument/2006/math">
                    <m:f>
                      <m:fPr>
                        <m:ctrlPr>
                          <a:rPr lang="en-US" sz="2160" i="1">
                            <a:effectLst/>
                            <a:latin typeface="Cambria Math" panose="02040503050406030204" pitchFamily="18" charset="0"/>
                            <a:ea typeface="SimSun" panose="02010600030101010101" pitchFamily="2" charset="-122"/>
                          </a:rPr>
                        </m:ctrlPr>
                      </m:fPr>
                      <m:num>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𝑖</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𝑁</m:t>
                            </m:r>
                          </m:sup>
                          <m:e>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𝑥</m:t>
                                </m:r>
                              </m:e>
                              <m:sub>
                                <m:r>
                                  <a:rPr lang="en-US" sz="2160" i="1">
                                    <a:effectLst/>
                                    <a:latin typeface="Cambria Math" panose="02040503050406030204" pitchFamily="18" charset="0"/>
                                    <a:ea typeface="SimSun" panose="02010600030101010101" pitchFamily="2" charset="-122"/>
                                  </a:rPr>
                                  <m:t>𝑖𝑗</m:t>
                                </m:r>
                              </m:sub>
                            </m:sSub>
                          </m:e>
                        </m:nary>
                      </m:num>
                      <m:den>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𝑝</m:t>
                            </m:r>
                          </m:e>
                          <m:sub>
                            <m:r>
                              <a:rPr lang="en-US" sz="2160" i="1">
                                <a:effectLst/>
                                <a:latin typeface="Cambria Math" panose="02040503050406030204" pitchFamily="18" charset="0"/>
                                <a:ea typeface="SimSun" panose="02010600030101010101" pitchFamily="2" charset="-122"/>
                              </a:rPr>
                              <m:t>𝑗</m:t>
                            </m:r>
                          </m:sub>
                        </m:sSub>
                      </m:den>
                    </m:f>
                    <m:r>
                      <a:rPr lang="en-US" sz="2160" i="1">
                        <a:effectLst/>
                        <a:latin typeface="Cambria Math" panose="02040503050406030204" pitchFamily="18" charset="0"/>
                        <a:ea typeface="SimSun" panose="02010600030101010101" pitchFamily="2" charset="-122"/>
                      </a:rPr>
                      <m:t>−</m:t>
                    </m:r>
                    <m:r>
                      <a:rPr lang="en-US" sz="2160" i="1">
                        <a:effectLst/>
                        <a:latin typeface="Cambria Math" panose="02040503050406030204" pitchFamily="18" charset="0"/>
                        <a:ea typeface="SimSun" panose="02010600030101010101" pitchFamily="2" charset="-122"/>
                      </a:rPr>
                      <m:t>𝜆</m:t>
                    </m:r>
                    <m:r>
                      <a:rPr lang="en-US" sz="2160" i="1">
                        <a:effectLst/>
                        <a:latin typeface="Cambria Math" panose="02040503050406030204" pitchFamily="18" charset="0"/>
                        <a:ea typeface="SimSun" panose="02010600030101010101" pitchFamily="2" charset="-122"/>
                      </a:rPr>
                      <m:t>=0⇒</m:t>
                    </m:r>
                    <m:d>
                      <m:dPr>
                        <m:ctrlPr>
                          <a:rPr lang="en-US" sz="2160" i="1">
                            <a:effectLst/>
                            <a:latin typeface="Cambria Math" panose="02040503050406030204" pitchFamily="18" charset="0"/>
                            <a:ea typeface="SimSun" panose="02010600030101010101" pitchFamily="2" charset="-122"/>
                          </a:rPr>
                        </m:ctrlPr>
                      </m:dPr>
                      <m:e>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𝑖</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𝑁</m:t>
                            </m:r>
                          </m:sup>
                          <m:e>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𝑥</m:t>
                                </m:r>
                              </m:e>
                              <m:sub>
                                <m:r>
                                  <a:rPr lang="en-US" sz="2160" i="1">
                                    <a:effectLst/>
                                    <a:latin typeface="Cambria Math" panose="02040503050406030204" pitchFamily="18" charset="0"/>
                                    <a:ea typeface="SimSun" panose="02010600030101010101" pitchFamily="2" charset="-122"/>
                                  </a:rPr>
                                  <m:t>𝑖𝑗</m:t>
                                </m:r>
                              </m:sub>
                            </m:sSub>
                          </m:e>
                        </m:nary>
                      </m:e>
                    </m:d>
                    <m:r>
                      <a:rPr lang="en-US" sz="2160" i="1">
                        <a:effectLst/>
                        <a:latin typeface="Cambria Math" panose="02040503050406030204" pitchFamily="18" charset="0"/>
                        <a:ea typeface="SimSun" panose="02010600030101010101" pitchFamily="2" charset="-122"/>
                      </a:rPr>
                      <m:t>−</m:t>
                    </m:r>
                    <m:r>
                      <a:rPr lang="en-US" sz="2160" i="1">
                        <a:effectLst/>
                        <a:latin typeface="Cambria Math" panose="02040503050406030204" pitchFamily="18" charset="0"/>
                        <a:ea typeface="SimSun" panose="02010600030101010101" pitchFamily="2" charset="-122"/>
                      </a:rPr>
                      <m:t>𝜆</m:t>
                    </m:r>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𝑝</m:t>
                        </m:r>
                      </m:e>
                      <m:sub>
                        <m:r>
                          <a:rPr lang="en-US" sz="2160" i="1">
                            <a:effectLst/>
                            <a:latin typeface="Cambria Math" panose="02040503050406030204" pitchFamily="18" charset="0"/>
                            <a:ea typeface="SimSun" panose="02010600030101010101" pitchFamily="2" charset="-122"/>
                          </a:rPr>
                          <m:t>𝑗</m:t>
                        </m:r>
                      </m:sub>
                    </m:sSub>
                    <m:r>
                      <a:rPr lang="en-US" sz="2160" i="1">
                        <a:effectLst/>
                        <a:latin typeface="Cambria Math" panose="02040503050406030204" pitchFamily="18" charset="0"/>
                        <a:ea typeface="SimSun" panose="02010600030101010101" pitchFamily="2" charset="-122"/>
                      </a:rPr>
                      <m:t>=0</m:t>
                    </m:r>
                  </m:oMath>
                </a14:m>
                <a:r>
                  <a:rPr lang="en-US" sz="2160" dirty="0">
                    <a:effectLst/>
                    <a:ea typeface="SimSun" panose="02010600030101010101" pitchFamily="2" charset="-122"/>
                  </a:rPr>
                  <a:t>. Summing this equation over </a:t>
                </a:r>
                <a:r>
                  <a:rPr lang="en-US" sz="2160" i="1" dirty="0">
                    <a:effectLst/>
                    <a:ea typeface="SimSun" panose="02010600030101010101" pitchFamily="2" charset="-122"/>
                  </a:rPr>
                  <a:t>n</a:t>
                </a:r>
                <a:r>
                  <a:rPr lang="en-US" sz="2160" dirty="0">
                    <a:effectLst/>
                    <a:ea typeface="SimSun" panose="02010600030101010101" pitchFamily="2" charset="-122"/>
                  </a:rPr>
                  <a:t> variables </a:t>
                </a:r>
                <a:r>
                  <a:rPr lang="en-US" sz="2160" i="1" dirty="0" err="1">
                    <a:effectLst/>
                    <a:ea typeface="SimSun" panose="02010600030101010101" pitchFamily="2" charset="-122"/>
                  </a:rPr>
                  <a:t>p</a:t>
                </a:r>
                <a:r>
                  <a:rPr lang="en-US" sz="2160" i="1" baseline="-25000" dirty="0" err="1">
                    <a:effectLst/>
                    <a:ea typeface="SimSun" panose="02010600030101010101" pitchFamily="2" charset="-122"/>
                  </a:rPr>
                  <a:t>j</a:t>
                </a:r>
                <a:r>
                  <a:rPr lang="en-US" sz="2160" dirty="0">
                    <a:effectLst/>
                    <a:ea typeface="SimSun" panose="02010600030101010101" pitchFamily="2" charset="-122"/>
                  </a:rPr>
                  <a:t>, we obtain: </a:t>
                </a:r>
                <a14:m>
                  <m:oMath xmlns:m="http://schemas.openxmlformats.org/officeDocument/2006/math">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𝑗</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𝑛</m:t>
                        </m:r>
                      </m:sup>
                      <m:e>
                        <m:d>
                          <m:dPr>
                            <m:ctrlPr>
                              <a:rPr lang="en-US" sz="2160" i="1">
                                <a:effectLst/>
                                <a:latin typeface="Cambria Math" panose="02040503050406030204" pitchFamily="18" charset="0"/>
                                <a:ea typeface="SimSun" panose="02010600030101010101" pitchFamily="2" charset="-122"/>
                              </a:rPr>
                            </m:ctrlPr>
                          </m:dPr>
                          <m:e>
                            <m:d>
                              <m:dPr>
                                <m:ctrlPr>
                                  <a:rPr lang="en-US" sz="2160" i="1">
                                    <a:effectLst/>
                                    <a:latin typeface="Cambria Math" panose="02040503050406030204" pitchFamily="18" charset="0"/>
                                    <a:ea typeface="SimSun" panose="02010600030101010101" pitchFamily="2" charset="-122"/>
                                  </a:rPr>
                                </m:ctrlPr>
                              </m:dPr>
                              <m:e>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𝑖</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𝑁</m:t>
                                    </m:r>
                                  </m:sup>
                                  <m:e>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𝑥</m:t>
                                        </m:r>
                                      </m:e>
                                      <m:sub>
                                        <m:r>
                                          <a:rPr lang="en-US" sz="2160" i="1">
                                            <a:effectLst/>
                                            <a:latin typeface="Cambria Math" panose="02040503050406030204" pitchFamily="18" charset="0"/>
                                            <a:ea typeface="SimSun" panose="02010600030101010101" pitchFamily="2" charset="-122"/>
                                          </a:rPr>
                                          <m:t>𝑖𝑗</m:t>
                                        </m:r>
                                      </m:sub>
                                    </m:sSub>
                                  </m:e>
                                </m:nary>
                              </m:e>
                            </m:d>
                            <m:r>
                              <a:rPr lang="en-US" sz="2160" i="1">
                                <a:effectLst/>
                                <a:latin typeface="Cambria Math" panose="02040503050406030204" pitchFamily="18" charset="0"/>
                                <a:ea typeface="SimSun" panose="02010600030101010101" pitchFamily="2" charset="-122"/>
                              </a:rPr>
                              <m:t>−</m:t>
                            </m:r>
                            <m:r>
                              <a:rPr lang="en-US" sz="2160" i="1">
                                <a:effectLst/>
                                <a:latin typeface="Cambria Math" panose="02040503050406030204" pitchFamily="18" charset="0"/>
                                <a:ea typeface="SimSun" panose="02010600030101010101" pitchFamily="2" charset="-122"/>
                              </a:rPr>
                              <m:t>𝜆</m:t>
                            </m:r>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𝑝</m:t>
                                </m:r>
                              </m:e>
                              <m:sub>
                                <m:r>
                                  <a:rPr lang="en-US" sz="2160" i="1">
                                    <a:effectLst/>
                                    <a:latin typeface="Cambria Math" panose="02040503050406030204" pitchFamily="18" charset="0"/>
                                    <a:ea typeface="SimSun" panose="02010600030101010101" pitchFamily="2" charset="-122"/>
                                  </a:rPr>
                                  <m:t>𝑗</m:t>
                                </m:r>
                              </m:sub>
                            </m:sSub>
                          </m:e>
                        </m:d>
                      </m:e>
                    </m:nary>
                    <m:r>
                      <a:rPr lang="en-US" sz="2160" i="1">
                        <a:effectLst/>
                        <a:latin typeface="Cambria Math" panose="02040503050406030204" pitchFamily="18" charset="0"/>
                        <a:ea typeface="SimSun" panose="02010600030101010101" pitchFamily="2" charset="-122"/>
                      </a:rPr>
                      <m:t>=</m:t>
                    </m:r>
                    <m:d>
                      <m:dPr>
                        <m:ctrlPr>
                          <a:rPr lang="en-US" sz="2160" i="1">
                            <a:effectLst/>
                            <a:latin typeface="Cambria Math" panose="02040503050406030204" pitchFamily="18" charset="0"/>
                            <a:ea typeface="SimSun" panose="02010600030101010101" pitchFamily="2" charset="-122"/>
                          </a:rPr>
                        </m:ctrlPr>
                      </m:dPr>
                      <m:e>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𝑖</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𝑁</m:t>
                            </m:r>
                          </m:sup>
                          <m:e>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𝑗</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𝑛</m:t>
                                </m:r>
                              </m:sup>
                              <m:e>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𝑥</m:t>
                                    </m:r>
                                  </m:e>
                                  <m:sub>
                                    <m:r>
                                      <a:rPr lang="en-US" sz="2160" i="1">
                                        <a:effectLst/>
                                        <a:latin typeface="Cambria Math" panose="02040503050406030204" pitchFamily="18" charset="0"/>
                                        <a:ea typeface="SimSun" panose="02010600030101010101" pitchFamily="2" charset="-122"/>
                                      </a:rPr>
                                      <m:t>𝑖𝑗</m:t>
                                    </m:r>
                                  </m:sub>
                                </m:sSub>
                              </m:e>
                            </m:nary>
                          </m:e>
                        </m:nary>
                      </m:e>
                    </m:d>
                    <m:r>
                      <a:rPr lang="en-US" sz="2160" i="1">
                        <a:effectLst/>
                        <a:latin typeface="Cambria Math" panose="02040503050406030204" pitchFamily="18" charset="0"/>
                        <a:ea typeface="SimSun" panose="02010600030101010101" pitchFamily="2" charset="-122"/>
                      </a:rPr>
                      <m:t>−</m:t>
                    </m:r>
                    <m:r>
                      <a:rPr lang="en-US" sz="2160" i="1">
                        <a:effectLst/>
                        <a:latin typeface="Cambria Math" panose="02040503050406030204" pitchFamily="18" charset="0"/>
                        <a:ea typeface="SimSun" panose="02010600030101010101" pitchFamily="2" charset="-122"/>
                      </a:rPr>
                      <m:t>𝜆</m:t>
                    </m:r>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𝑗</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𝑛</m:t>
                        </m:r>
                      </m:sup>
                      <m:e>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𝑝</m:t>
                            </m:r>
                          </m:e>
                          <m:sub>
                            <m:r>
                              <a:rPr lang="en-US" sz="2160" i="1">
                                <a:effectLst/>
                                <a:latin typeface="Cambria Math" panose="02040503050406030204" pitchFamily="18" charset="0"/>
                                <a:ea typeface="SimSun" panose="02010600030101010101" pitchFamily="2" charset="-122"/>
                              </a:rPr>
                              <m:t>𝑗</m:t>
                            </m:r>
                          </m:sub>
                        </m:sSub>
                      </m:e>
                    </m:nary>
                    <m:r>
                      <a:rPr lang="en-US" sz="2160" i="1">
                        <a:effectLst/>
                        <a:latin typeface="Cambria Math" panose="02040503050406030204" pitchFamily="18" charset="0"/>
                        <a:ea typeface="SimSun" panose="02010600030101010101" pitchFamily="2" charset="-122"/>
                      </a:rPr>
                      <m:t>=0</m:t>
                    </m:r>
                  </m:oMath>
                </a14:m>
                <a:r>
                  <a:rPr lang="en-US" sz="2160" dirty="0">
                    <a:effectLst/>
                    <a:ea typeface="SimSun" panose="02010600030101010101" pitchFamily="2" charset="-122"/>
                  </a:rPr>
                  <a:t>. Due to </a:t>
                </a:r>
                <a14:m>
                  <m:oMath xmlns:m="http://schemas.openxmlformats.org/officeDocument/2006/math">
                    <m:nary>
                      <m:naryPr>
                        <m:chr m:val="∑"/>
                        <m:limLoc m:val="undOvr"/>
                        <m:ctrlPr>
                          <a:rPr lang="en-US" sz="2160" i="1">
                            <a:latin typeface="Cambria Math" panose="02040503050406030204" pitchFamily="18" charset="0"/>
                            <a:ea typeface="SimSun" panose="02010600030101010101" pitchFamily="2" charset="-122"/>
                          </a:rPr>
                        </m:ctrlPr>
                      </m:naryPr>
                      <m:sub>
                        <m:r>
                          <a:rPr lang="en-US" sz="2160" i="1">
                            <a:latin typeface="Cambria Math" panose="02040503050406030204" pitchFamily="18" charset="0"/>
                            <a:ea typeface="SimSun" panose="02010600030101010101" pitchFamily="2" charset="-122"/>
                          </a:rPr>
                          <m:t>𝑗</m:t>
                        </m:r>
                        <m:r>
                          <a:rPr lang="en-US" sz="2160" i="1">
                            <a:latin typeface="Cambria Math" panose="02040503050406030204" pitchFamily="18" charset="0"/>
                            <a:ea typeface="SimSun" panose="02010600030101010101" pitchFamily="2" charset="-122"/>
                          </a:rPr>
                          <m:t>=1</m:t>
                        </m:r>
                      </m:sub>
                      <m:sup>
                        <m:r>
                          <a:rPr lang="en-US" sz="2160" i="1">
                            <a:latin typeface="Cambria Math" panose="02040503050406030204" pitchFamily="18" charset="0"/>
                            <a:ea typeface="SimSun" panose="02010600030101010101" pitchFamily="2" charset="-122"/>
                          </a:rPr>
                          <m:t>𝑛</m:t>
                        </m:r>
                      </m:sup>
                      <m:e>
                        <m:sSub>
                          <m:sSubPr>
                            <m:ctrlPr>
                              <a:rPr lang="en-US" sz="2160" i="1">
                                <a:latin typeface="Cambria Math" panose="02040503050406030204" pitchFamily="18" charset="0"/>
                                <a:ea typeface="SimSun" panose="02010600030101010101" pitchFamily="2" charset="-122"/>
                              </a:rPr>
                            </m:ctrlPr>
                          </m:sSubPr>
                          <m:e>
                            <m:r>
                              <a:rPr lang="en-US" sz="2160" i="1">
                                <a:latin typeface="Cambria Math" panose="02040503050406030204" pitchFamily="18" charset="0"/>
                                <a:ea typeface="SimSun" panose="02010600030101010101" pitchFamily="2" charset="-122"/>
                              </a:rPr>
                              <m:t>𝑝</m:t>
                            </m:r>
                          </m:e>
                          <m:sub>
                            <m:r>
                              <a:rPr lang="en-US" sz="2160" i="1">
                                <a:latin typeface="Cambria Math" panose="02040503050406030204" pitchFamily="18" charset="0"/>
                                <a:ea typeface="SimSun" panose="02010600030101010101" pitchFamily="2" charset="-122"/>
                              </a:rPr>
                              <m:t>𝑗</m:t>
                            </m:r>
                          </m:sub>
                        </m:sSub>
                      </m:e>
                    </m:nary>
                    <m:r>
                      <a:rPr lang="en-US" sz="2160" i="1">
                        <a:latin typeface="Cambria Math" panose="02040503050406030204" pitchFamily="18" charset="0"/>
                        <a:ea typeface="SimSun" panose="02010600030101010101" pitchFamily="2" charset="-122"/>
                      </a:rPr>
                      <m:t>=1</m:t>
                    </m:r>
                  </m:oMath>
                </a14:m>
                <a:r>
                  <a:rPr lang="en-US" sz="2160" dirty="0">
                    <a:effectLst/>
                    <a:ea typeface="SimSun" panose="02010600030101010101" pitchFamily="2" charset="-122"/>
                  </a:rPr>
                  <a:t> and </a:t>
                </a:r>
                <a14:m>
                  <m:oMath xmlns:m="http://schemas.openxmlformats.org/officeDocument/2006/math">
                    <m:nary>
                      <m:naryPr>
                        <m:chr m:val="∑"/>
                        <m:limLoc m:val="undOvr"/>
                        <m:ctrlPr>
                          <a:rPr lang="en-US" sz="2160" i="1">
                            <a:latin typeface="Cambria Math" panose="02040503050406030204" pitchFamily="18" charset="0"/>
                            <a:ea typeface="SimSun" panose="02010600030101010101" pitchFamily="2" charset="-122"/>
                          </a:rPr>
                        </m:ctrlPr>
                      </m:naryPr>
                      <m:sub>
                        <m:r>
                          <a:rPr lang="en-US" sz="2160" i="1">
                            <a:latin typeface="Cambria Math" panose="02040503050406030204" pitchFamily="18" charset="0"/>
                            <a:ea typeface="SimSun" panose="02010600030101010101" pitchFamily="2" charset="-122"/>
                          </a:rPr>
                          <m:t>𝑗</m:t>
                        </m:r>
                        <m:r>
                          <a:rPr lang="en-US" sz="2160" i="1">
                            <a:latin typeface="Cambria Math" panose="02040503050406030204" pitchFamily="18" charset="0"/>
                            <a:ea typeface="SimSun" panose="02010600030101010101" pitchFamily="2" charset="-122"/>
                          </a:rPr>
                          <m:t>=1</m:t>
                        </m:r>
                      </m:sub>
                      <m:sup>
                        <m:r>
                          <a:rPr lang="en-US" sz="2160" i="1">
                            <a:latin typeface="Cambria Math" panose="02040503050406030204" pitchFamily="18" charset="0"/>
                            <a:ea typeface="SimSun" panose="02010600030101010101" pitchFamily="2" charset="-122"/>
                          </a:rPr>
                          <m:t>𝑛</m:t>
                        </m:r>
                      </m:sup>
                      <m:e>
                        <m:sSub>
                          <m:sSubPr>
                            <m:ctrlPr>
                              <a:rPr lang="en-US" sz="2160" i="1">
                                <a:latin typeface="Cambria Math" panose="02040503050406030204" pitchFamily="18" charset="0"/>
                                <a:ea typeface="SimSun" panose="02010600030101010101" pitchFamily="2" charset="-122"/>
                              </a:rPr>
                            </m:ctrlPr>
                          </m:sSubPr>
                          <m:e>
                            <m:r>
                              <a:rPr lang="en-US" sz="2160" i="1">
                                <a:latin typeface="Cambria Math" panose="02040503050406030204" pitchFamily="18" charset="0"/>
                                <a:ea typeface="SimSun" panose="02010600030101010101" pitchFamily="2" charset="-122"/>
                              </a:rPr>
                              <m:t>𝑥</m:t>
                            </m:r>
                          </m:e>
                          <m:sub>
                            <m:r>
                              <a:rPr lang="en-US" sz="2160" i="1">
                                <a:latin typeface="Cambria Math" panose="02040503050406030204" pitchFamily="18" charset="0"/>
                                <a:ea typeface="SimSun" panose="02010600030101010101" pitchFamily="2" charset="-122"/>
                              </a:rPr>
                              <m:t>𝑖𝑗</m:t>
                            </m:r>
                          </m:sub>
                        </m:sSub>
                      </m:e>
                    </m:nary>
                    <m:r>
                      <a:rPr lang="en-US" sz="2160" i="1">
                        <a:latin typeface="Cambria Math" panose="02040503050406030204" pitchFamily="18" charset="0"/>
                        <a:ea typeface="SimSun" panose="02010600030101010101" pitchFamily="2" charset="-122"/>
                      </a:rPr>
                      <m:t>=</m:t>
                    </m:r>
                    <m:r>
                      <a:rPr lang="en-US" sz="2160" i="1">
                        <a:latin typeface="Cambria Math" panose="02040503050406030204" pitchFamily="18" charset="0"/>
                        <a:ea typeface="SimSun" panose="02010600030101010101" pitchFamily="2" charset="-122"/>
                      </a:rPr>
                      <m:t>𝐾</m:t>
                    </m:r>
                  </m:oMath>
                </a14:m>
                <a:r>
                  <a:rPr lang="en-US" sz="2160" dirty="0">
                    <a:ea typeface="SimSun" panose="02010600030101010101" pitchFamily="2" charset="-122"/>
                  </a:rPr>
                  <a:t>, </a:t>
                </a:r>
                <a:r>
                  <a:rPr lang="en-US" sz="2160" dirty="0">
                    <a:effectLst/>
                    <a:ea typeface="SimSun" panose="02010600030101010101" pitchFamily="2" charset="-122"/>
                  </a:rPr>
                  <a:t>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60" i="1">
                          <a:effectLst/>
                          <a:latin typeface="Cambria Math" panose="02040503050406030204" pitchFamily="18" charset="0"/>
                          <a:ea typeface="SimSun" panose="02010600030101010101" pitchFamily="2" charset="-122"/>
                        </a:rPr>
                        <m:t>𝐾𝑁</m:t>
                      </m:r>
                      <m:r>
                        <a:rPr lang="en-US" sz="2160" i="1">
                          <a:effectLst/>
                          <a:latin typeface="Cambria Math" panose="02040503050406030204" pitchFamily="18" charset="0"/>
                          <a:ea typeface="SimSun" panose="02010600030101010101" pitchFamily="2" charset="-122"/>
                        </a:rPr>
                        <m:t>−</m:t>
                      </m:r>
                      <m:r>
                        <a:rPr lang="en-US" sz="2160" i="1">
                          <a:effectLst/>
                          <a:latin typeface="Cambria Math" panose="02040503050406030204" pitchFamily="18" charset="0"/>
                          <a:ea typeface="SimSun" panose="02010600030101010101" pitchFamily="2" charset="-122"/>
                        </a:rPr>
                        <m:t>𝜆</m:t>
                      </m:r>
                      <m:r>
                        <a:rPr lang="en-US" sz="2160" i="1">
                          <a:effectLst/>
                          <a:latin typeface="Cambria Math" panose="02040503050406030204" pitchFamily="18" charset="0"/>
                          <a:ea typeface="SimSun" panose="02010600030101010101" pitchFamily="2" charset="-122"/>
                        </a:rPr>
                        <m:t>=0⇒</m:t>
                      </m:r>
                      <m:r>
                        <a:rPr lang="en-US" sz="2160" i="1">
                          <a:effectLst/>
                          <a:latin typeface="Cambria Math" panose="02040503050406030204" pitchFamily="18" charset="0"/>
                          <a:ea typeface="SimSun" panose="02010600030101010101" pitchFamily="2" charset="-122"/>
                        </a:rPr>
                        <m:t>𝜆</m:t>
                      </m:r>
                      <m:r>
                        <a:rPr lang="en-US" sz="2160" i="1">
                          <a:effectLst/>
                          <a:latin typeface="Cambria Math" panose="02040503050406030204" pitchFamily="18" charset="0"/>
                          <a:ea typeface="SimSun" panose="02010600030101010101" pitchFamily="2" charset="-122"/>
                        </a:rPr>
                        <m:t>=</m:t>
                      </m:r>
                      <m:r>
                        <a:rPr lang="en-US" sz="2160" i="1">
                          <a:effectLst/>
                          <a:latin typeface="Cambria Math" panose="02040503050406030204" pitchFamily="18" charset="0"/>
                          <a:ea typeface="SimSun" panose="02010600030101010101" pitchFamily="2" charset="-122"/>
                        </a:rPr>
                        <m:t>𝐾𝑁</m:t>
                      </m:r>
                    </m:oMath>
                  </m:oMathPara>
                </a14:m>
                <a:endParaRPr lang="en-US" sz="2160" dirty="0">
                  <a:effectLst/>
                  <a:ea typeface="SimSun" panose="02010600030101010101" pitchFamily="2" charset="-122"/>
                </a:endParaRPr>
              </a:p>
              <a:p>
                <a:pPr marL="0" marR="0" indent="0" algn="just">
                  <a:spcBef>
                    <a:spcPts val="0"/>
                  </a:spcBef>
                  <a:spcAft>
                    <a:spcPts val="0"/>
                  </a:spcAft>
                  <a:buNone/>
                </a:pPr>
                <a:r>
                  <a:rPr lang="en-US" sz="2160" dirty="0">
                    <a:effectLst/>
                    <a:ea typeface="SimSun" panose="02010600030101010101" pitchFamily="2" charset="-122"/>
                  </a:rPr>
                  <a:t>Substitute </a:t>
                </a:r>
                <a:r>
                  <a:rPr lang="en-US" sz="2160" i="1" dirty="0">
                    <a:effectLst/>
                    <a:ea typeface="SimSun" panose="02010600030101010101" pitchFamily="2" charset="-122"/>
                  </a:rPr>
                  <a:t>λ</a:t>
                </a:r>
                <a:r>
                  <a:rPr lang="en-US" sz="2160" dirty="0">
                    <a:effectLst/>
                    <a:ea typeface="SimSun" panose="02010600030101010101" pitchFamily="2" charset="-122"/>
                  </a:rPr>
                  <a:t> = </a:t>
                </a:r>
                <a:r>
                  <a:rPr lang="en-US" sz="2160" i="1" dirty="0">
                    <a:effectLst/>
                    <a:ea typeface="SimSun" panose="02010600030101010101" pitchFamily="2" charset="-122"/>
                  </a:rPr>
                  <a:t>KN</a:t>
                </a:r>
                <a:r>
                  <a:rPr lang="en-US" sz="2160" dirty="0">
                    <a:effectLst/>
                    <a:ea typeface="SimSun" panose="02010600030101010101" pitchFamily="2" charset="-122"/>
                  </a:rPr>
                  <a:t> into equation </a:t>
                </a:r>
                <a14:m>
                  <m:oMath xmlns:m="http://schemas.openxmlformats.org/officeDocument/2006/math">
                    <m:d>
                      <m:dPr>
                        <m:ctrlPr>
                          <a:rPr lang="en-US" sz="2160" i="1">
                            <a:effectLst/>
                            <a:latin typeface="Cambria Math" panose="02040503050406030204" pitchFamily="18" charset="0"/>
                            <a:ea typeface="SimSun" panose="02010600030101010101" pitchFamily="2" charset="-122"/>
                          </a:rPr>
                        </m:ctrlPr>
                      </m:dPr>
                      <m:e>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𝑖</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𝑁</m:t>
                            </m:r>
                          </m:sup>
                          <m:e>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𝑥</m:t>
                                </m:r>
                              </m:e>
                              <m:sub>
                                <m:r>
                                  <a:rPr lang="en-US" sz="2160" i="1">
                                    <a:effectLst/>
                                    <a:latin typeface="Cambria Math" panose="02040503050406030204" pitchFamily="18" charset="0"/>
                                    <a:ea typeface="SimSun" panose="02010600030101010101" pitchFamily="2" charset="-122"/>
                                  </a:rPr>
                                  <m:t>𝑖𝑗</m:t>
                                </m:r>
                              </m:sub>
                            </m:sSub>
                          </m:e>
                        </m:nary>
                      </m:e>
                    </m:d>
                    <m:r>
                      <a:rPr lang="en-US" sz="2160" i="1">
                        <a:effectLst/>
                        <a:latin typeface="Cambria Math" panose="02040503050406030204" pitchFamily="18" charset="0"/>
                        <a:ea typeface="SimSun" panose="02010600030101010101" pitchFamily="2" charset="-122"/>
                      </a:rPr>
                      <m:t>−</m:t>
                    </m:r>
                    <m:r>
                      <a:rPr lang="en-US" sz="2160" i="1">
                        <a:effectLst/>
                        <a:latin typeface="Cambria Math" panose="02040503050406030204" pitchFamily="18" charset="0"/>
                        <a:ea typeface="SimSun" panose="02010600030101010101" pitchFamily="2" charset="-122"/>
                      </a:rPr>
                      <m:t>𝜆</m:t>
                    </m:r>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𝑝</m:t>
                        </m:r>
                      </m:e>
                      <m:sub>
                        <m:r>
                          <a:rPr lang="en-US" sz="2160" i="1">
                            <a:effectLst/>
                            <a:latin typeface="Cambria Math" panose="02040503050406030204" pitchFamily="18" charset="0"/>
                            <a:ea typeface="SimSun" panose="02010600030101010101" pitchFamily="2" charset="-122"/>
                          </a:rPr>
                          <m:t>𝑗</m:t>
                        </m:r>
                      </m:sub>
                    </m:sSub>
                    <m:r>
                      <a:rPr lang="en-US" sz="2160" i="1">
                        <a:effectLst/>
                        <a:latin typeface="Cambria Math" panose="02040503050406030204" pitchFamily="18" charset="0"/>
                        <a:ea typeface="SimSun" panose="02010600030101010101" pitchFamily="2" charset="-122"/>
                      </a:rPr>
                      <m:t>=0</m:t>
                    </m:r>
                  </m:oMath>
                </a14:m>
                <a:r>
                  <a:rPr lang="en-US" sz="2160" dirty="0">
                    <a:effectLst/>
                    <a:ea typeface="SimSun" panose="02010600030101010101" pitchFamily="2" charset="-122"/>
                  </a:rPr>
                  <a:t>, we get the estimate </a:t>
                </a:r>
                <a14:m>
                  <m:oMath xmlns:m="http://schemas.openxmlformats.org/officeDocument/2006/math">
                    <m:acc>
                      <m:accPr>
                        <m:chr m:val="̂"/>
                        <m:ctrlPr>
                          <a:rPr lang="en-US" sz="2160" i="1">
                            <a:effectLst/>
                            <a:latin typeface="Cambria Math" panose="02040503050406030204" pitchFamily="18" charset="0"/>
                            <a:ea typeface="SimSun" panose="02010600030101010101" pitchFamily="2" charset="-122"/>
                          </a:rPr>
                        </m:ctrlPr>
                      </m:accPr>
                      <m:e>
                        <m:r>
                          <m:rPr>
                            <m:sty m:val="p"/>
                          </m:rPr>
                          <a:rPr lang="en-US" sz="2160">
                            <a:effectLst/>
                            <a:latin typeface="Cambria Math" panose="02040503050406030204" pitchFamily="18" charset="0"/>
                            <a:ea typeface="SimSun" panose="02010600030101010101" pitchFamily="2" charset="-122"/>
                          </a:rPr>
                          <m:t>Θ</m:t>
                        </m:r>
                      </m:e>
                    </m:acc>
                    <m:r>
                      <a:rPr lang="en-US" sz="2160" i="1">
                        <a:effectLst/>
                        <a:latin typeface="Cambria Math" panose="02040503050406030204" pitchFamily="18" charset="0"/>
                        <a:ea typeface="SimSun" panose="02010600030101010101" pitchFamily="2" charset="-122"/>
                      </a:rPr>
                      <m:t>=</m:t>
                    </m:r>
                    <m:sSup>
                      <m:sSupPr>
                        <m:ctrlPr>
                          <a:rPr lang="en-US" sz="2160" i="1">
                            <a:effectLst/>
                            <a:latin typeface="Cambria Math" panose="02040503050406030204" pitchFamily="18" charset="0"/>
                            <a:ea typeface="SimSun" panose="02010600030101010101" pitchFamily="2" charset="-122"/>
                          </a:rPr>
                        </m:ctrlPr>
                      </m:sSupPr>
                      <m:e>
                        <m:d>
                          <m:dPr>
                            <m:ctrlPr>
                              <a:rPr lang="en-US" sz="2160" i="1">
                                <a:effectLst/>
                                <a:latin typeface="Cambria Math" panose="02040503050406030204" pitchFamily="18" charset="0"/>
                                <a:ea typeface="SimSun" panose="02010600030101010101" pitchFamily="2" charset="-122"/>
                              </a:rPr>
                            </m:ctrlPr>
                          </m:dPr>
                          <m:e>
                            <m:sSub>
                              <m:sSubPr>
                                <m:ctrlPr>
                                  <a:rPr lang="en-US" sz="2160" i="1">
                                    <a:effectLst/>
                                    <a:latin typeface="Cambria Math" panose="02040503050406030204" pitchFamily="18" charset="0"/>
                                    <a:ea typeface="SimSun" panose="02010600030101010101" pitchFamily="2" charset="-122"/>
                                  </a:rPr>
                                </m:ctrlPr>
                              </m:sSubPr>
                              <m:e>
                                <m:acc>
                                  <m:accPr>
                                    <m:chr m:val="̂"/>
                                    <m:ctrlPr>
                                      <a:rPr lang="en-US" sz="2160" i="1">
                                        <a:effectLst/>
                                        <a:latin typeface="Cambria Math" panose="02040503050406030204" pitchFamily="18" charset="0"/>
                                        <a:ea typeface="SimSun" panose="02010600030101010101" pitchFamily="2" charset="-122"/>
                                      </a:rPr>
                                    </m:ctrlPr>
                                  </m:accPr>
                                  <m:e>
                                    <m:r>
                                      <a:rPr lang="en-US" sz="2160" i="1">
                                        <a:effectLst/>
                                        <a:latin typeface="Cambria Math" panose="02040503050406030204" pitchFamily="18" charset="0"/>
                                        <a:ea typeface="SimSun" panose="02010600030101010101" pitchFamily="2" charset="-122"/>
                                      </a:rPr>
                                      <m:t>𝑝</m:t>
                                    </m:r>
                                  </m:e>
                                </m:acc>
                              </m:e>
                              <m:sub>
                                <m:r>
                                  <a:rPr lang="en-US" sz="2160" i="1">
                                    <a:effectLst/>
                                    <a:latin typeface="Cambria Math" panose="02040503050406030204" pitchFamily="18" charset="0"/>
                                    <a:ea typeface="SimSun" panose="02010600030101010101" pitchFamily="2" charset="-122"/>
                                  </a:rPr>
                                  <m:t>1</m:t>
                                </m:r>
                              </m:sub>
                            </m:sSub>
                            <m:r>
                              <a:rPr lang="en-US" sz="2160" i="1">
                                <a:effectLst/>
                                <a:latin typeface="Cambria Math" panose="02040503050406030204" pitchFamily="18" charset="0"/>
                                <a:ea typeface="SimSun" panose="02010600030101010101" pitchFamily="2" charset="-122"/>
                              </a:rPr>
                              <m:t>,</m:t>
                            </m:r>
                            <m:sSub>
                              <m:sSubPr>
                                <m:ctrlPr>
                                  <a:rPr lang="en-US" sz="2160" i="1">
                                    <a:effectLst/>
                                    <a:latin typeface="Cambria Math" panose="02040503050406030204" pitchFamily="18" charset="0"/>
                                    <a:ea typeface="SimSun" panose="02010600030101010101" pitchFamily="2" charset="-122"/>
                                  </a:rPr>
                                </m:ctrlPr>
                              </m:sSubPr>
                              <m:e>
                                <m:acc>
                                  <m:accPr>
                                    <m:chr m:val="̂"/>
                                    <m:ctrlPr>
                                      <a:rPr lang="en-US" sz="2160" i="1">
                                        <a:effectLst/>
                                        <a:latin typeface="Cambria Math" panose="02040503050406030204" pitchFamily="18" charset="0"/>
                                        <a:ea typeface="SimSun" panose="02010600030101010101" pitchFamily="2" charset="-122"/>
                                      </a:rPr>
                                    </m:ctrlPr>
                                  </m:accPr>
                                  <m:e>
                                    <m:r>
                                      <a:rPr lang="en-US" sz="2160" i="1">
                                        <a:effectLst/>
                                        <a:latin typeface="Cambria Math" panose="02040503050406030204" pitchFamily="18" charset="0"/>
                                        <a:ea typeface="SimSun" panose="02010600030101010101" pitchFamily="2" charset="-122"/>
                                      </a:rPr>
                                      <m:t>𝑝</m:t>
                                    </m:r>
                                  </m:e>
                                </m:acc>
                              </m:e>
                              <m:sub>
                                <m:r>
                                  <a:rPr lang="en-US" sz="2160" i="1">
                                    <a:effectLst/>
                                    <a:latin typeface="Cambria Math" panose="02040503050406030204" pitchFamily="18" charset="0"/>
                                    <a:ea typeface="SimSun" panose="02010600030101010101" pitchFamily="2" charset="-122"/>
                                  </a:rPr>
                                  <m:t>2</m:t>
                                </m:r>
                              </m:sub>
                            </m:sSub>
                            <m:r>
                              <a:rPr lang="en-US" sz="2160" i="1">
                                <a:effectLst/>
                                <a:latin typeface="Cambria Math" panose="02040503050406030204" pitchFamily="18" charset="0"/>
                                <a:ea typeface="SimSun" panose="02010600030101010101" pitchFamily="2" charset="-122"/>
                              </a:rPr>
                              <m:t>,…,</m:t>
                            </m:r>
                            <m:sSub>
                              <m:sSubPr>
                                <m:ctrlPr>
                                  <a:rPr lang="en-US" sz="2160" i="1">
                                    <a:effectLst/>
                                    <a:latin typeface="Cambria Math" panose="02040503050406030204" pitchFamily="18" charset="0"/>
                                    <a:ea typeface="SimSun" panose="02010600030101010101" pitchFamily="2" charset="-122"/>
                                  </a:rPr>
                                </m:ctrlPr>
                              </m:sSubPr>
                              <m:e>
                                <m:acc>
                                  <m:accPr>
                                    <m:chr m:val="̂"/>
                                    <m:ctrlPr>
                                      <a:rPr lang="en-US" sz="2160" i="1">
                                        <a:effectLst/>
                                        <a:latin typeface="Cambria Math" panose="02040503050406030204" pitchFamily="18" charset="0"/>
                                        <a:ea typeface="SimSun" panose="02010600030101010101" pitchFamily="2" charset="-122"/>
                                      </a:rPr>
                                    </m:ctrlPr>
                                  </m:accPr>
                                  <m:e>
                                    <m:r>
                                      <a:rPr lang="en-US" sz="2160" i="1">
                                        <a:effectLst/>
                                        <a:latin typeface="Cambria Math" panose="02040503050406030204" pitchFamily="18" charset="0"/>
                                        <a:ea typeface="SimSun" panose="02010600030101010101" pitchFamily="2" charset="-122"/>
                                      </a:rPr>
                                      <m:t>𝑝</m:t>
                                    </m:r>
                                  </m:e>
                                </m:acc>
                              </m:e>
                              <m:sub>
                                <m:r>
                                  <a:rPr lang="en-US" sz="2160" i="1">
                                    <a:effectLst/>
                                    <a:latin typeface="Cambria Math" panose="02040503050406030204" pitchFamily="18" charset="0"/>
                                    <a:ea typeface="SimSun" panose="02010600030101010101" pitchFamily="2" charset="-122"/>
                                  </a:rPr>
                                  <m:t>𝑛</m:t>
                                </m:r>
                              </m:sub>
                            </m:sSub>
                          </m:e>
                        </m:d>
                      </m:e>
                      <m:sup>
                        <m:r>
                          <a:rPr lang="en-US" sz="2160" i="1">
                            <a:effectLst/>
                            <a:latin typeface="Cambria Math" panose="02040503050406030204" pitchFamily="18" charset="0"/>
                            <a:ea typeface="SimSun" panose="02010600030101010101" pitchFamily="2" charset="-122"/>
                          </a:rPr>
                          <m:t>𝑇</m:t>
                        </m:r>
                      </m:sup>
                    </m:sSup>
                  </m:oMath>
                </a14:m>
                <a:r>
                  <a:rPr lang="en-US" sz="2160" dirty="0">
                    <a:effectLst/>
                    <a:ea typeface="SimSun" panose="02010600030101010101" pitchFamily="2" charset="-122"/>
                  </a:rPr>
                  <a:t>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160" i="1">
                              <a:effectLst/>
                              <a:latin typeface="Cambria Math" panose="02040503050406030204" pitchFamily="18" charset="0"/>
                              <a:ea typeface="SimSun" panose="02010600030101010101" pitchFamily="2" charset="-122"/>
                            </a:rPr>
                          </m:ctrlPr>
                        </m:sSubPr>
                        <m:e>
                          <m:acc>
                            <m:accPr>
                              <m:chr m:val="̂"/>
                              <m:ctrlPr>
                                <a:rPr lang="en-US" sz="2160" i="1">
                                  <a:effectLst/>
                                  <a:latin typeface="Cambria Math" panose="02040503050406030204" pitchFamily="18" charset="0"/>
                                  <a:ea typeface="SimSun" panose="02010600030101010101" pitchFamily="2" charset="-122"/>
                                </a:rPr>
                              </m:ctrlPr>
                            </m:accPr>
                            <m:e>
                              <m:r>
                                <a:rPr lang="en-US" sz="2160" i="1">
                                  <a:effectLst/>
                                  <a:latin typeface="Cambria Math" panose="02040503050406030204" pitchFamily="18" charset="0"/>
                                  <a:ea typeface="SimSun" panose="02010600030101010101" pitchFamily="2" charset="-122"/>
                                </a:rPr>
                                <m:t>𝑝</m:t>
                              </m:r>
                            </m:e>
                          </m:acc>
                        </m:e>
                        <m:sub>
                          <m:r>
                            <a:rPr lang="en-US" sz="2160" i="1">
                              <a:effectLst/>
                              <a:latin typeface="Cambria Math" panose="02040503050406030204" pitchFamily="18" charset="0"/>
                              <a:ea typeface="SimSun" panose="02010600030101010101" pitchFamily="2" charset="-122"/>
                            </a:rPr>
                            <m:t>𝑗</m:t>
                          </m:r>
                        </m:sub>
                      </m:sSub>
                      <m:r>
                        <a:rPr lang="en-US" sz="2160" i="1">
                          <a:effectLst/>
                          <a:latin typeface="Cambria Math" panose="02040503050406030204" pitchFamily="18" charset="0"/>
                          <a:ea typeface="SimSun" panose="02010600030101010101" pitchFamily="2" charset="-122"/>
                        </a:rPr>
                        <m:t>=</m:t>
                      </m:r>
                      <m:f>
                        <m:fPr>
                          <m:ctrlPr>
                            <a:rPr lang="en-US" sz="2160" i="1">
                              <a:effectLst/>
                              <a:latin typeface="Cambria Math" panose="02040503050406030204" pitchFamily="18" charset="0"/>
                              <a:ea typeface="SimSun" panose="02010600030101010101" pitchFamily="2" charset="-122"/>
                            </a:rPr>
                          </m:ctrlPr>
                        </m:fPr>
                        <m:num>
                          <m:nary>
                            <m:naryPr>
                              <m:chr m:val="∑"/>
                              <m:limLoc m:val="undOvr"/>
                              <m:ctrlPr>
                                <a:rPr lang="en-US" sz="2160" i="1">
                                  <a:effectLst/>
                                  <a:latin typeface="Cambria Math" panose="02040503050406030204" pitchFamily="18" charset="0"/>
                                  <a:ea typeface="SimSun" panose="02010600030101010101" pitchFamily="2" charset="-122"/>
                                </a:rPr>
                              </m:ctrlPr>
                            </m:naryPr>
                            <m:sub>
                              <m:r>
                                <a:rPr lang="en-US" sz="2160" i="1">
                                  <a:effectLst/>
                                  <a:latin typeface="Cambria Math" panose="02040503050406030204" pitchFamily="18" charset="0"/>
                                  <a:ea typeface="SimSun" panose="02010600030101010101" pitchFamily="2" charset="-122"/>
                                </a:rPr>
                                <m:t>𝑖</m:t>
                              </m:r>
                              <m:r>
                                <a:rPr lang="en-US" sz="2160" i="1">
                                  <a:effectLst/>
                                  <a:latin typeface="Cambria Math" panose="02040503050406030204" pitchFamily="18" charset="0"/>
                                  <a:ea typeface="SimSun" panose="02010600030101010101" pitchFamily="2" charset="-122"/>
                                </a:rPr>
                                <m:t>=1</m:t>
                              </m:r>
                            </m:sub>
                            <m:sup>
                              <m:r>
                                <a:rPr lang="en-US" sz="2160" i="1">
                                  <a:effectLst/>
                                  <a:latin typeface="Cambria Math" panose="02040503050406030204" pitchFamily="18" charset="0"/>
                                  <a:ea typeface="SimSun" panose="02010600030101010101" pitchFamily="2" charset="-122"/>
                                </a:rPr>
                                <m:t>𝑁</m:t>
                              </m:r>
                            </m:sup>
                            <m:e>
                              <m:sSub>
                                <m:sSubPr>
                                  <m:ctrlPr>
                                    <a:rPr lang="en-US" sz="2160" i="1">
                                      <a:effectLst/>
                                      <a:latin typeface="Cambria Math" panose="02040503050406030204" pitchFamily="18" charset="0"/>
                                      <a:ea typeface="SimSun" panose="02010600030101010101" pitchFamily="2" charset="-122"/>
                                    </a:rPr>
                                  </m:ctrlPr>
                                </m:sSubPr>
                                <m:e>
                                  <m:r>
                                    <a:rPr lang="en-US" sz="2160" i="1">
                                      <a:effectLst/>
                                      <a:latin typeface="Cambria Math" panose="02040503050406030204" pitchFamily="18" charset="0"/>
                                      <a:ea typeface="SimSun" panose="02010600030101010101" pitchFamily="2" charset="-122"/>
                                    </a:rPr>
                                    <m:t>𝑥</m:t>
                                  </m:r>
                                </m:e>
                                <m:sub>
                                  <m:r>
                                    <a:rPr lang="en-US" sz="2160" i="1">
                                      <a:effectLst/>
                                      <a:latin typeface="Cambria Math" panose="02040503050406030204" pitchFamily="18" charset="0"/>
                                      <a:ea typeface="SimSun" panose="02010600030101010101" pitchFamily="2" charset="-122"/>
                                    </a:rPr>
                                    <m:t>𝑖𝑗</m:t>
                                  </m:r>
                                </m:sub>
                              </m:sSub>
                            </m:e>
                          </m:nary>
                        </m:num>
                        <m:den>
                          <m:r>
                            <a:rPr lang="en-US" sz="2160" i="1">
                              <a:effectLst/>
                              <a:latin typeface="Cambria Math" panose="02040503050406030204" pitchFamily="18" charset="0"/>
                              <a:ea typeface="SimSun" panose="02010600030101010101" pitchFamily="2" charset="-122"/>
                            </a:rPr>
                            <m:t>𝐾𝑁</m:t>
                          </m:r>
                        </m:den>
                      </m:f>
                      <m:r>
                        <a:rPr lang="en-US" sz="2160" i="1">
                          <a:effectLst/>
                          <a:latin typeface="Cambria Math" panose="02040503050406030204" pitchFamily="18" charset="0"/>
                          <a:ea typeface="SimSun" panose="02010600030101010101" pitchFamily="2" charset="-122"/>
                        </a:rPr>
                        <m:t>∎</m:t>
                      </m:r>
                    </m:oMath>
                  </m:oMathPara>
                </a14:m>
                <a:endParaRPr lang="en-US" sz="2160" dirty="0">
                  <a:effectLst/>
                  <a:ea typeface="SimSun" panose="02010600030101010101" pitchFamily="2" charset="-122"/>
                </a:endParaRPr>
              </a:p>
              <a:p>
                <a:pPr marL="0" indent="0">
                  <a:buNone/>
                </a:pPr>
                <a:endParaRPr lang="en-US" sz="2160" dirty="0"/>
              </a:p>
            </p:txBody>
          </p:sp>
        </mc:Choice>
        <mc:Fallback xmlns="">
          <p:sp>
            <p:nvSpPr>
              <p:cNvPr id="3" name="Content Placeholder 2">
                <a:extLst>
                  <a:ext uri="{FF2B5EF4-FFF2-40B4-BE49-F238E27FC236}">
                    <a16:creationId xmlns:a16="http://schemas.microsoft.com/office/drawing/2014/main" id="{AE4AE16C-944F-2BC2-7880-3E7374B931F2}"/>
                  </a:ext>
                </a:extLst>
              </p:cNvPr>
              <p:cNvSpPr>
                <a:spLocks noGrp="1" noRot="1" noChangeAspect="1" noMove="1" noResize="1" noEditPoints="1" noAdjustHandles="1" noChangeArrowheads="1" noChangeShapeType="1" noTextEdit="1"/>
              </p:cNvSpPr>
              <p:nvPr>
                <p:ph idx="1"/>
              </p:nvPr>
            </p:nvSpPr>
            <p:spPr>
              <a:xfrm>
                <a:off x="140677" y="914399"/>
                <a:ext cx="11887200" cy="5176066"/>
              </a:xfrm>
              <a:blipFill>
                <a:blip r:embed="rId4"/>
                <a:stretch>
                  <a:fillRect l="-2308" t="-707" r="-6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2E22A01-75B9-652A-0067-1F9F39ECC59C}"/>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10903E91-ABFE-90AE-A1E7-9269388EFF26}"/>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D4C5660C-3FCE-33FD-28A8-9CCB6378E236}"/>
              </a:ext>
            </a:extLst>
          </p:cNvPr>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186803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62BD-615F-CD49-C217-35D0D9B79743}"/>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E4C657-D047-45C4-1F3C-D30C3553DEB9}"/>
                  </a:ext>
                </a:extLst>
              </p:cNvPr>
              <p:cNvSpPr>
                <a:spLocks noGrp="1"/>
              </p:cNvSpPr>
              <p:nvPr>
                <p:ph idx="1"/>
              </p:nvPr>
            </p:nvSpPr>
            <p:spPr/>
            <p:txBody>
              <a:bodyPr>
                <a:noAutofit/>
              </a:bodyPr>
              <a:lstStyle/>
              <a:p>
                <a:pPr marL="0" indent="0">
                  <a:buNone/>
                </a:pPr>
                <a:r>
                  <a:rPr lang="en-US" sz="2300" dirty="0">
                    <a:effectLst/>
                    <a:ea typeface="SimSun" panose="02010600030101010101" pitchFamily="2" charset="-122"/>
                  </a:rPr>
                  <a:t>Quality of estimation is measured by mean and variance of the estimate </a:t>
                </a:r>
                <a14:m>
                  <m:oMath xmlns:m="http://schemas.openxmlformats.org/officeDocument/2006/math">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oMath>
                </a14:m>
                <a:r>
                  <a:rPr lang="en-US" sz="2300" dirty="0">
                    <a:effectLst/>
                    <a:ea typeface="SimSun" panose="02010600030101010101" pitchFamily="2" charset="-122"/>
                  </a:rPr>
                  <a:t>. The mean of </a:t>
                </a:r>
                <a14:m>
                  <m:oMath xmlns:m="http://schemas.openxmlformats.org/officeDocument/2006/math">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oMath>
                </a14:m>
                <a:r>
                  <a:rPr lang="en-US" sz="2300" dirty="0">
                    <a:effectLst/>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r>
                        <a:rPr lang="en-US" sz="2300" i="1" smtClean="0">
                          <a:effectLst/>
                          <a:latin typeface="Cambria Math" panose="02040503050406030204" pitchFamily="18" charset="0"/>
                          <a:ea typeface="SimSun" panose="02010600030101010101" pitchFamily="2" charset="-122"/>
                        </a:rPr>
                        <m:t>𝐸</m:t>
                      </m:r>
                      <m:d>
                        <m:dPr>
                          <m:ctrlPr>
                            <a:rPr lang="en-US" sz="2300" i="1">
                              <a:effectLst/>
                              <a:latin typeface="Cambria Math" panose="02040503050406030204" pitchFamily="18" charset="0"/>
                            </a:rPr>
                          </m:ctrlPr>
                        </m:dPr>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e>
                      </m:d>
                      <m:r>
                        <a:rPr lang="en-US" sz="2300" i="1">
                          <a:effectLst/>
                          <a:latin typeface="Cambria Math" panose="02040503050406030204" pitchFamily="18" charset="0"/>
                          <a:ea typeface="SimSun" panose="02010600030101010101" pitchFamily="2" charset="-122"/>
                        </a:rPr>
                        <m:t>=</m:t>
                      </m:r>
                      <m:nary>
                        <m:naryPr>
                          <m:limLoc m:val="undOvr"/>
                          <m:supHide m:val="on"/>
                          <m:ctrlPr>
                            <a:rPr lang="en-US" sz="2300" i="1">
                              <a:effectLst/>
                              <a:latin typeface="Cambria Math" panose="02040503050406030204" pitchFamily="18" charset="0"/>
                            </a:rPr>
                          </m:ctrlPr>
                        </m:naryPr>
                        <m:sub>
                          <m:r>
                            <a:rPr lang="en-US" sz="2300" i="1">
                              <a:effectLst/>
                              <a:latin typeface="Cambria Math" panose="02040503050406030204" pitchFamily="18" charset="0"/>
                              <a:ea typeface="SimSun" panose="02010600030101010101" pitchFamily="2" charset="-122"/>
                            </a:rPr>
                            <m:t>𝑋</m:t>
                          </m:r>
                        </m:sub>
                        <m:sup/>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d>
                        </m:e>
                      </m:nary>
                      <m:r>
                        <a:rPr lang="en-US" sz="2300" i="1">
                          <a:effectLst/>
                          <a:latin typeface="Cambria Math" panose="02040503050406030204" pitchFamily="18" charset="0"/>
                          <a:ea typeface="SimSun" panose="02010600030101010101" pitchFamily="2" charset="-122"/>
                        </a:rPr>
                        <m:t>𝑓</m:t>
                      </m:r>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e>
                          <m:r>
                            <m:rPr>
                              <m:sty m:val="p"/>
                            </m:rPr>
                            <a:rPr lang="en-US" sz="2300">
                              <a:effectLst/>
                              <a:latin typeface="Cambria Math" panose="02040503050406030204" pitchFamily="18" charset="0"/>
                              <a:ea typeface="SimSun" panose="02010600030101010101" pitchFamily="2" charset="-122"/>
                            </a:rPr>
                            <m:t>Θ</m:t>
                          </m:r>
                        </m:e>
                      </m:d>
                      <m:r>
                        <m:rPr>
                          <m:sty m:val="p"/>
                        </m:rPr>
                        <a:rPr lang="en-US" sz="2300">
                          <a:effectLst/>
                          <a:latin typeface="Cambria Math" panose="02040503050406030204" pitchFamily="18" charset="0"/>
                          <a:ea typeface="SimSun" panose="02010600030101010101" pitchFamily="2" charset="-122"/>
                        </a:rPr>
                        <m:t>d</m:t>
                      </m:r>
                      <m:r>
                        <a:rPr lang="en-US" sz="2300" i="1">
                          <a:effectLst/>
                          <a:latin typeface="Cambria Math" panose="02040503050406030204" pitchFamily="18" charset="0"/>
                          <a:ea typeface="SimSun" panose="02010600030101010101" pitchFamily="2" charset="-122"/>
                        </a:rPr>
                        <m:t>𝑋</m:t>
                      </m:r>
                      <m:r>
                        <a:rPr lang="en-US" sz="2300" b="0" i="1" smtClean="0">
                          <a:effectLst/>
                          <a:latin typeface="Cambria Math" panose="02040503050406030204" pitchFamily="18" charset="0"/>
                          <a:ea typeface="SimSun" panose="02010600030101010101" pitchFamily="2" charset="-122"/>
                        </a:rPr>
                        <m:t>    (1.12)</m:t>
                      </m:r>
                    </m:oMath>
                  </m:oMathPara>
                </a14:m>
                <a:endParaRPr lang="en-US" sz="2300" dirty="0"/>
              </a:p>
              <a:p>
                <a:pPr marL="0" indent="0">
                  <a:buNone/>
                </a:pPr>
                <a:r>
                  <a:rPr lang="en-US" sz="2300" dirty="0">
                    <a:effectLst/>
                    <a:ea typeface="SimSun" panose="02010600030101010101" pitchFamily="2" charset="-122"/>
                  </a:rPr>
                  <a:t>The notation </a:t>
                </a:r>
                <a14:m>
                  <m:oMath xmlns:m="http://schemas.openxmlformats.org/officeDocument/2006/math">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d>
                  </m:oMath>
                </a14:m>
                <a:r>
                  <a:rPr lang="en-US" sz="2300" dirty="0">
                    <a:effectLst/>
                    <a:ea typeface="SimSun" panose="02010600030101010101" pitchFamily="2" charset="-122"/>
                  </a:rPr>
                  <a:t> implies the formulation to calculate </a:t>
                </a:r>
                <a14:m>
                  <m:oMath xmlns:m="http://schemas.openxmlformats.org/officeDocument/2006/math">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oMath>
                </a14:m>
                <a:r>
                  <a:rPr lang="en-US" sz="2300" dirty="0">
                    <a:effectLst/>
                    <a:ea typeface="SimSun" panose="02010600030101010101" pitchFamily="2" charset="-122"/>
                  </a:rPr>
                  <a:t>, which is resulted from MLE, MAP, or EM. Hence, </a:t>
                </a:r>
                <a14:m>
                  <m:oMath xmlns:m="http://schemas.openxmlformats.org/officeDocument/2006/math">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d>
                  </m:oMath>
                </a14:m>
                <a:r>
                  <a:rPr lang="en-US" sz="2300" dirty="0">
                    <a:effectLst/>
                    <a:ea typeface="SimSun" panose="02010600030101010101" pitchFamily="2" charset="-122"/>
                  </a:rPr>
                  <a:t> is considered as function of </a:t>
                </a:r>
                <a:r>
                  <a:rPr lang="en-US" sz="2300" i="1" dirty="0">
                    <a:effectLst/>
                    <a:ea typeface="SimSun" panose="02010600030101010101" pitchFamily="2" charset="-122"/>
                  </a:rPr>
                  <a:t>X</a:t>
                </a:r>
                <a:r>
                  <a:rPr lang="en-US" sz="2300" dirty="0">
                    <a:effectLst/>
                    <a:ea typeface="SimSun" panose="02010600030101010101" pitchFamily="2" charset="-122"/>
                  </a:rPr>
                  <a:t> in the integral </a:t>
                </a:r>
                <a14:m>
                  <m:oMath xmlns:m="http://schemas.openxmlformats.org/officeDocument/2006/math">
                    <m:nary>
                      <m:naryPr>
                        <m:limLoc m:val="undOvr"/>
                        <m:supHide m:val="on"/>
                        <m:ctrlPr>
                          <a:rPr lang="en-US" sz="2300" i="1">
                            <a:effectLst/>
                            <a:latin typeface="Cambria Math" panose="02040503050406030204" pitchFamily="18" charset="0"/>
                          </a:rPr>
                        </m:ctrlPr>
                      </m:naryPr>
                      <m:sub>
                        <m:r>
                          <a:rPr lang="en-US" sz="2300" i="1">
                            <a:effectLst/>
                            <a:latin typeface="Cambria Math" panose="02040503050406030204" pitchFamily="18" charset="0"/>
                            <a:ea typeface="SimSun" panose="02010600030101010101" pitchFamily="2" charset="-122"/>
                          </a:rPr>
                          <m:t>𝑋</m:t>
                        </m:r>
                      </m:sub>
                      <m:sup/>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d>
                      </m:e>
                    </m:nary>
                    <m:r>
                      <a:rPr lang="en-US" sz="2300" i="1">
                        <a:effectLst/>
                        <a:latin typeface="Cambria Math" panose="02040503050406030204" pitchFamily="18" charset="0"/>
                        <a:ea typeface="SimSun" panose="02010600030101010101" pitchFamily="2" charset="-122"/>
                      </a:rPr>
                      <m:t>𝑓</m:t>
                    </m:r>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e>
                        <m:r>
                          <m:rPr>
                            <m:sty m:val="p"/>
                          </m:rPr>
                          <a:rPr lang="en-US" sz="2300">
                            <a:effectLst/>
                            <a:latin typeface="Cambria Math" panose="02040503050406030204" pitchFamily="18" charset="0"/>
                            <a:ea typeface="SimSun" panose="02010600030101010101" pitchFamily="2" charset="-122"/>
                          </a:rPr>
                          <m:t>Θ</m:t>
                        </m:r>
                      </m:e>
                    </m:d>
                    <m:r>
                      <m:rPr>
                        <m:sty m:val="p"/>
                      </m:rPr>
                      <a:rPr lang="en-US" sz="2300">
                        <a:effectLst/>
                        <a:latin typeface="Cambria Math" panose="02040503050406030204" pitchFamily="18" charset="0"/>
                        <a:ea typeface="SimSun" panose="02010600030101010101" pitchFamily="2" charset="-122"/>
                      </a:rPr>
                      <m:t>d</m:t>
                    </m:r>
                    <m:r>
                      <a:rPr lang="en-US" sz="2300" i="1">
                        <a:effectLst/>
                        <a:latin typeface="Cambria Math" panose="02040503050406030204" pitchFamily="18" charset="0"/>
                        <a:ea typeface="SimSun" panose="02010600030101010101" pitchFamily="2" charset="-122"/>
                      </a:rPr>
                      <m:t>𝑋</m:t>
                    </m:r>
                  </m:oMath>
                </a14:m>
                <a:r>
                  <a:rPr lang="en-US" sz="2300" dirty="0">
                    <a:effectLst/>
                    <a:ea typeface="SimSun" panose="02010600030101010101" pitchFamily="2" charset="-122"/>
                  </a:rPr>
                  <a:t>. The </a:t>
                </a:r>
                <a14:m>
                  <m:oMath xmlns:m="http://schemas.openxmlformats.org/officeDocument/2006/math">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oMath>
                </a14:m>
                <a:r>
                  <a:rPr lang="en-US" sz="2300" dirty="0">
                    <a:effectLst/>
                    <a:ea typeface="SimSun" panose="02010600030101010101" pitchFamily="2" charset="-122"/>
                  </a:rPr>
                  <a:t> is unbiased estimate if </a:t>
                </a:r>
                <a14:m>
                  <m:oMath xmlns:m="http://schemas.openxmlformats.org/officeDocument/2006/math">
                    <m:r>
                      <a:rPr lang="en-US" sz="2300" i="1">
                        <a:effectLst/>
                        <a:latin typeface="Cambria Math" panose="02040503050406030204" pitchFamily="18" charset="0"/>
                        <a:ea typeface="SimSun" panose="02010600030101010101" pitchFamily="2" charset="-122"/>
                      </a:rPr>
                      <m:t>𝐸</m:t>
                    </m:r>
                    <m:d>
                      <m:dPr>
                        <m:ctrlPr>
                          <a:rPr lang="en-US" sz="2300" i="1">
                            <a:effectLst/>
                            <a:latin typeface="Cambria Math" panose="02040503050406030204" pitchFamily="18" charset="0"/>
                          </a:rPr>
                        </m:ctrlPr>
                      </m:dPr>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e>
                    </m:d>
                    <m:r>
                      <a:rPr lang="en-US" sz="2300" i="1">
                        <a:effectLst/>
                        <a:latin typeface="Cambria Math" panose="02040503050406030204" pitchFamily="18" charset="0"/>
                        <a:ea typeface="SimSun" panose="02010600030101010101" pitchFamily="2" charset="-122"/>
                      </a:rPr>
                      <m:t>=</m:t>
                    </m:r>
                    <m:r>
                      <m:rPr>
                        <m:sty m:val="p"/>
                      </m:rPr>
                      <a:rPr lang="en-US" sz="2300">
                        <a:effectLst/>
                        <a:latin typeface="Cambria Math" panose="02040503050406030204" pitchFamily="18" charset="0"/>
                        <a:ea typeface="SimSun" panose="02010600030101010101" pitchFamily="2" charset="-122"/>
                      </a:rPr>
                      <m:t>Θ</m:t>
                    </m:r>
                  </m:oMath>
                </a14:m>
                <a:r>
                  <a:rPr lang="en-US" sz="2300" dirty="0">
                    <a:effectLst/>
                    <a:ea typeface="SimSun" panose="02010600030101010101" pitchFamily="2" charset="-122"/>
                  </a:rPr>
                  <a:t>. Otherwise, if </a:t>
                </a:r>
                <a14:m>
                  <m:oMath xmlns:m="http://schemas.openxmlformats.org/officeDocument/2006/math">
                    <m:r>
                      <a:rPr lang="en-US" sz="2300" i="1">
                        <a:effectLst/>
                        <a:latin typeface="Cambria Math" panose="02040503050406030204" pitchFamily="18" charset="0"/>
                        <a:ea typeface="SimSun" panose="02010600030101010101" pitchFamily="2" charset="-122"/>
                      </a:rPr>
                      <m:t>𝐸</m:t>
                    </m:r>
                    <m:d>
                      <m:dPr>
                        <m:ctrlPr>
                          <a:rPr lang="en-US" sz="2300" i="1">
                            <a:effectLst/>
                            <a:latin typeface="Cambria Math" panose="02040503050406030204" pitchFamily="18" charset="0"/>
                          </a:rPr>
                        </m:ctrlPr>
                      </m:dPr>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e>
                    </m:d>
                    <m:r>
                      <a:rPr lang="en-US" sz="2300" i="1">
                        <a:effectLst/>
                        <a:latin typeface="Cambria Math" panose="02040503050406030204" pitchFamily="18" charset="0"/>
                        <a:ea typeface="SimSun" panose="02010600030101010101" pitchFamily="2" charset="-122"/>
                      </a:rPr>
                      <m:t>≠</m:t>
                    </m:r>
                    <m:r>
                      <m:rPr>
                        <m:sty m:val="p"/>
                      </m:rPr>
                      <a:rPr lang="en-US" sz="2300">
                        <a:effectLst/>
                        <a:latin typeface="Cambria Math" panose="02040503050406030204" pitchFamily="18" charset="0"/>
                        <a:ea typeface="SimSun" panose="02010600030101010101" pitchFamily="2" charset="-122"/>
                      </a:rPr>
                      <m:t>Θ</m:t>
                    </m:r>
                  </m:oMath>
                </a14:m>
                <a:r>
                  <a:rPr lang="en-US" sz="2300" dirty="0">
                    <a:effectLst/>
                    <a:ea typeface="SimSun" panose="02010600030101010101" pitchFamily="2" charset="-122"/>
                  </a:rPr>
                  <a:t> then, </a:t>
                </a:r>
                <a14:m>
                  <m:oMath xmlns:m="http://schemas.openxmlformats.org/officeDocument/2006/math">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oMath>
                </a14:m>
                <a:r>
                  <a:rPr lang="en-US" sz="2300" dirty="0">
                    <a:effectLst/>
                    <a:ea typeface="SimSun" panose="02010600030101010101" pitchFamily="2" charset="-122"/>
                  </a:rPr>
                  <a:t> is biased estimate. As usual, unbiased estimate is better than biased estimate.</a:t>
                </a:r>
                <a:r>
                  <a:rPr lang="en-US" sz="2300" b="0" i="0" dirty="0">
                    <a:solidFill>
                      <a:srgbClr val="000000"/>
                    </a:solidFill>
                    <a:effectLst/>
                    <a:latin typeface="TimesNewRomanPSMT"/>
                    <a:ea typeface="SimSun" panose="02010600030101010101" pitchFamily="2" charset="-122"/>
                  </a:rPr>
                  <a:t> The condition </a:t>
                </a:r>
                <a14:m>
                  <m:oMath xmlns:m="http://schemas.openxmlformats.org/officeDocument/2006/math">
                    <m:r>
                      <a:rPr lang="en-US" sz="2300" i="1">
                        <a:effectLst/>
                        <a:latin typeface="Cambria Math" panose="02040503050406030204" pitchFamily="18" charset="0"/>
                        <a:ea typeface="SimSun" panose="02010600030101010101" pitchFamily="2" charset="-122"/>
                      </a:rPr>
                      <m:t>𝐸</m:t>
                    </m:r>
                    <m:d>
                      <m:dPr>
                        <m:ctrlPr>
                          <a:rPr lang="en-US" sz="2300" i="1">
                            <a:effectLst/>
                            <a:latin typeface="Cambria Math" panose="02040503050406030204" pitchFamily="18" charset="0"/>
                          </a:rPr>
                        </m:ctrlPr>
                      </m:dPr>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e>
                    </m:d>
                    <m:r>
                      <a:rPr lang="en-US" sz="2300" i="1">
                        <a:effectLst/>
                        <a:latin typeface="Cambria Math" panose="02040503050406030204" pitchFamily="18" charset="0"/>
                        <a:ea typeface="SimSun" panose="02010600030101010101" pitchFamily="2" charset="-122"/>
                      </a:rPr>
                      <m:t>=</m:t>
                    </m:r>
                    <m:r>
                      <m:rPr>
                        <m:sty m:val="p"/>
                      </m:rPr>
                      <a:rPr lang="en-US" sz="2300">
                        <a:effectLst/>
                        <a:latin typeface="Cambria Math" panose="02040503050406030204" pitchFamily="18" charset="0"/>
                        <a:ea typeface="SimSun" panose="02010600030101010101" pitchFamily="2" charset="-122"/>
                      </a:rPr>
                      <m:t>Θ</m:t>
                    </m:r>
                  </m:oMath>
                </a14:m>
                <a:r>
                  <a:rPr lang="en-US" sz="2300" dirty="0">
                    <a:effectLst/>
                    <a:latin typeface="TimesNewRomanPSMT"/>
                    <a:ea typeface="SimSun" panose="02010600030101010101" pitchFamily="2" charset="-122"/>
                  </a:rPr>
                  <a:t> is the </a:t>
                </a:r>
                <a:r>
                  <a:rPr lang="en-US" sz="2300" b="0" i="0" dirty="0">
                    <a:solidFill>
                      <a:srgbClr val="000000"/>
                    </a:solidFill>
                    <a:effectLst/>
                    <a:latin typeface="TimesNewRomanPSMT"/>
                    <a:ea typeface="SimSun" panose="02010600030101010101" pitchFamily="2" charset="-122"/>
                  </a:rPr>
                  <a:t>criterion to check if an estimate is unbiased, which is applied for all estimation methods.</a:t>
                </a:r>
                <a:r>
                  <a:rPr lang="en-US" sz="2300" dirty="0"/>
                  <a:t> The variance of </a:t>
                </a:r>
                <a14:m>
                  <m:oMath xmlns:m="http://schemas.openxmlformats.org/officeDocument/2006/math">
                    <m:acc>
                      <m:accPr>
                        <m:chr m:val="̂"/>
                        <m:ctrlPr>
                          <a:rPr lang="en-US" sz="2300" i="1">
                            <a:latin typeface="Cambria Math" panose="02040503050406030204" pitchFamily="18" charset="0"/>
                          </a:rPr>
                        </m:ctrlPr>
                      </m:accPr>
                      <m:e>
                        <m:r>
                          <m:rPr>
                            <m:sty m:val="p"/>
                          </m:rPr>
                          <a:rPr lang="en-US" sz="2300">
                            <a:latin typeface="Cambria Math" panose="02040503050406030204" pitchFamily="18" charset="0"/>
                          </a:rPr>
                          <m:t>Θ</m:t>
                        </m:r>
                      </m:e>
                    </m:acc>
                  </m:oMath>
                </a14:m>
                <a:r>
                  <a:rPr lang="en-US" sz="2300" dirty="0"/>
                  <a:t> is:</a:t>
                </a:r>
              </a:p>
              <a:p>
                <a:pPr marL="0" indent="0">
                  <a:buNone/>
                </a:pPr>
                <a14:m>
                  <m:oMathPara xmlns:m="http://schemas.openxmlformats.org/officeDocument/2006/math">
                    <m:oMathParaPr>
                      <m:jc m:val="right"/>
                    </m:oMathParaPr>
                    <m:oMath xmlns:m="http://schemas.openxmlformats.org/officeDocument/2006/math">
                      <m:r>
                        <a:rPr lang="en-US" sz="2300" i="1" smtClean="0">
                          <a:effectLst/>
                          <a:latin typeface="Cambria Math" panose="02040503050406030204" pitchFamily="18" charset="0"/>
                          <a:ea typeface="SimSun" panose="02010600030101010101" pitchFamily="2" charset="-122"/>
                        </a:rPr>
                        <m:t>𝑉</m:t>
                      </m:r>
                      <m:d>
                        <m:dPr>
                          <m:ctrlPr>
                            <a:rPr lang="en-US" sz="2300" i="1">
                              <a:effectLst/>
                              <a:latin typeface="Cambria Math" panose="02040503050406030204" pitchFamily="18" charset="0"/>
                            </a:rPr>
                          </m:ctrlPr>
                        </m:dPr>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e>
                      </m:d>
                      <m:r>
                        <a:rPr lang="en-US" sz="2300" i="1">
                          <a:effectLst/>
                          <a:latin typeface="Cambria Math" panose="02040503050406030204" pitchFamily="18" charset="0"/>
                          <a:ea typeface="SimSun" panose="02010600030101010101" pitchFamily="2" charset="-122"/>
                        </a:rPr>
                        <m:t>=</m:t>
                      </m:r>
                      <m:nary>
                        <m:naryPr>
                          <m:limLoc m:val="undOvr"/>
                          <m:supHide m:val="on"/>
                          <m:ctrlPr>
                            <a:rPr lang="en-US" sz="2300" i="1">
                              <a:effectLst/>
                              <a:latin typeface="Cambria Math" panose="02040503050406030204" pitchFamily="18" charset="0"/>
                            </a:rPr>
                          </m:ctrlPr>
                        </m:naryPr>
                        <m:sub>
                          <m:r>
                            <a:rPr lang="en-US" sz="2300" i="1">
                              <a:effectLst/>
                              <a:latin typeface="Cambria Math" panose="02040503050406030204" pitchFamily="18" charset="0"/>
                              <a:ea typeface="SimSun" panose="02010600030101010101" pitchFamily="2" charset="-122"/>
                            </a:rPr>
                            <m:t>𝑋</m:t>
                          </m:r>
                        </m:sub>
                        <m:sup/>
                        <m:e>
                          <m:d>
                            <m:dPr>
                              <m:ctrlPr>
                                <a:rPr lang="en-US" sz="2300" i="1">
                                  <a:effectLst/>
                                  <a:latin typeface="Cambria Math" panose="02040503050406030204" pitchFamily="18" charset="0"/>
                                </a:rPr>
                              </m:ctrlPr>
                            </m:dPr>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d>
                              <m:r>
                                <a:rPr lang="en-US" sz="2300" i="1">
                                  <a:effectLst/>
                                  <a:latin typeface="Cambria Math" panose="02040503050406030204" pitchFamily="18" charset="0"/>
                                  <a:ea typeface="SimSun" panose="02010600030101010101" pitchFamily="2" charset="-122"/>
                                </a:rPr>
                                <m:t>−</m:t>
                              </m:r>
                              <m:r>
                                <a:rPr lang="en-US" sz="2300" i="1">
                                  <a:effectLst/>
                                  <a:latin typeface="Cambria Math" panose="02040503050406030204" pitchFamily="18" charset="0"/>
                                  <a:ea typeface="SimSun" panose="02010600030101010101" pitchFamily="2" charset="-122"/>
                                </a:rPr>
                                <m:t>𝐸</m:t>
                              </m:r>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d>
                            </m:e>
                          </m:d>
                          <m:sSup>
                            <m:sSupPr>
                              <m:ctrlPr>
                                <a:rPr lang="en-US" sz="2300" i="1">
                                  <a:effectLst/>
                                  <a:latin typeface="Cambria Math" panose="02040503050406030204" pitchFamily="18" charset="0"/>
                                </a:rPr>
                              </m:ctrlPr>
                            </m:sSupPr>
                            <m:e>
                              <m:d>
                                <m:dPr>
                                  <m:ctrlPr>
                                    <a:rPr lang="en-US" sz="2300" i="1">
                                      <a:effectLst/>
                                      <a:latin typeface="Cambria Math" panose="02040503050406030204" pitchFamily="18" charset="0"/>
                                    </a:rPr>
                                  </m:ctrlPr>
                                </m:dPr>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d>
                                  <m:r>
                                    <a:rPr lang="en-US" sz="2300" i="1">
                                      <a:effectLst/>
                                      <a:latin typeface="Cambria Math" panose="02040503050406030204" pitchFamily="18" charset="0"/>
                                      <a:ea typeface="SimSun" panose="02010600030101010101" pitchFamily="2" charset="-122"/>
                                    </a:rPr>
                                    <m:t>−</m:t>
                                  </m:r>
                                  <m:r>
                                    <a:rPr lang="en-US" sz="2300" i="1">
                                      <a:effectLst/>
                                      <a:latin typeface="Cambria Math" panose="02040503050406030204" pitchFamily="18" charset="0"/>
                                      <a:ea typeface="SimSun" panose="02010600030101010101" pitchFamily="2" charset="-122"/>
                                    </a:rPr>
                                    <m:t>𝐸</m:t>
                                  </m:r>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d>
                                </m:e>
                              </m:d>
                            </m:e>
                            <m:sup>
                              <m:r>
                                <a:rPr lang="en-US" sz="2300" i="1">
                                  <a:effectLst/>
                                  <a:latin typeface="Cambria Math" panose="02040503050406030204" pitchFamily="18" charset="0"/>
                                  <a:ea typeface="SimSun" panose="02010600030101010101" pitchFamily="2" charset="-122"/>
                                </a:rPr>
                                <m:t>𝑇</m:t>
                              </m:r>
                            </m:sup>
                          </m:sSup>
                        </m:e>
                      </m:nary>
                      <m:r>
                        <a:rPr lang="en-US" sz="2300" i="1">
                          <a:effectLst/>
                          <a:latin typeface="Cambria Math" panose="02040503050406030204" pitchFamily="18" charset="0"/>
                          <a:ea typeface="SimSun" panose="02010600030101010101" pitchFamily="2" charset="-122"/>
                        </a:rPr>
                        <m:t>𝑓</m:t>
                      </m:r>
                      <m:d>
                        <m:dPr>
                          <m:ctrlPr>
                            <a:rPr lang="en-US" sz="2300" i="1">
                              <a:effectLst/>
                              <a:latin typeface="Cambria Math" panose="02040503050406030204" pitchFamily="18" charset="0"/>
                            </a:rPr>
                          </m:ctrlPr>
                        </m:dPr>
                        <m:e>
                          <m:r>
                            <a:rPr lang="en-US" sz="2300" i="1">
                              <a:effectLst/>
                              <a:latin typeface="Cambria Math" panose="02040503050406030204" pitchFamily="18" charset="0"/>
                              <a:ea typeface="SimSun" panose="02010600030101010101" pitchFamily="2" charset="-122"/>
                            </a:rPr>
                            <m:t>𝑋</m:t>
                          </m:r>
                        </m:e>
                        <m:e>
                          <m:r>
                            <m:rPr>
                              <m:sty m:val="p"/>
                            </m:rPr>
                            <a:rPr lang="en-US" sz="2300">
                              <a:effectLst/>
                              <a:latin typeface="Cambria Math" panose="02040503050406030204" pitchFamily="18" charset="0"/>
                              <a:ea typeface="SimSun" panose="02010600030101010101" pitchFamily="2" charset="-122"/>
                            </a:rPr>
                            <m:t>Θ</m:t>
                          </m:r>
                        </m:e>
                      </m:d>
                      <m:r>
                        <m:rPr>
                          <m:sty m:val="p"/>
                        </m:rPr>
                        <a:rPr lang="en-US" sz="2300">
                          <a:effectLst/>
                          <a:latin typeface="Cambria Math" panose="02040503050406030204" pitchFamily="18" charset="0"/>
                          <a:ea typeface="SimSun" panose="02010600030101010101" pitchFamily="2" charset="-122"/>
                        </a:rPr>
                        <m:t>d</m:t>
                      </m:r>
                      <m:r>
                        <a:rPr lang="en-US" sz="2300" i="1">
                          <a:effectLst/>
                          <a:latin typeface="Cambria Math" panose="02040503050406030204" pitchFamily="18" charset="0"/>
                          <a:ea typeface="SimSun" panose="02010600030101010101" pitchFamily="2" charset="-122"/>
                        </a:rPr>
                        <m:t>𝑋</m:t>
                      </m:r>
                      <m:r>
                        <a:rPr lang="en-US" sz="2300" b="0" i="1" smtClean="0">
                          <a:effectLst/>
                          <a:latin typeface="Cambria Math" panose="02040503050406030204" pitchFamily="18" charset="0"/>
                          <a:ea typeface="SimSun" panose="02010600030101010101" pitchFamily="2" charset="-122"/>
                        </a:rPr>
                        <m:t>    (1.13)</m:t>
                      </m:r>
                    </m:oMath>
                  </m:oMathPara>
                </a14:m>
                <a:endParaRPr lang="en-US" sz="2300" dirty="0"/>
              </a:p>
              <a:p>
                <a:pPr marL="0" indent="0">
                  <a:buNone/>
                </a:pPr>
                <a:r>
                  <a:rPr lang="en-US" sz="2300" dirty="0">
                    <a:effectLst/>
                    <a:ea typeface="SimSun" panose="02010600030101010101" pitchFamily="2" charset="-122"/>
                  </a:rPr>
                  <a:t>The smaller the variance </a:t>
                </a:r>
                <a14:m>
                  <m:oMath xmlns:m="http://schemas.openxmlformats.org/officeDocument/2006/math">
                    <m:r>
                      <a:rPr lang="en-US" sz="2300" i="1">
                        <a:effectLst/>
                        <a:latin typeface="Cambria Math" panose="02040503050406030204" pitchFamily="18" charset="0"/>
                        <a:ea typeface="SimSun" panose="02010600030101010101" pitchFamily="2" charset="-122"/>
                      </a:rPr>
                      <m:t>𝑉</m:t>
                    </m:r>
                    <m:d>
                      <m:dPr>
                        <m:ctrlPr>
                          <a:rPr lang="en-US" sz="2300" i="1">
                            <a:effectLst/>
                            <a:latin typeface="Cambria Math" panose="02040503050406030204" pitchFamily="18" charset="0"/>
                          </a:rPr>
                        </m:ctrlPr>
                      </m:dPr>
                      <m:e>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e>
                    </m:d>
                  </m:oMath>
                </a14:m>
                <a:r>
                  <a:rPr lang="en-US" sz="2300" dirty="0">
                    <a:effectLst/>
                    <a:ea typeface="SimSun" panose="02010600030101010101" pitchFamily="2" charset="-122"/>
                  </a:rPr>
                  <a:t>, the better the </a:t>
                </a:r>
                <a14:m>
                  <m:oMath xmlns:m="http://schemas.openxmlformats.org/officeDocument/2006/math">
                    <m:acc>
                      <m:accPr>
                        <m:chr m:val="̂"/>
                        <m:ctrlPr>
                          <a:rPr lang="en-US" sz="2300" i="1">
                            <a:effectLst/>
                            <a:latin typeface="Cambria Math" panose="02040503050406030204" pitchFamily="18" charset="0"/>
                          </a:rPr>
                        </m:ctrlPr>
                      </m:accPr>
                      <m:e>
                        <m:r>
                          <m:rPr>
                            <m:sty m:val="p"/>
                          </m:rPr>
                          <a:rPr lang="en-US" sz="2300">
                            <a:effectLst/>
                            <a:latin typeface="Cambria Math" panose="02040503050406030204" pitchFamily="18" charset="0"/>
                            <a:ea typeface="SimSun" panose="02010600030101010101" pitchFamily="2" charset="-122"/>
                          </a:rPr>
                          <m:t>Θ</m:t>
                        </m:r>
                      </m:e>
                    </m:acc>
                  </m:oMath>
                </a14:m>
                <a:r>
                  <a:rPr lang="en-US" sz="2300" dirty="0">
                    <a:effectLst/>
                    <a:ea typeface="SimSun" panose="02010600030101010101" pitchFamily="2" charset="-122"/>
                  </a:rPr>
                  <a:t> is.</a:t>
                </a:r>
                <a:endParaRPr lang="en-US" sz="2300" dirty="0"/>
              </a:p>
            </p:txBody>
          </p:sp>
        </mc:Choice>
        <mc:Fallback xmlns="">
          <p:sp>
            <p:nvSpPr>
              <p:cNvPr id="3" name="Content Placeholder 2">
                <a:extLst>
                  <a:ext uri="{FF2B5EF4-FFF2-40B4-BE49-F238E27FC236}">
                    <a16:creationId xmlns:a16="http://schemas.microsoft.com/office/drawing/2014/main" id="{37E4C657-D047-45C4-1F3C-D30C3553DEB9}"/>
                  </a:ext>
                </a:extLst>
              </p:cNvPr>
              <p:cNvSpPr>
                <a:spLocks noGrp="1" noRot="1" noChangeAspect="1" noMove="1" noResize="1" noEditPoints="1" noAdjustHandles="1" noChangeArrowheads="1" noChangeShapeType="1" noTextEdit="1"/>
              </p:cNvSpPr>
              <p:nvPr>
                <p:ph idx="1"/>
              </p:nvPr>
            </p:nvSpPr>
            <p:spPr>
              <a:blipFill>
                <a:blip r:embed="rId4"/>
                <a:stretch>
                  <a:fillRect l="-5217" t="-707" r="-812" b="-471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31D08F-DFE1-06CD-43E5-4ED0C623D31B}"/>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FC562815-145A-93F5-8B60-9C6CFB8457A2}"/>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FFF1F920-B407-BDE6-5E07-291F03D470F0}"/>
              </a:ext>
            </a:extLst>
          </p:cNvPr>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305193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2AEA-DED6-DF53-B05A-4CBF1FD70EDF}"/>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940A20-E5AD-894E-9F7C-294954E1C5C5}"/>
                  </a:ext>
                </a:extLst>
              </p:cNvPr>
              <p:cNvSpPr>
                <a:spLocks noGrp="1"/>
              </p:cNvSpPr>
              <p:nvPr>
                <p:ph idx="1"/>
              </p:nvPr>
            </p:nvSpPr>
            <p:spPr>
              <a:xfrm>
                <a:off x="196948" y="914399"/>
                <a:ext cx="11774658" cy="5176066"/>
              </a:xfrm>
            </p:spPr>
            <p:txBody>
              <a:bodyPr>
                <a:noAutofit/>
              </a:bodyPr>
              <a:lstStyle/>
              <a:p>
                <a:pPr marL="0" marR="0" indent="0" algn="just">
                  <a:spcBef>
                    <a:spcPts val="0"/>
                  </a:spcBef>
                  <a:spcAft>
                    <a:spcPts val="0"/>
                  </a:spcAft>
                  <a:buNone/>
                </a:pPr>
                <a:r>
                  <a:rPr lang="en-US" sz="1750" dirty="0">
                    <a:effectLst/>
                    <a:ea typeface="SimSun" panose="02010600030101010101" pitchFamily="2" charset="-122"/>
                  </a:rPr>
                  <a:t>For example, given multinormal distribution and given sample </a:t>
                </a:r>
                <a14:m>
                  <m:oMath xmlns:m="http://schemas.openxmlformats.org/officeDocument/2006/math">
                    <m:r>
                      <a:rPr lang="en-US" sz="1750" i="1">
                        <a:effectLst/>
                        <a:latin typeface="Cambria Math" panose="02040503050406030204" pitchFamily="18" charset="0"/>
                        <a:ea typeface="SimSun" panose="02010600030101010101" pitchFamily="2" charset="-122"/>
                      </a:rPr>
                      <m:t>𝒳</m:t>
                    </m:r>
                  </m:oMath>
                </a14:m>
                <a:r>
                  <a:rPr lang="en-US" sz="1750" dirty="0">
                    <a:effectLst/>
                    <a:ea typeface="SimSun" panose="02010600030101010101" pitchFamily="2" charset="-122"/>
                  </a:rPr>
                  <a:t> = {</a:t>
                </a:r>
                <a:r>
                  <a:rPr lang="en-US" sz="1750" i="1" dirty="0">
                    <a:effectLst/>
                    <a:ea typeface="SimSun" panose="02010600030101010101" pitchFamily="2" charset="-122"/>
                  </a:rPr>
                  <a:t>X</a:t>
                </a:r>
                <a:r>
                  <a:rPr lang="en-US" sz="1750" baseline="-25000" dirty="0">
                    <a:effectLst/>
                    <a:ea typeface="SimSun" panose="02010600030101010101" pitchFamily="2" charset="-122"/>
                  </a:rPr>
                  <a:t>1</a:t>
                </a:r>
                <a:r>
                  <a:rPr lang="en-US" sz="1750" dirty="0">
                    <a:effectLst/>
                    <a:ea typeface="SimSun" panose="02010600030101010101" pitchFamily="2" charset="-122"/>
                  </a:rPr>
                  <a:t>, </a:t>
                </a:r>
                <a:r>
                  <a:rPr lang="en-US" sz="1750" i="1" dirty="0">
                    <a:effectLst/>
                    <a:ea typeface="SimSun" panose="02010600030101010101" pitchFamily="2" charset="-122"/>
                  </a:rPr>
                  <a:t>X</a:t>
                </a:r>
                <a:r>
                  <a:rPr lang="en-US" sz="1750" baseline="-25000" dirty="0">
                    <a:effectLst/>
                    <a:ea typeface="SimSun" panose="02010600030101010101" pitchFamily="2" charset="-122"/>
                  </a:rPr>
                  <a:t>2</a:t>
                </a:r>
                <a:r>
                  <a:rPr lang="en-US" sz="1750" dirty="0">
                    <a:effectLst/>
                    <a:ea typeface="SimSun" panose="02010600030101010101" pitchFamily="2" charset="-122"/>
                  </a:rPr>
                  <a:t>,…, </a:t>
                </a:r>
                <a:r>
                  <a:rPr lang="en-US" sz="1750" i="1" dirty="0">
                    <a:effectLst/>
                    <a:ea typeface="SimSun" panose="02010600030101010101" pitchFamily="2" charset="-122"/>
                  </a:rPr>
                  <a:t>X</a:t>
                </a:r>
                <a:r>
                  <a:rPr lang="en-US" sz="1750" i="1" baseline="-25000" dirty="0">
                    <a:effectLst/>
                    <a:ea typeface="SimSun" panose="02010600030101010101" pitchFamily="2" charset="-122"/>
                  </a:rPr>
                  <a:t>N</a:t>
                </a:r>
                <a:r>
                  <a:rPr lang="en-US" sz="1750" dirty="0">
                    <a:effectLst/>
                    <a:ea typeface="SimSun" panose="02010600030101010101" pitchFamily="2" charset="-122"/>
                  </a:rPr>
                  <a:t>} where all </a:t>
                </a:r>
                <a:r>
                  <a:rPr lang="en-US" sz="1750" i="1" dirty="0">
                    <a:effectLst/>
                    <a:ea typeface="SimSun" panose="02010600030101010101" pitchFamily="2" charset="-122"/>
                  </a:rPr>
                  <a:t>X</a:t>
                </a:r>
                <a:r>
                  <a:rPr lang="en-US" sz="1750" i="1" baseline="-25000" dirty="0">
                    <a:effectLst/>
                    <a:ea typeface="SimSun" panose="02010600030101010101" pitchFamily="2" charset="-122"/>
                  </a:rPr>
                  <a:t>i</a:t>
                </a:r>
                <a:r>
                  <a:rPr lang="en-US" sz="1750" dirty="0">
                    <a:effectLst/>
                    <a:ea typeface="SimSun" panose="02010600030101010101" pitchFamily="2" charset="-122"/>
                  </a:rPr>
                  <a:t> (s) are </a:t>
                </a:r>
                <a:r>
                  <a:rPr lang="en-US" sz="1750" dirty="0" err="1">
                    <a:effectLst/>
                    <a:ea typeface="SimSun" panose="02010600030101010101" pitchFamily="2" charset="-122"/>
                  </a:rPr>
                  <a:t>iid</a:t>
                </a:r>
                <a:r>
                  <a:rPr lang="en-US" sz="1750" dirty="0">
                    <a:effectLst/>
                    <a:ea typeface="SimSun" panose="02010600030101010101" pitchFamily="2" charset="-122"/>
                  </a:rPr>
                  <a:t>, the estimate </a:t>
                </a:r>
                <a14:m>
                  <m:oMath xmlns:m="http://schemas.openxmlformats.org/officeDocument/2006/math">
                    <m:acc>
                      <m:accPr>
                        <m:chr m:val="̂"/>
                        <m:ctrlPr>
                          <a:rPr lang="en-US" sz="1750" i="1">
                            <a:effectLst/>
                            <a:latin typeface="Cambria Math" panose="02040503050406030204" pitchFamily="18" charset="0"/>
                            <a:ea typeface="SimSun" panose="02010600030101010101" pitchFamily="2" charset="-122"/>
                          </a:rPr>
                        </m:ctrlPr>
                      </m:accPr>
                      <m:e>
                        <m:r>
                          <m:rPr>
                            <m:sty m:val="p"/>
                          </m:rPr>
                          <a:rPr lang="en-US" sz="1750">
                            <a:effectLst/>
                            <a:latin typeface="Cambria Math" panose="02040503050406030204" pitchFamily="18" charset="0"/>
                            <a:ea typeface="SimSun" panose="02010600030101010101" pitchFamily="2" charset="-122"/>
                          </a:rPr>
                          <m:t>Θ</m:t>
                        </m:r>
                      </m:e>
                    </m:acc>
                    <m:r>
                      <a:rPr lang="en-US" sz="1750" i="1">
                        <a:effectLst/>
                        <a:latin typeface="Cambria Math" panose="02040503050406030204" pitchFamily="18" charset="0"/>
                        <a:ea typeface="SimSun" panose="02010600030101010101" pitchFamily="2" charset="-122"/>
                      </a:rPr>
                      <m:t>=</m:t>
                    </m:r>
                    <m:sSup>
                      <m:sSupPr>
                        <m:ctrlPr>
                          <a:rPr lang="en-US" sz="1750" i="1">
                            <a:effectLst/>
                            <a:latin typeface="Cambria Math" panose="02040503050406030204" pitchFamily="18" charset="0"/>
                            <a:ea typeface="SimSun" panose="02010600030101010101" pitchFamily="2" charset="-122"/>
                          </a:rPr>
                        </m:ctrlPr>
                      </m:sSupPr>
                      <m:e>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r>
                              <a:rPr lang="en-US" sz="1750" i="1">
                                <a:effectLst/>
                                <a:latin typeface="Cambria Math" panose="02040503050406030204" pitchFamily="18" charset="0"/>
                                <a:ea typeface="SimSun" panose="02010600030101010101" pitchFamily="2" charset="-122"/>
                              </a:rPr>
                              <m:t>,</m:t>
                            </m:r>
                            <m:acc>
                              <m:accPr>
                                <m:chr m:val="̂"/>
                                <m:ctrlPr>
                                  <a:rPr lang="en-US" sz="1750" i="1">
                                    <a:effectLst/>
                                    <a:latin typeface="Cambria Math" panose="02040503050406030204" pitchFamily="18" charset="0"/>
                                    <a:ea typeface="SimSun" panose="02010600030101010101" pitchFamily="2" charset="-122"/>
                                  </a:rPr>
                                </m:ctrlPr>
                              </m:accPr>
                              <m:e>
                                <m:r>
                                  <m:rPr>
                                    <m:sty m:val="p"/>
                                  </m:rPr>
                                  <a:rPr lang="en-US" sz="1750">
                                    <a:effectLst/>
                                    <a:latin typeface="Cambria Math" panose="02040503050406030204" pitchFamily="18" charset="0"/>
                                    <a:ea typeface="SimSun" panose="02010600030101010101" pitchFamily="2" charset="-122"/>
                                  </a:rPr>
                                  <m:t>Σ</m:t>
                                </m:r>
                              </m:e>
                            </m:acc>
                          </m:e>
                        </m:d>
                      </m:e>
                      <m:sup>
                        <m:r>
                          <a:rPr lang="en-US" sz="1750" i="1">
                            <a:effectLst/>
                            <a:latin typeface="Cambria Math" panose="02040503050406030204" pitchFamily="18" charset="0"/>
                            <a:ea typeface="SimSun" panose="02010600030101010101" pitchFamily="2" charset="-122"/>
                          </a:rPr>
                          <m:t>𝑇</m:t>
                        </m:r>
                      </m:sup>
                    </m:sSup>
                  </m:oMath>
                </a14:m>
                <a:r>
                  <a:rPr lang="en-US" sz="1750" dirty="0">
                    <a:effectLst/>
                    <a:ea typeface="SimSun" panose="02010600030101010101" pitchFamily="2" charset="-122"/>
                  </a:rPr>
                  <a:t> from MLE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50" i="1">
                              <a:effectLst/>
                              <a:latin typeface="Cambria Math" panose="02040503050406030204" pitchFamily="18" charset="0"/>
                              <a:ea typeface="SimSun" panose="02010600030101010101" pitchFamily="2" charset="-122"/>
                            </a:rPr>
                          </m:ctrlPr>
                        </m:mPr>
                        <m:mr>
                          <m:e>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r>
                              <a:rPr lang="en-US" sz="1750" i="1">
                                <a:effectLst/>
                                <a:latin typeface="Cambria Math" panose="02040503050406030204" pitchFamily="18" charset="0"/>
                                <a:ea typeface="SimSun" panose="02010600030101010101" pitchFamily="2" charset="-122"/>
                              </a:rPr>
                              <m:t>=</m:t>
                            </m:r>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𝑋</m:t>
                                </m:r>
                              </m:e>
                            </m:acc>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nary>
                              <m:naryPr>
                                <m:chr m:val="∑"/>
                                <m:limLoc m:val="undOvr"/>
                                <m:ctrlPr>
                                  <a:rPr lang="en-US" sz="1750" i="1">
                                    <a:effectLst/>
                                    <a:latin typeface="Cambria Math" panose="02040503050406030204" pitchFamily="18" charset="0"/>
                                    <a:ea typeface="SimSun" panose="02010600030101010101" pitchFamily="2" charset="-122"/>
                                  </a:rPr>
                                </m:ctrlPr>
                              </m:naryPr>
                              <m:sub>
                                <m:r>
                                  <a:rPr lang="en-US" sz="1750" i="1">
                                    <a:effectLst/>
                                    <a:latin typeface="Cambria Math" panose="02040503050406030204" pitchFamily="18" charset="0"/>
                                    <a:ea typeface="SimSun" panose="02010600030101010101" pitchFamily="2" charset="-122"/>
                                  </a:rPr>
                                  <m:t>𝑖</m:t>
                                </m:r>
                                <m:r>
                                  <a:rPr lang="en-US" sz="1750" i="1">
                                    <a:effectLst/>
                                    <a:latin typeface="Cambria Math" panose="02040503050406030204" pitchFamily="18" charset="0"/>
                                    <a:ea typeface="SimSun" panose="02010600030101010101" pitchFamily="2" charset="-122"/>
                                  </a:rPr>
                                  <m:t>=1</m:t>
                                </m:r>
                              </m:sub>
                              <m:sup>
                                <m:r>
                                  <a:rPr lang="en-US" sz="1750" i="1">
                                    <a:effectLst/>
                                    <a:latin typeface="Cambria Math" panose="02040503050406030204" pitchFamily="18" charset="0"/>
                                    <a:ea typeface="SimSun" panose="02010600030101010101" pitchFamily="2" charset="-122"/>
                                  </a:rPr>
                                  <m:t>𝑁</m:t>
                                </m:r>
                              </m:sup>
                              <m:e>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𝑋</m:t>
                                    </m:r>
                                  </m:e>
                                  <m:sub>
                                    <m:r>
                                      <a:rPr lang="en-US" sz="1750" i="1">
                                        <a:effectLst/>
                                        <a:latin typeface="Cambria Math" panose="02040503050406030204" pitchFamily="18" charset="0"/>
                                        <a:ea typeface="SimSun" panose="02010600030101010101" pitchFamily="2" charset="-122"/>
                                      </a:rPr>
                                      <m:t>𝑖</m:t>
                                    </m:r>
                                  </m:sub>
                                </m:sSub>
                              </m:e>
                            </m:nary>
                          </m:e>
                        </m:mr>
                        <m:mr>
                          <m:e>
                            <m:acc>
                              <m:accPr>
                                <m:chr m:val="̂"/>
                                <m:ctrlPr>
                                  <a:rPr lang="en-US" sz="1750" i="1">
                                    <a:effectLst/>
                                    <a:latin typeface="Cambria Math" panose="02040503050406030204" pitchFamily="18" charset="0"/>
                                    <a:ea typeface="SimSun" panose="02010600030101010101" pitchFamily="2" charset="-122"/>
                                  </a:rPr>
                                </m:ctrlPr>
                              </m:accPr>
                              <m:e>
                                <m:r>
                                  <m:rPr>
                                    <m:sty m:val="p"/>
                                  </m:rPr>
                                  <a:rPr lang="en-US" sz="1750">
                                    <a:effectLst/>
                                    <a:latin typeface="Cambria Math" panose="02040503050406030204" pitchFamily="18" charset="0"/>
                                    <a:ea typeface="SimSun" panose="02010600030101010101" pitchFamily="2" charset="-122"/>
                                  </a:rPr>
                                  <m:t>Σ</m:t>
                                </m:r>
                              </m:e>
                            </m:acc>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nary>
                              <m:naryPr>
                                <m:chr m:val="∑"/>
                                <m:limLoc m:val="undOvr"/>
                                <m:ctrlPr>
                                  <a:rPr lang="en-US" sz="1750" i="1">
                                    <a:effectLst/>
                                    <a:latin typeface="Cambria Math" panose="02040503050406030204" pitchFamily="18" charset="0"/>
                                    <a:ea typeface="SimSun" panose="02010600030101010101" pitchFamily="2" charset="-122"/>
                                  </a:rPr>
                                </m:ctrlPr>
                              </m:naryPr>
                              <m:sub>
                                <m:r>
                                  <a:rPr lang="en-US" sz="1750" i="1">
                                    <a:effectLst/>
                                    <a:latin typeface="Cambria Math" panose="02040503050406030204" pitchFamily="18" charset="0"/>
                                    <a:ea typeface="SimSun" panose="02010600030101010101" pitchFamily="2" charset="-122"/>
                                  </a:rPr>
                                  <m:t>𝑖</m:t>
                                </m:r>
                                <m:r>
                                  <a:rPr lang="en-US" sz="1750" i="1">
                                    <a:effectLst/>
                                    <a:latin typeface="Cambria Math" panose="02040503050406030204" pitchFamily="18" charset="0"/>
                                    <a:ea typeface="SimSun" panose="02010600030101010101" pitchFamily="2" charset="-122"/>
                                  </a:rPr>
                                  <m:t>=1</m:t>
                                </m:r>
                              </m:sub>
                              <m:sup>
                                <m:r>
                                  <a:rPr lang="en-US" sz="1750" i="1">
                                    <a:effectLst/>
                                    <a:latin typeface="Cambria Math" panose="02040503050406030204" pitchFamily="18" charset="0"/>
                                    <a:ea typeface="SimSun" panose="02010600030101010101" pitchFamily="2" charset="-122"/>
                                  </a:rPr>
                                  <m:t>𝑁</m:t>
                                </m:r>
                              </m:sup>
                              <m:e>
                                <m:d>
                                  <m:dPr>
                                    <m:ctrlPr>
                                      <a:rPr lang="en-US" sz="1750" i="1">
                                        <a:effectLst/>
                                        <a:latin typeface="Cambria Math" panose="02040503050406030204" pitchFamily="18" charset="0"/>
                                        <a:ea typeface="SimSun" panose="02010600030101010101" pitchFamily="2" charset="-122"/>
                                      </a:rPr>
                                    </m:ctrlPr>
                                  </m:dPr>
                                  <m:e>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𝑋</m:t>
                                        </m:r>
                                      </m:e>
                                      <m:sub>
                                        <m:r>
                                          <a:rPr lang="en-US" sz="1750" i="1">
                                            <a:effectLst/>
                                            <a:latin typeface="Cambria Math" panose="02040503050406030204" pitchFamily="18" charset="0"/>
                                            <a:ea typeface="SimSun" panose="02010600030101010101" pitchFamily="2" charset="-122"/>
                                          </a:rPr>
                                          <m:t>𝑖</m:t>
                                        </m:r>
                                      </m:sub>
                                    </m:sSub>
                                    <m:r>
                                      <a:rPr lang="en-US" sz="1750" i="1">
                                        <a:effectLst/>
                                        <a:latin typeface="Cambria Math" panose="02040503050406030204" pitchFamily="18" charset="0"/>
                                        <a:ea typeface="SimSun" panose="02010600030101010101" pitchFamily="2" charset="-122"/>
                                      </a:rPr>
                                      <m:t>−</m:t>
                                    </m:r>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sSup>
                                  <m:sSupPr>
                                    <m:ctrlPr>
                                      <a:rPr lang="en-US" sz="1750" i="1">
                                        <a:effectLst/>
                                        <a:latin typeface="Cambria Math" panose="02040503050406030204" pitchFamily="18" charset="0"/>
                                        <a:ea typeface="SimSun" panose="02010600030101010101" pitchFamily="2" charset="-122"/>
                                      </a:rPr>
                                    </m:ctrlPr>
                                  </m:sSupPr>
                                  <m:e>
                                    <m:d>
                                      <m:dPr>
                                        <m:ctrlPr>
                                          <a:rPr lang="en-US" sz="1750" i="1">
                                            <a:effectLst/>
                                            <a:latin typeface="Cambria Math" panose="02040503050406030204" pitchFamily="18" charset="0"/>
                                            <a:ea typeface="SimSun" panose="02010600030101010101" pitchFamily="2" charset="-122"/>
                                          </a:rPr>
                                        </m:ctrlPr>
                                      </m:dPr>
                                      <m:e>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𝑋</m:t>
                                            </m:r>
                                          </m:e>
                                          <m:sub>
                                            <m:r>
                                              <a:rPr lang="en-US" sz="1750" i="1">
                                                <a:effectLst/>
                                                <a:latin typeface="Cambria Math" panose="02040503050406030204" pitchFamily="18" charset="0"/>
                                                <a:ea typeface="SimSun" panose="02010600030101010101" pitchFamily="2" charset="-122"/>
                                              </a:rPr>
                                              <m:t>𝑖</m:t>
                                            </m:r>
                                          </m:sub>
                                        </m:sSub>
                                        <m:r>
                                          <a:rPr lang="en-US" sz="1750" i="1">
                                            <a:effectLst/>
                                            <a:latin typeface="Cambria Math" panose="02040503050406030204" pitchFamily="18" charset="0"/>
                                            <a:ea typeface="SimSun" panose="02010600030101010101" pitchFamily="2" charset="-122"/>
                                          </a:rPr>
                                          <m:t>−</m:t>
                                        </m:r>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e>
                                  <m:sup>
                                    <m:r>
                                      <a:rPr lang="en-US" sz="1750" i="1">
                                        <a:effectLst/>
                                        <a:latin typeface="Cambria Math" panose="02040503050406030204" pitchFamily="18" charset="0"/>
                                        <a:ea typeface="SimSun" panose="02010600030101010101" pitchFamily="2" charset="-122"/>
                                      </a:rPr>
                                      <m:t>𝑇</m:t>
                                    </m:r>
                                  </m:sup>
                                </m:sSup>
                              </m:e>
                            </m:nary>
                          </m:e>
                        </m:mr>
                      </m:m>
                    </m:oMath>
                  </m:oMathPara>
                </a14:m>
                <a:endParaRPr lang="en-US" sz="1750" dirty="0">
                  <a:effectLst/>
                  <a:ea typeface="SimSun" panose="02010600030101010101" pitchFamily="2" charset="-122"/>
                </a:endParaRPr>
              </a:p>
              <a:p>
                <a:pPr marL="0" marR="0" indent="0" algn="just">
                  <a:spcBef>
                    <a:spcPts val="0"/>
                  </a:spcBef>
                  <a:spcAft>
                    <a:spcPts val="0"/>
                  </a:spcAft>
                  <a:buNone/>
                </a:pPr>
                <a:r>
                  <a:rPr lang="en-US" sz="1750" dirty="0">
                    <a:effectLst/>
                    <a:ea typeface="SimSun" panose="02010600030101010101" pitchFamily="2" charset="-122"/>
                  </a:rPr>
                  <a:t>Due to: </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ea typeface="SimSun" panose="02010600030101010101" pitchFamily="2" charset="-122"/>
                            </a:rPr>
                          </m:ctrlPr>
                        </m:dPr>
                        <m:e>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nary>
                            <m:naryPr>
                              <m:chr m:val="∑"/>
                              <m:limLoc m:val="undOvr"/>
                              <m:ctrlPr>
                                <a:rPr lang="en-US" sz="1750" i="1">
                                  <a:effectLst/>
                                  <a:latin typeface="Cambria Math" panose="02040503050406030204" pitchFamily="18" charset="0"/>
                                  <a:ea typeface="SimSun" panose="02010600030101010101" pitchFamily="2" charset="-122"/>
                                </a:rPr>
                              </m:ctrlPr>
                            </m:naryPr>
                            <m:sub>
                              <m:r>
                                <a:rPr lang="en-US" sz="1750" i="1">
                                  <a:effectLst/>
                                  <a:latin typeface="Cambria Math" panose="02040503050406030204" pitchFamily="18" charset="0"/>
                                  <a:ea typeface="SimSun" panose="02010600030101010101" pitchFamily="2" charset="-122"/>
                                </a:rPr>
                                <m:t>𝑖</m:t>
                              </m:r>
                              <m:r>
                                <a:rPr lang="en-US" sz="1750" i="1">
                                  <a:effectLst/>
                                  <a:latin typeface="Cambria Math" panose="02040503050406030204" pitchFamily="18" charset="0"/>
                                  <a:ea typeface="SimSun" panose="02010600030101010101" pitchFamily="2" charset="-122"/>
                                </a:rPr>
                                <m:t>=1</m:t>
                              </m:r>
                            </m:sub>
                            <m:sup>
                              <m:r>
                                <a:rPr lang="en-US" sz="1750" i="1">
                                  <a:effectLst/>
                                  <a:latin typeface="Cambria Math" panose="02040503050406030204" pitchFamily="18" charset="0"/>
                                  <a:ea typeface="SimSun" panose="02010600030101010101" pitchFamily="2" charset="-122"/>
                                </a:rPr>
                                <m:t>𝑁</m:t>
                              </m:r>
                            </m:sup>
                            <m:e>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𝑋</m:t>
                                  </m:r>
                                </m:e>
                                <m:sub>
                                  <m:r>
                                    <a:rPr lang="en-US" sz="1750" i="1">
                                      <a:effectLst/>
                                      <a:latin typeface="Cambria Math" panose="02040503050406030204" pitchFamily="18" charset="0"/>
                                      <a:ea typeface="SimSun" panose="02010600030101010101" pitchFamily="2" charset="-122"/>
                                    </a:rPr>
                                    <m:t>𝑖</m:t>
                                  </m:r>
                                </m:sub>
                              </m:sSub>
                            </m:e>
                          </m:nary>
                        </m:e>
                      </m:d>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nary>
                        <m:naryPr>
                          <m:chr m:val="∑"/>
                          <m:limLoc m:val="undOvr"/>
                          <m:ctrlPr>
                            <a:rPr lang="en-US" sz="1750" i="1">
                              <a:effectLst/>
                              <a:latin typeface="Cambria Math" panose="02040503050406030204" pitchFamily="18" charset="0"/>
                              <a:ea typeface="SimSun" panose="02010600030101010101" pitchFamily="2" charset="-122"/>
                            </a:rPr>
                          </m:ctrlPr>
                        </m:naryPr>
                        <m:sub>
                          <m:r>
                            <a:rPr lang="en-US" sz="1750" i="1">
                              <a:effectLst/>
                              <a:latin typeface="Cambria Math" panose="02040503050406030204" pitchFamily="18" charset="0"/>
                              <a:ea typeface="SimSun" panose="02010600030101010101" pitchFamily="2" charset="-122"/>
                            </a:rPr>
                            <m:t>𝑖</m:t>
                          </m:r>
                          <m:r>
                            <a:rPr lang="en-US" sz="1750" i="1">
                              <a:effectLst/>
                              <a:latin typeface="Cambria Math" panose="02040503050406030204" pitchFamily="18" charset="0"/>
                              <a:ea typeface="SimSun" panose="02010600030101010101" pitchFamily="2" charset="-122"/>
                            </a:rPr>
                            <m:t>=1</m:t>
                          </m:r>
                        </m:sub>
                        <m:sup>
                          <m:r>
                            <a:rPr lang="en-US" sz="1750" i="1">
                              <a:effectLst/>
                              <a:latin typeface="Cambria Math" panose="02040503050406030204" pitchFamily="18" charset="0"/>
                              <a:ea typeface="SimSun" panose="02010600030101010101" pitchFamily="2" charset="-122"/>
                            </a:rPr>
                            <m:t>𝑁</m:t>
                          </m:r>
                        </m:sup>
                        <m:e>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ea typeface="SimSun" panose="02010600030101010101" pitchFamily="2" charset="-122"/>
                                </a:rPr>
                              </m:ctrlPr>
                            </m:dPr>
                            <m:e>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𝑋</m:t>
                                  </m:r>
                                </m:e>
                                <m:sub>
                                  <m:r>
                                    <a:rPr lang="en-US" sz="1750" i="1">
                                      <a:effectLst/>
                                      <a:latin typeface="Cambria Math" panose="02040503050406030204" pitchFamily="18" charset="0"/>
                                      <a:ea typeface="SimSun" panose="02010600030101010101" pitchFamily="2" charset="-122"/>
                                    </a:rPr>
                                    <m:t>𝑖</m:t>
                                  </m:r>
                                </m:sub>
                              </m:sSub>
                            </m:e>
                          </m:d>
                        </m:e>
                      </m:nary>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nary>
                        <m:naryPr>
                          <m:chr m:val="∑"/>
                          <m:limLoc m:val="undOvr"/>
                          <m:ctrlPr>
                            <a:rPr lang="en-US" sz="1750" i="1">
                              <a:effectLst/>
                              <a:latin typeface="Cambria Math" panose="02040503050406030204" pitchFamily="18" charset="0"/>
                              <a:ea typeface="SimSun" panose="02010600030101010101" pitchFamily="2" charset="-122"/>
                            </a:rPr>
                          </m:ctrlPr>
                        </m:naryPr>
                        <m:sub>
                          <m:r>
                            <a:rPr lang="en-US" sz="1750" i="1">
                              <a:effectLst/>
                              <a:latin typeface="Cambria Math" panose="02040503050406030204" pitchFamily="18" charset="0"/>
                              <a:ea typeface="SimSun" panose="02010600030101010101" pitchFamily="2" charset="-122"/>
                            </a:rPr>
                            <m:t>𝑖</m:t>
                          </m:r>
                          <m:r>
                            <a:rPr lang="en-US" sz="1750" i="1">
                              <a:effectLst/>
                              <a:latin typeface="Cambria Math" panose="02040503050406030204" pitchFamily="18" charset="0"/>
                              <a:ea typeface="SimSun" panose="02010600030101010101" pitchFamily="2" charset="-122"/>
                            </a:rPr>
                            <m:t>=1</m:t>
                          </m:r>
                        </m:sub>
                        <m:sup>
                          <m:r>
                            <a:rPr lang="en-US" sz="1750" i="1">
                              <a:effectLst/>
                              <a:latin typeface="Cambria Math" panose="02040503050406030204" pitchFamily="18" charset="0"/>
                              <a:ea typeface="SimSun" panose="02010600030101010101" pitchFamily="2" charset="-122"/>
                            </a:rPr>
                            <m:t>𝑁</m:t>
                          </m:r>
                        </m:sup>
                        <m:e>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ea typeface="SimSun" panose="02010600030101010101" pitchFamily="2" charset="-122"/>
                                </a:rPr>
                              </m:ctrlPr>
                            </m:dPr>
                            <m:e>
                              <m:r>
                                <a:rPr lang="en-US" sz="1750" i="1">
                                  <a:effectLst/>
                                  <a:latin typeface="Cambria Math" panose="02040503050406030204" pitchFamily="18" charset="0"/>
                                  <a:ea typeface="SimSun" panose="02010600030101010101" pitchFamily="2" charset="-122"/>
                                </a:rPr>
                                <m:t>𝑋</m:t>
                              </m:r>
                            </m:e>
                          </m:d>
                        </m:e>
                      </m:nary>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𝜇</m:t>
                      </m:r>
                    </m:oMath>
                  </m:oMathPara>
                </a14:m>
                <a:endParaRPr lang="en-US" sz="1750" dirty="0">
                  <a:effectLst/>
                  <a:ea typeface="SimSun" panose="02010600030101010101" pitchFamily="2" charset="-122"/>
                </a:endParaRPr>
              </a:p>
              <a:p>
                <a:pPr marL="0" marR="0" indent="0" algn="just">
                  <a:spcBef>
                    <a:spcPts val="0"/>
                  </a:spcBef>
                  <a:spcAft>
                    <a:spcPts val="0"/>
                  </a:spcAft>
                  <a:buNone/>
                </a:pPr>
                <a:r>
                  <a:rPr lang="en-US" sz="1750" dirty="0">
                    <a:effectLst/>
                    <a:ea typeface="SimSun" panose="02010600030101010101" pitchFamily="2" charset="-122"/>
                  </a:rPr>
                  <a:t>Then </a:t>
                </a:r>
                <a14:m>
                  <m:oMath xmlns:m="http://schemas.openxmlformats.org/officeDocument/2006/math">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oMath>
                </a14:m>
                <a:r>
                  <a:rPr lang="en-US" sz="1750" dirty="0">
                    <a:effectLst/>
                    <a:ea typeface="SimSun" panose="02010600030101010101" pitchFamily="2" charset="-122"/>
                  </a:rPr>
                  <a:t> is unbiased estimate. We also have: </a:t>
                </a:r>
                <a14:m>
                  <m:oMath xmlns:m="http://schemas.openxmlformats.org/officeDocument/2006/math">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m:rPr>
                                <m:sty m:val="p"/>
                              </m:rPr>
                              <a:rPr lang="en-US" sz="1750">
                                <a:effectLst/>
                                <a:latin typeface="Cambria Math" panose="02040503050406030204" pitchFamily="18" charset="0"/>
                                <a:ea typeface="SimSun" panose="02010600030101010101" pitchFamily="2" charset="-122"/>
                              </a:rPr>
                              <m:t>Σ</m:t>
                            </m:r>
                          </m:e>
                        </m:acc>
                      </m:e>
                    </m:d>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ea typeface="SimSun" panose="02010600030101010101" pitchFamily="2" charset="-122"/>
                          </a:rPr>
                        </m:ctrlPr>
                      </m:dPr>
                      <m:e>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nary>
                          <m:naryPr>
                            <m:chr m:val="∑"/>
                            <m:limLoc m:val="undOvr"/>
                            <m:ctrlPr>
                              <a:rPr lang="en-US" sz="1750" i="1">
                                <a:effectLst/>
                                <a:latin typeface="Cambria Math" panose="02040503050406030204" pitchFamily="18" charset="0"/>
                                <a:ea typeface="SimSun" panose="02010600030101010101" pitchFamily="2" charset="-122"/>
                              </a:rPr>
                            </m:ctrlPr>
                          </m:naryPr>
                          <m:sub>
                            <m:r>
                              <a:rPr lang="en-US" sz="1750" i="1">
                                <a:effectLst/>
                                <a:latin typeface="Cambria Math" panose="02040503050406030204" pitchFamily="18" charset="0"/>
                                <a:ea typeface="SimSun" panose="02010600030101010101" pitchFamily="2" charset="-122"/>
                              </a:rPr>
                              <m:t>𝑖</m:t>
                            </m:r>
                            <m:r>
                              <a:rPr lang="en-US" sz="1750" i="1">
                                <a:effectLst/>
                                <a:latin typeface="Cambria Math" panose="02040503050406030204" pitchFamily="18" charset="0"/>
                                <a:ea typeface="SimSun" panose="02010600030101010101" pitchFamily="2" charset="-122"/>
                              </a:rPr>
                              <m:t>=1</m:t>
                            </m:r>
                          </m:sub>
                          <m:sup>
                            <m:r>
                              <a:rPr lang="en-US" sz="1750" i="1">
                                <a:effectLst/>
                                <a:latin typeface="Cambria Math" panose="02040503050406030204" pitchFamily="18" charset="0"/>
                                <a:ea typeface="SimSun" panose="02010600030101010101" pitchFamily="2" charset="-122"/>
                              </a:rPr>
                              <m:t>𝑁</m:t>
                            </m:r>
                          </m:sup>
                          <m:e>
                            <m:d>
                              <m:dPr>
                                <m:ctrlPr>
                                  <a:rPr lang="en-US" sz="1750" i="1">
                                    <a:effectLst/>
                                    <a:latin typeface="Cambria Math" panose="02040503050406030204" pitchFamily="18" charset="0"/>
                                    <a:ea typeface="SimSun" panose="02010600030101010101" pitchFamily="2" charset="-122"/>
                                  </a:rPr>
                                </m:ctrlPr>
                              </m:dPr>
                              <m:e>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𝑋</m:t>
                                    </m:r>
                                  </m:e>
                                  <m:sub>
                                    <m:r>
                                      <a:rPr lang="en-US" sz="1750" i="1">
                                        <a:effectLst/>
                                        <a:latin typeface="Cambria Math" panose="02040503050406030204" pitchFamily="18" charset="0"/>
                                        <a:ea typeface="SimSun" panose="02010600030101010101" pitchFamily="2" charset="-122"/>
                                      </a:rPr>
                                      <m:t>𝑖</m:t>
                                    </m:r>
                                  </m:sub>
                                </m:sSub>
                                <m:r>
                                  <a:rPr lang="en-US" sz="1750" i="1">
                                    <a:effectLst/>
                                    <a:latin typeface="Cambria Math" panose="02040503050406030204" pitchFamily="18" charset="0"/>
                                    <a:ea typeface="SimSun" panose="02010600030101010101" pitchFamily="2" charset="-122"/>
                                  </a:rPr>
                                  <m:t>−</m:t>
                                </m:r>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sSup>
                              <m:sSupPr>
                                <m:ctrlPr>
                                  <a:rPr lang="en-US" sz="1750" i="1">
                                    <a:effectLst/>
                                    <a:latin typeface="Cambria Math" panose="02040503050406030204" pitchFamily="18" charset="0"/>
                                    <a:ea typeface="SimSun" panose="02010600030101010101" pitchFamily="2" charset="-122"/>
                                  </a:rPr>
                                </m:ctrlPr>
                              </m:sSupPr>
                              <m:e>
                                <m:d>
                                  <m:dPr>
                                    <m:ctrlPr>
                                      <a:rPr lang="en-US" sz="1750" i="1">
                                        <a:effectLst/>
                                        <a:latin typeface="Cambria Math" panose="02040503050406030204" pitchFamily="18" charset="0"/>
                                        <a:ea typeface="SimSun" panose="02010600030101010101" pitchFamily="2" charset="-122"/>
                                      </a:rPr>
                                    </m:ctrlPr>
                                  </m:dPr>
                                  <m:e>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𝑋</m:t>
                                        </m:r>
                                      </m:e>
                                      <m:sub>
                                        <m:r>
                                          <a:rPr lang="en-US" sz="1750" i="1">
                                            <a:effectLst/>
                                            <a:latin typeface="Cambria Math" panose="02040503050406030204" pitchFamily="18" charset="0"/>
                                            <a:ea typeface="SimSun" panose="02010600030101010101" pitchFamily="2" charset="-122"/>
                                          </a:rPr>
                                          <m:t>𝑖</m:t>
                                        </m:r>
                                      </m:sub>
                                    </m:sSub>
                                    <m:r>
                                      <a:rPr lang="en-US" sz="1750" i="1">
                                        <a:effectLst/>
                                        <a:latin typeface="Cambria Math" panose="02040503050406030204" pitchFamily="18" charset="0"/>
                                        <a:ea typeface="SimSun" panose="02010600030101010101" pitchFamily="2" charset="-122"/>
                                      </a:rPr>
                                      <m:t>−</m:t>
                                    </m:r>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e>
                              <m:sup>
                                <m:r>
                                  <a:rPr lang="en-US" sz="1750" i="1">
                                    <a:effectLst/>
                                    <a:latin typeface="Cambria Math" panose="02040503050406030204" pitchFamily="18" charset="0"/>
                                    <a:ea typeface="SimSun" panose="02010600030101010101" pitchFamily="2" charset="-122"/>
                                  </a:rPr>
                                  <m:t>𝑇</m:t>
                                </m:r>
                              </m:sup>
                            </m:sSup>
                          </m:e>
                        </m:nary>
                      </m:e>
                    </m:d>
                    <m:r>
                      <a:rPr lang="en-US" sz="1750" i="1">
                        <a:effectLst/>
                        <a:latin typeface="Cambria Math" panose="02040503050406030204" pitchFamily="18" charset="0"/>
                        <a:ea typeface="SimSun" panose="02010600030101010101" pitchFamily="2" charset="-122"/>
                      </a:rPr>
                      <m:t>=</m:t>
                    </m:r>
                    <m:d>
                      <m:dPr>
                        <m:ctrlPr>
                          <a:rPr lang="en-US" sz="1750" i="1">
                            <a:effectLst/>
                            <a:latin typeface="Cambria Math" panose="02040503050406030204" pitchFamily="18" charset="0"/>
                            <a:ea typeface="SimSun" panose="02010600030101010101" pitchFamily="2" charset="-122"/>
                          </a:rPr>
                        </m:ctrlPr>
                      </m:dPr>
                      <m:e>
                        <m:r>
                          <m:rPr>
                            <m:sty m:val="p"/>
                          </m:rPr>
                          <a:rPr lang="en-US" sz="1750">
                            <a:effectLst/>
                            <a:latin typeface="Cambria Math" panose="02040503050406030204" pitchFamily="18" charset="0"/>
                            <a:ea typeface="SimSun" panose="02010600030101010101" pitchFamily="2" charset="-122"/>
                          </a:rPr>
                          <m:t>Σ</m:t>
                        </m:r>
                        <m:r>
                          <a:rPr lang="en-US" sz="1750">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𝜇</m:t>
                        </m:r>
                        <m:sSup>
                          <m:sSupPr>
                            <m:ctrlPr>
                              <a:rPr lang="en-US" sz="1750" i="1">
                                <a:effectLst/>
                                <a:latin typeface="Cambria Math" panose="02040503050406030204" pitchFamily="18" charset="0"/>
                                <a:ea typeface="SimSun" panose="02010600030101010101" pitchFamily="2" charset="-122"/>
                              </a:rPr>
                            </m:ctrlPr>
                          </m:sSupPr>
                          <m:e>
                            <m:r>
                              <a:rPr lang="en-US" sz="1750" i="1">
                                <a:effectLst/>
                                <a:latin typeface="Cambria Math" panose="02040503050406030204" pitchFamily="18" charset="0"/>
                                <a:ea typeface="SimSun" panose="02010600030101010101" pitchFamily="2" charset="-122"/>
                              </a:rPr>
                              <m:t>𝜇</m:t>
                            </m:r>
                          </m:e>
                          <m:sup>
                            <m:r>
                              <a:rPr lang="en-US" sz="1750" i="1">
                                <a:effectLst/>
                                <a:latin typeface="Cambria Math" panose="02040503050406030204" pitchFamily="18" charset="0"/>
                                <a:ea typeface="SimSun" panose="02010600030101010101" pitchFamily="2" charset="-122"/>
                              </a:rPr>
                              <m:t>𝑇</m:t>
                            </m:r>
                          </m:sup>
                        </m:sSup>
                      </m:e>
                    </m:d>
                    <m:r>
                      <a:rPr lang="en-US" sz="1750" i="1">
                        <a:effectLst/>
                        <a:latin typeface="Cambria Math" panose="02040503050406030204" pitchFamily="18" charset="0"/>
                        <a:ea typeface="SimSun" panose="02010600030101010101" pitchFamily="2" charset="-122"/>
                      </a:rPr>
                      <m:t>−</m:t>
                    </m:r>
                    <m:d>
                      <m:dPr>
                        <m:ctrlPr>
                          <a:rPr lang="en-US" sz="1750" i="1">
                            <a:effectLst/>
                            <a:latin typeface="Cambria Math" panose="02040503050406030204" pitchFamily="18" charset="0"/>
                            <a:ea typeface="SimSun" panose="02010600030101010101" pitchFamily="2" charset="-122"/>
                          </a:rPr>
                        </m:ctrlPr>
                      </m:dPr>
                      <m:e>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𝜇</m:t>
                        </m:r>
                        <m:sSup>
                          <m:sSupPr>
                            <m:ctrlPr>
                              <a:rPr lang="en-US" sz="1750" i="1">
                                <a:effectLst/>
                                <a:latin typeface="Cambria Math" panose="02040503050406030204" pitchFamily="18" charset="0"/>
                                <a:ea typeface="SimSun" panose="02010600030101010101" pitchFamily="2" charset="-122"/>
                              </a:rPr>
                            </m:ctrlPr>
                          </m:sSupPr>
                          <m:e>
                            <m:r>
                              <a:rPr lang="en-US" sz="1750" i="1">
                                <a:effectLst/>
                                <a:latin typeface="Cambria Math" panose="02040503050406030204" pitchFamily="18" charset="0"/>
                                <a:ea typeface="SimSun" panose="02010600030101010101" pitchFamily="2" charset="-122"/>
                              </a:rPr>
                              <m:t>𝜇</m:t>
                            </m:r>
                          </m:e>
                          <m:sup>
                            <m:r>
                              <a:rPr lang="en-US" sz="1750" i="1">
                                <a:effectLst/>
                                <a:latin typeface="Cambria Math" panose="02040503050406030204" pitchFamily="18" charset="0"/>
                                <a:ea typeface="SimSun" panose="02010600030101010101" pitchFamily="2" charset="-122"/>
                              </a:rPr>
                              <m:t>𝑇</m:t>
                            </m:r>
                          </m:sup>
                        </m:sSup>
                      </m:e>
                    </m:d>
                    <m:r>
                      <a:rPr lang="en-US" sz="1750" i="1">
                        <a:effectLst/>
                        <a:latin typeface="Cambria Math" panose="02040503050406030204" pitchFamily="18" charset="0"/>
                        <a:ea typeface="SimSun" panose="02010600030101010101" pitchFamily="2" charset="-122"/>
                      </a:rPr>
                      <m:t>=</m:t>
                    </m:r>
                    <m:r>
                      <m:rPr>
                        <m:sty m:val="p"/>
                      </m:rPr>
                      <a:rPr lang="en-US" sz="1750">
                        <a:effectLst/>
                        <a:latin typeface="Cambria Math" panose="02040503050406030204" pitchFamily="18" charset="0"/>
                        <a:ea typeface="SimSun" panose="02010600030101010101" pitchFamily="2" charset="-122"/>
                      </a:rPr>
                      <m:t>Σ</m:t>
                    </m:r>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oMath>
                </a14:m>
                <a:endParaRPr lang="en-US" sz="1750" dirty="0">
                  <a:effectLst/>
                  <a:ea typeface="SimSun" panose="02010600030101010101" pitchFamily="2" charset="-122"/>
                </a:endParaRPr>
              </a:p>
              <a:p>
                <a:pPr marL="0" marR="0" indent="0" algn="just">
                  <a:spcBef>
                    <a:spcPts val="0"/>
                  </a:spcBef>
                  <a:spcAft>
                    <a:spcPts val="0"/>
                  </a:spcAft>
                  <a:buNone/>
                </a:pPr>
                <a:r>
                  <a:rPr lang="en-US" sz="1750" dirty="0">
                    <a:effectLst/>
                    <a:ea typeface="SimSun" panose="02010600030101010101" pitchFamily="2" charset="-122"/>
                  </a:rPr>
                  <a:t>It is necessary to calculate the variance </a:t>
                </a:r>
                <a14:m>
                  <m:oMath xmlns:m="http://schemas.openxmlformats.org/officeDocument/2006/math">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oMath>
                </a14:m>
                <a:r>
                  <a:rPr lang="en-US" sz="1750" dirty="0">
                    <a:effectLst/>
                    <a:ea typeface="SimSun" panose="02010600030101010101" pitchFamily="2" charset="-122"/>
                  </a:rPr>
                  <a:t>, we have: </a:t>
                </a:r>
                <a14:m>
                  <m:oMath xmlns:m="http://schemas.openxmlformats.org/officeDocument/2006/math">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ea typeface="SimSun" panose="02010600030101010101" pitchFamily="2" charset="-122"/>
                          </a:rPr>
                        </m:ctrlPr>
                      </m:dPr>
                      <m:e>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nary>
                          <m:naryPr>
                            <m:chr m:val="∑"/>
                            <m:limLoc m:val="undOvr"/>
                            <m:ctrlPr>
                              <a:rPr lang="en-US" sz="1750" i="1">
                                <a:effectLst/>
                                <a:latin typeface="Cambria Math" panose="02040503050406030204" pitchFamily="18" charset="0"/>
                                <a:ea typeface="SimSun" panose="02010600030101010101" pitchFamily="2" charset="-122"/>
                              </a:rPr>
                            </m:ctrlPr>
                          </m:naryPr>
                          <m:sub>
                            <m:r>
                              <a:rPr lang="en-US" sz="1750" i="1">
                                <a:effectLst/>
                                <a:latin typeface="Cambria Math" panose="02040503050406030204" pitchFamily="18" charset="0"/>
                                <a:ea typeface="SimSun" panose="02010600030101010101" pitchFamily="2" charset="-122"/>
                              </a:rPr>
                              <m:t>𝑖</m:t>
                            </m:r>
                            <m:r>
                              <a:rPr lang="en-US" sz="1750" i="1">
                                <a:effectLst/>
                                <a:latin typeface="Cambria Math" panose="02040503050406030204" pitchFamily="18" charset="0"/>
                                <a:ea typeface="SimSun" panose="02010600030101010101" pitchFamily="2" charset="-122"/>
                              </a:rPr>
                              <m:t>=1</m:t>
                            </m:r>
                          </m:sub>
                          <m:sup>
                            <m:r>
                              <a:rPr lang="en-US" sz="1750" i="1">
                                <a:effectLst/>
                                <a:latin typeface="Cambria Math" panose="02040503050406030204" pitchFamily="18" charset="0"/>
                                <a:ea typeface="SimSun" panose="02010600030101010101" pitchFamily="2" charset="-122"/>
                              </a:rPr>
                              <m:t>𝑁</m:t>
                            </m:r>
                          </m:sup>
                          <m:e>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𝑋</m:t>
                                </m:r>
                              </m:e>
                              <m:sub>
                                <m:r>
                                  <a:rPr lang="en-US" sz="1750" i="1">
                                    <a:effectLst/>
                                    <a:latin typeface="Cambria Math" panose="02040503050406030204" pitchFamily="18" charset="0"/>
                                    <a:ea typeface="SimSun" panose="02010600030101010101" pitchFamily="2" charset="-122"/>
                                  </a:rPr>
                                  <m:t>𝑖</m:t>
                                </m:r>
                              </m:sub>
                            </m:sSub>
                          </m:e>
                        </m:nary>
                      </m:e>
                    </m:d>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sSup>
                          <m:sSupPr>
                            <m:ctrlPr>
                              <a:rPr lang="en-US" sz="1750" i="1">
                                <a:effectLst/>
                                <a:latin typeface="Cambria Math" panose="02040503050406030204" pitchFamily="18" charset="0"/>
                                <a:ea typeface="SimSun" panose="02010600030101010101" pitchFamily="2" charset="-122"/>
                              </a:rPr>
                            </m:ctrlPr>
                          </m:sSupPr>
                          <m:e>
                            <m:r>
                              <a:rPr lang="en-US" sz="1750" i="1">
                                <a:effectLst/>
                                <a:latin typeface="Cambria Math" panose="02040503050406030204" pitchFamily="18" charset="0"/>
                                <a:ea typeface="SimSun" panose="02010600030101010101" pitchFamily="2" charset="-122"/>
                              </a:rPr>
                              <m:t>𝑁</m:t>
                            </m:r>
                          </m:e>
                          <m:sup>
                            <m:r>
                              <a:rPr lang="en-US" sz="1750" i="1">
                                <a:effectLst/>
                                <a:latin typeface="Cambria Math" panose="02040503050406030204" pitchFamily="18" charset="0"/>
                                <a:ea typeface="SimSun" panose="02010600030101010101" pitchFamily="2" charset="-122"/>
                              </a:rPr>
                              <m:t>2</m:t>
                            </m:r>
                          </m:sup>
                        </m:sSup>
                      </m:den>
                    </m:f>
                    <m:nary>
                      <m:naryPr>
                        <m:chr m:val="∑"/>
                        <m:limLoc m:val="undOvr"/>
                        <m:ctrlPr>
                          <a:rPr lang="en-US" sz="1750" i="1">
                            <a:effectLst/>
                            <a:latin typeface="Cambria Math" panose="02040503050406030204" pitchFamily="18" charset="0"/>
                            <a:ea typeface="SimSun" panose="02010600030101010101" pitchFamily="2" charset="-122"/>
                          </a:rPr>
                        </m:ctrlPr>
                      </m:naryPr>
                      <m:sub>
                        <m:r>
                          <a:rPr lang="en-US" sz="1750" i="1">
                            <a:effectLst/>
                            <a:latin typeface="Cambria Math" panose="02040503050406030204" pitchFamily="18" charset="0"/>
                            <a:ea typeface="SimSun" panose="02010600030101010101" pitchFamily="2" charset="-122"/>
                          </a:rPr>
                          <m:t>𝑖</m:t>
                        </m:r>
                        <m:r>
                          <a:rPr lang="en-US" sz="1750" i="1">
                            <a:effectLst/>
                            <a:latin typeface="Cambria Math" panose="02040503050406030204" pitchFamily="18" charset="0"/>
                            <a:ea typeface="SimSun" panose="02010600030101010101" pitchFamily="2" charset="-122"/>
                          </a:rPr>
                          <m:t>=1</m:t>
                        </m:r>
                      </m:sub>
                      <m:sup>
                        <m:r>
                          <a:rPr lang="en-US" sz="1750" i="1">
                            <a:effectLst/>
                            <a:latin typeface="Cambria Math" panose="02040503050406030204" pitchFamily="18" charset="0"/>
                            <a:ea typeface="SimSun" panose="02010600030101010101" pitchFamily="2" charset="-122"/>
                          </a:rPr>
                          <m:t>𝑁</m:t>
                        </m:r>
                      </m:sup>
                      <m:e>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ea typeface="SimSun" panose="02010600030101010101" pitchFamily="2" charset="-122"/>
                              </a:rPr>
                            </m:ctrlPr>
                          </m:dPr>
                          <m:e>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𝑋</m:t>
                                </m:r>
                              </m:e>
                              <m:sub>
                                <m:r>
                                  <a:rPr lang="en-US" sz="1750" i="1">
                                    <a:effectLst/>
                                    <a:latin typeface="Cambria Math" panose="02040503050406030204" pitchFamily="18" charset="0"/>
                                    <a:ea typeface="SimSun" panose="02010600030101010101" pitchFamily="2" charset="-122"/>
                                  </a:rPr>
                                  <m:t>𝑖</m:t>
                                </m:r>
                              </m:sub>
                            </m:sSub>
                          </m:e>
                        </m:d>
                        <m:r>
                          <a:rPr lang="en-US" sz="1750" i="1">
                            <a:effectLst/>
                            <a:latin typeface="Cambria Math" panose="02040503050406030204" pitchFamily="18" charset="0"/>
                            <a:ea typeface="SimSun" panose="02010600030101010101" pitchFamily="2" charset="-122"/>
                          </a:rPr>
                          <m:t>=</m:t>
                        </m:r>
                      </m:e>
                    </m:nary>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sSup>
                          <m:sSupPr>
                            <m:ctrlPr>
                              <a:rPr lang="en-US" sz="1750" i="1">
                                <a:effectLst/>
                                <a:latin typeface="Cambria Math" panose="02040503050406030204" pitchFamily="18" charset="0"/>
                                <a:ea typeface="SimSun" panose="02010600030101010101" pitchFamily="2" charset="-122"/>
                              </a:rPr>
                            </m:ctrlPr>
                          </m:sSupPr>
                          <m:e>
                            <m:r>
                              <a:rPr lang="en-US" sz="1750" i="1">
                                <a:effectLst/>
                                <a:latin typeface="Cambria Math" panose="02040503050406030204" pitchFamily="18" charset="0"/>
                                <a:ea typeface="SimSun" panose="02010600030101010101" pitchFamily="2" charset="-122"/>
                              </a:rPr>
                              <m:t>𝑁</m:t>
                            </m:r>
                          </m:e>
                          <m:sup>
                            <m:r>
                              <a:rPr lang="en-US" sz="1750" i="1">
                                <a:effectLst/>
                                <a:latin typeface="Cambria Math" panose="02040503050406030204" pitchFamily="18" charset="0"/>
                                <a:ea typeface="SimSun" panose="02010600030101010101" pitchFamily="2" charset="-122"/>
                              </a:rPr>
                              <m:t>2</m:t>
                            </m:r>
                          </m:sup>
                        </m:sSup>
                      </m:den>
                    </m:f>
                    <m:nary>
                      <m:naryPr>
                        <m:chr m:val="∑"/>
                        <m:limLoc m:val="undOvr"/>
                        <m:ctrlPr>
                          <a:rPr lang="en-US" sz="1750" i="1">
                            <a:effectLst/>
                            <a:latin typeface="Cambria Math" panose="02040503050406030204" pitchFamily="18" charset="0"/>
                            <a:ea typeface="SimSun" panose="02010600030101010101" pitchFamily="2" charset="-122"/>
                          </a:rPr>
                        </m:ctrlPr>
                      </m:naryPr>
                      <m:sub>
                        <m:r>
                          <a:rPr lang="en-US" sz="1750" i="1">
                            <a:effectLst/>
                            <a:latin typeface="Cambria Math" panose="02040503050406030204" pitchFamily="18" charset="0"/>
                            <a:ea typeface="SimSun" panose="02010600030101010101" pitchFamily="2" charset="-122"/>
                          </a:rPr>
                          <m:t>𝑖</m:t>
                        </m:r>
                        <m:r>
                          <a:rPr lang="en-US" sz="1750" i="1">
                            <a:effectLst/>
                            <a:latin typeface="Cambria Math" panose="02040503050406030204" pitchFamily="18" charset="0"/>
                            <a:ea typeface="SimSun" panose="02010600030101010101" pitchFamily="2" charset="-122"/>
                          </a:rPr>
                          <m:t>=1</m:t>
                        </m:r>
                      </m:sub>
                      <m:sup>
                        <m:r>
                          <a:rPr lang="en-US" sz="1750" i="1">
                            <a:effectLst/>
                            <a:latin typeface="Cambria Math" panose="02040503050406030204" pitchFamily="18" charset="0"/>
                            <a:ea typeface="SimSun" panose="02010600030101010101" pitchFamily="2" charset="-122"/>
                          </a:rPr>
                          <m:t>𝑁</m:t>
                        </m:r>
                      </m:sup>
                      <m:e>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ea typeface="SimSun" panose="02010600030101010101" pitchFamily="2" charset="-122"/>
                              </a:rPr>
                            </m:ctrlPr>
                          </m:dPr>
                          <m:e>
                            <m:r>
                              <a:rPr lang="en-US" sz="1750" i="1">
                                <a:effectLst/>
                                <a:latin typeface="Cambria Math" panose="02040503050406030204" pitchFamily="18" charset="0"/>
                                <a:ea typeface="SimSun" panose="02010600030101010101" pitchFamily="2" charset="-122"/>
                              </a:rPr>
                              <m:t>𝑋</m:t>
                            </m:r>
                          </m:e>
                        </m:d>
                        <m:r>
                          <a:rPr lang="en-US" sz="1750" i="1">
                            <a:effectLst/>
                            <a:latin typeface="Cambria Math" panose="02040503050406030204" pitchFamily="18" charset="0"/>
                            <a:ea typeface="SimSun" panose="02010600030101010101" pitchFamily="2" charset="-122"/>
                          </a:rPr>
                          <m:t>=</m:t>
                        </m:r>
                      </m:e>
                    </m:nary>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ea typeface="SimSun" panose="02010600030101010101" pitchFamily="2" charset="-122"/>
                          </a:rPr>
                        </m:ctrlPr>
                      </m:dPr>
                      <m:e>
                        <m:r>
                          <a:rPr lang="en-US" sz="1750" i="1">
                            <a:effectLst/>
                            <a:latin typeface="Cambria Math" panose="02040503050406030204" pitchFamily="18" charset="0"/>
                            <a:ea typeface="SimSun" panose="02010600030101010101" pitchFamily="2" charset="-122"/>
                          </a:rPr>
                          <m:t>𝑋</m:t>
                        </m:r>
                      </m:e>
                    </m:d>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r>
                      <m:rPr>
                        <m:sty m:val="p"/>
                      </m:rPr>
                      <a:rPr lang="en-US" sz="1750">
                        <a:effectLst/>
                        <a:latin typeface="Cambria Math" panose="02040503050406030204" pitchFamily="18" charset="0"/>
                        <a:ea typeface="SimSun" panose="02010600030101010101" pitchFamily="2" charset="-122"/>
                      </a:rPr>
                      <m:t>Σ</m:t>
                    </m:r>
                  </m:oMath>
                </a14:m>
                <a:r>
                  <a:rPr lang="en-US" sz="1750" dirty="0">
                    <a:effectLst/>
                    <a:ea typeface="SimSun" panose="02010600030101010101" pitchFamily="2" charset="-122"/>
                  </a:rPr>
                  <a:t>. Therefore,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m:rPr>
                                  <m:sty m:val="p"/>
                                </m:rPr>
                                <a:rPr lang="en-US" sz="1750">
                                  <a:effectLst/>
                                  <a:latin typeface="Cambria Math" panose="02040503050406030204" pitchFamily="18" charset="0"/>
                                  <a:ea typeface="SimSun" panose="02010600030101010101" pitchFamily="2" charset="-122"/>
                                </a:rPr>
                                <m:t>Σ</m:t>
                              </m:r>
                            </m:e>
                          </m:acc>
                        </m:e>
                      </m:d>
                      <m:r>
                        <a:rPr lang="en-US" sz="1750" i="1">
                          <a:effectLst/>
                          <a:latin typeface="Cambria Math" panose="02040503050406030204" pitchFamily="18" charset="0"/>
                          <a:ea typeface="SimSun" panose="02010600030101010101" pitchFamily="2" charset="-122"/>
                        </a:rPr>
                        <m:t>=</m:t>
                      </m:r>
                      <m:r>
                        <m:rPr>
                          <m:sty m:val="p"/>
                        </m:rPr>
                        <a:rPr lang="en-US" sz="1750">
                          <a:effectLst/>
                          <a:latin typeface="Cambria Math" panose="02040503050406030204" pitchFamily="18" charset="0"/>
                          <a:ea typeface="SimSun" panose="02010600030101010101" pitchFamily="2" charset="-122"/>
                        </a:rPr>
                        <m:t>Σ</m:t>
                      </m:r>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r>
                        <m:rPr>
                          <m:sty m:val="p"/>
                        </m:rPr>
                        <a:rPr lang="en-US" sz="1750">
                          <a:effectLst/>
                          <a:latin typeface="Cambria Math" panose="02040503050406030204" pitchFamily="18" charset="0"/>
                          <a:ea typeface="SimSun" panose="02010600030101010101" pitchFamily="2" charset="-122"/>
                        </a:rPr>
                        <m:t>Σ</m:t>
                      </m:r>
                      <m:r>
                        <a:rPr lang="en-US" sz="1750">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𝑁</m:t>
                          </m:r>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r>
                        <m:rPr>
                          <m:sty m:val="p"/>
                        </m:rPr>
                        <a:rPr lang="en-US" sz="1750">
                          <a:effectLst/>
                          <a:latin typeface="Cambria Math" panose="02040503050406030204" pitchFamily="18" charset="0"/>
                          <a:ea typeface="SimSun" panose="02010600030101010101" pitchFamily="2" charset="-122"/>
                        </a:rPr>
                        <m:t>Σ</m:t>
                      </m:r>
                    </m:oMath>
                  </m:oMathPara>
                </a14:m>
                <a:endParaRPr lang="en-US" sz="1750" dirty="0">
                  <a:effectLst/>
                  <a:ea typeface="SimSun" panose="02010600030101010101" pitchFamily="2" charset="-122"/>
                </a:endParaRPr>
              </a:p>
              <a:p>
                <a:pPr marL="0" marR="0" indent="0" algn="just">
                  <a:spcBef>
                    <a:spcPts val="0"/>
                  </a:spcBef>
                  <a:spcAft>
                    <a:spcPts val="0"/>
                  </a:spcAft>
                  <a:buNone/>
                </a:pPr>
                <a:r>
                  <a:rPr lang="en-US" sz="1750" dirty="0">
                    <a:effectLst/>
                    <a:ea typeface="SimSun" panose="02010600030101010101" pitchFamily="2" charset="-122"/>
                  </a:rPr>
                  <a:t>Hence, we conclude that </a:t>
                </a:r>
                <a14:m>
                  <m:oMath xmlns:m="http://schemas.openxmlformats.org/officeDocument/2006/math">
                    <m:acc>
                      <m:accPr>
                        <m:chr m:val="̂"/>
                        <m:ctrlPr>
                          <a:rPr lang="en-US" sz="1750" i="1">
                            <a:effectLst/>
                            <a:latin typeface="Cambria Math" panose="02040503050406030204" pitchFamily="18" charset="0"/>
                          </a:rPr>
                        </m:ctrlPr>
                      </m:accPr>
                      <m:e>
                        <m:r>
                          <m:rPr>
                            <m:sty m:val="p"/>
                          </m:rPr>
                          <a:rPr lang="en-US" sz="1750">
                            <a:effectLst/>
                            <a:latin typeface="Cambria Math" panose="02040503050406030204" pitchFamily="18" charset="0"/>
                            <a:ea typeface="SimSun" panose="02010600030101010101" pitchFamily="2" charset="-122"/>
                          </a:rPr>
                          <m:t>Σ</m:t>
                        </m:r>
                      </m:e>
                    </m:acc>
                  </m:oMath>
                </a14:m>
                <a:r>
                  <a:rPr lang="en-US" sz="1750" dirty="0">
                    <a:effectLst/>
                    <a:ea typeface="SimSun" panose="02010600030101010101" pitchFamily="2" charset="-122"/>
                  </a:rPr>
                  <a:t> is biased estimate because of </a:t>
                </a:r>
                <a14:m>
                  <m:oMath xmlns:m="http://schemas.openxmlformats.org/officeDocument/2006/math">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rPr>
                        </m:ctrlPr>
                      </m:dPr>
                      <m:e>
                        <m:acc>
                          <m:accPr>
                            <m:chr m:val="̂"/>
                            <m:ctrlPr>
                              <a:rPr lang="en-US" sz="1750" i="1">
                                <a:effectLst/>
                                <a:latin typeface="Cambria Math" panose="02040503050406030204" pitchFamily="18" charset="0"/>
                              </a:rPr>
                            </m:ctrlPr>
                          </m:accPr>
                          <m:e>
                            <m:r>
                              <m:rPr>
                                <m:sty m:val="p"/>
                              </m:rPr>
                              <a:rPr lang="en-US" sz="1750">
                                <a:effectLst/>
                                <a:latin typeface="Cambria Math" panose="02040503050406030204" pitchFamily="18" charset="0"/>
                                <a:ea typeface="SimSun" panose="02010600030101010101" pitchFamily="2" charset="-122"/>
                              </a:rPr>
                              <m:t>Σ</m:t>
                            </m:r>
                          </m:e>
                        </m:acc>
                      </m:e>
                    </m:d>
                    <m:r>
                      <a:rPr lang="en-US" sz="1750" i="1">
                        <a:effectLst/>
                        <a:latin typeface="Cambria Math" panose="02040503050406030204" pitchFamily="18" charset="0"/>
                        <a:ea typeface="SimSun" panose="02010600030101010101" pitchFamily="2" charset="-122"/>
                      </a:rPr>
                      <m:t>≠</m:t>
                    </m:r>
                    <m:r>
                      <m:rPr>
                        <m:sty m:val="p"/>
                      </m:rPr>
                      <a:rPr lang="en-US" sz="1750">
                        <a:effectLst/>
                        <a:latin typeface="Cambria Math" panose="02040503050406030204" pitchFamily="18" charset="0"/>
                        <a:ea typeface="SimSun" panose="02010600030101010101" pitchFamily="2" charset="-122"/>
                      </a:rPr>
                      <m:t>Σ</m:t>
                    </m:r>
                  </m:oMath>
                </a14:m>
                <a:r>
                  <a:rPr lang="en-US" sz="1750" dirty="0">
                    <a:effectLst/>
                    <a:ea typeface="SimSun" panose="02010600030101010101" pitchFamily="2" charset="-122"/>
                  </a:rPr>
                  <a:t>.</a:t>
                </a:r>
              </a:p>
              <a:p>
                <a:pPr marL="0" indent="0">
                  <a:buNone/>
                </a:pPr>
                <a:endParaRPr lang="en-US" sz="1750" dirty="0"/>
              </a:p>
            </p:txBody>
          </p:sp>
        </mc:Choice>
        <mc:Fallback xmlns="">
          <p:sp>
            <p:nvSpPr>
              <p:cNvPr id="3" name="Content Placeholder 2">
                <a:extLst>
                  <a:ext uri="{FF2B5EF4-FFF2-40B4-BE49-F238E27FC236}">
                    <a16:creationId xmlns:a16="http://schemas.microsoft.com/office/drawing/2014/main" id="{EB940A20-E5AD-894E-9F7C-294954E1C5C5}"/>
                  </a:ext>
                </a:extLst>
              </p:cNvPr>
              <p:cNvSpPr>
                <a:spLocks noGrp="1" noRot="1" noChangeAspect="1" noMove="1" noResize="1" noEditPoints="1" noAdjustHandles="1" noChangeArrowheads="1" noChangeShapeType="1" noTextEdit="1"/>
              </p:cNvSpPr>
              <p:nvPr>
                <p:ph idx="1"/>
              </p:nvPr>
            </p:nvSpPr>
            <p:spPr>
              <a:xfrm>
                <a:off x="196948" y="914399"/>
                <a:ext cx="11774658" cy="5176066"/>
              </a:xfrm>
              <a:blipFill>
                <a:blip r:embed="rId4"/>
                <a:stretch>
                  <a:fillRect l="-362" t="-118" r="-828" b="-28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BA3A8CB-FEDD-6880-2FE7-FB947029A91D}"/>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167BAF2D-9687-0749-6B63-179E3EC3E42C}"/>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94682E65-2A69-8443-F800-C68670F0F25D}"/>
              </a:ext>
            </a:extLst>
          </p:cNvPr>
          <p:cNvSpPr>
            <a:spLocks noGrp="1"/>
          </p:cNvSpPr>
          <p:nvPr>
            <p:ph type="sldNum" sz="quarter" idx="12"/>
          </p:nvPr>
        </p:nvSpPr>
        <p:spPr/>
        <p:txBody>
          <a:bodyPr/>
          <a:lstStyle/>
          <a:p>
            <a:fld id="{5DB5036F-1FF2-46C4-8D2B-59C7E3B91952}" type="slidenum">
              <a:rPr lang="en-US" smtClean="0"/>
              <a:pPr/>
              <a:t>44</a:t>
            </a:fld>
            <a:endParaRPr lang="en-US"/>
          </a:p>
        </p:txBody>
      </p:sp>
    </p:spTree>
    <p:extLst>
      <p:ext uri="{BB962C8B-B14F-4D97-AF65-F5344CB8AC3E}">
        <p14:creationId xmlns:p14="http://schemas.microsoft.com/office/powerpoint/2010/main" val="467171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C8AD-D8B2-FAF0-DEA6-B34CF733CC0E}"/>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620F93-9D7D-748E-FAA9-9B709403FB23}"/>
                  </a:ext>
                </a:extLst>
              </p:cNvPr>
              <p:cNvSpPr>
                <a:spLocks noGrp="1"/>
              </p:cNvSpPr>
              <p:nvPr>
                <p:ph idx="1"/>
              </p:nvPr>
            </p:nvSpPr>
            <p:spPr>
              <a:xfrm>
                <a:off x="838200" y="900331"/>
                <a:ext cx="10515600" cy="5176066"/>
              </a:xfrm>
            </p:spPr>
            <p:txBody>
              <a:bodyPr>
                <a:normAutofit/>
              </a:bodyPr>
              <a:lstStyle/>
              <a:p>
                <a:pPr marL="0" indent="0">
                  <a:buNone/>
                </a:pPr>
                <a:r>
                  <a:rPr lang="en-US" sz="2000" dirty="0">
                    <a:effectLst/>
                    <a:ea typeface="SimSun" panose="02010600030101010101" pitchFamily="2" charset="-122"/>
                  </a:rPr>
                  <a:t>Without loss of generality, suppose parameter Θ is vector, the second-order derivative of the log-likelihood function </a:t>
                </a:r>
                <a:r>
                  <a:rPr lang="en-US" sz="2000" i="1" dirty="0">
                    <a:effectLst/>
                    <a:ea typeface="SimSun" panose="02010600030101010101" pitchFamily="2" charset="-122"/>
                  </a:rPr>
                  <a:t>l</a:t>
                </a:r>
                <a:r>
                  <a:rPr lang="en-US" sz="2000" dirty="0">
                    <a:effectLst/>
                    <a:ea typeface="SimSun" panose="02010600030101010101" pitchFamily="2" charset="-122"/>
                  </a:rPr>
                  <a:t>(Θ) is called likelihood Hessian matrix (</a:t>
                </a:r>
                <a:r>
                  <a:rPr lang="en-US" sz="2000" dirty="0" err="1">
                    <a:effectLst/>
                    <a:ea typeface="SimSun" panose="02010600030101010101" pitchFamily="2" charset="-122"/>
                  </a:rPr>
                  <a:t>Zivot</a:t>
                </a:r>
                <a:r>
                  <a:rPr lang="en-US" sz="2000" dirty="0">
                    <a:effectLst/>
                    <a:ea typeface="SimSun" panose="02010600030101010101" pitchFamily="2" charset="-122"/>
                  </a:rPr>
                  <a:t>, 2009, p. 7) denoted </a:t>
                </a:r>
                <a:r>
                  <a:rPr lang="en-US" sz="2000" i="1" dirty="0">
                    <a:effectLst/>
                    <a:ea typeface="SimSun" panose="02010600030101010101" pitchFamily="2" charset="-122"/>
                  </a:rPr>
                  <a:t>S</a:t>
                </a:r>
                <a:r>
                  <a:rPr lang="en-US" sz="2000" dirty="0">
                    <a:effectLst/>
                    <a:ea typeface="SimSun" panose="02010600030101010101" pitchFamily="2" charset="-122"/>
                  </a:rPr>
                  <a:t>(Θ).</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𝑆</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𝑆</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𝐷</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r>
                        <a:rPr lang="en-US" sz="2000" b="0" i="1" smtClean="0">
                          <a:effectLst/>
                          <a:latin typeface="Cambria Math" panose="02040503050406030204" pitchFamily="18" charset="0"/>
                          <a:ea typeface="SimSun" panose="02010600030101010101" pitchFamily="2" charset="-122"/>
                        </a:rPr>
                        <m:t>    (1.14)</m:t>
                      </m:r>
                    </m:oMath>
                  </m:oMathPara>
                </a14:m>
                <a:endParaRPr lang="en-US" sz="2000" dirty="0"/>
              </a:p>
              <a:p>
                <a:pPr marL="0" marR="0" indent="0" algn="just">
                  <a:spcBef>
                    <a:spcPts val="0"/>
                  </a:spcBef>
                  <a:spcAft>
                    <a:spcPts val="0"/>
                  </a:spcAft>
                  <a:buNone/>
                </a:pPr>
                <a:r>
                  <a:rPr lang="en-US" sz="2000" b="0" i="0" dirty="0">
                    <a:solidFill>
                      <a:srgbClr val="000000"/>
                    </a:solidFill>
                    <a:effectLst/>
                    <a:ea typeface="SimSun" panose="02010600030101010101" pitchFamily="2" charset="-122"/>
                  </a:rPr>
                  <a:t>Suppose Θ = (</a:t>
                </a:r>
                <a:r>
                  <a:rPr lang="en-US" sz="2000" b="0" i="1" dirty="0">
                    <a:solidFill>
                      <a:srgbClr val="000000"/>
                    </a:solidFill>
                    <a:effectLst/>
                    <a:ea typeface="SimSun" panose="02010600030101010101" pitchFamily="2" charset="-122"/>
                  </a:rPr>
                  <a:t>θ</a:t>
                </a:r>
                <a:r>
                  <a:rPr lang="en-US" sz="2000" b="0" i="0" baseline="-25000" dirty="0">
                    <a:solidFill>
                      <a:srgbClr val="000000"/>
                    </a:solidFill>
                    <a:effectLst/>
                    <a:ea typeface="SimSun" panose="02010600030101010101" pitchFamily="2" charset="-122"/>
                  </a:rPr>
                  <a:t>1</a:t>
                </a:r>
                <a:r>
                  <a:rPr lang="en-US" sz="2000" b="0" i="0" dirty="0">
                    <a:solidFill>
                      <a:srgbClr val="000000"/>
                    </a:solidFill>
                    <a:effectLst/>
                    <a:ea typeface="SimSun" panose="02010600030101010101" pitchFamily="2" charset="-122"/>
                  </a:rPr>
                  <a:t>, </a:t>
                </a:r>
                <a:r>
                  <a:rPr lang="en-US" sz="2000" b="0" i="1" dirty="0">
                    <a:solidFill>
                      <a:srgbClr val="000000"/>
                    </a:solidFill>
                    <a:effectLst/>
                    <a:ea typeface="SimSun" panose="02010600030101010101" pitchFamily="2" charset="-122"/>
                  </a:rPr>
                  <a:t>θ</a:t>
                </a:r>
                <a:r>
                  <a:rPr lang="en-US" sz="2000" b="0" i="0" baseline="-25000" dirty="0">
                    <a:solidFill>
                      <a:srgbClr val="000000"/>
                    </a:solidFill>
                    <a:effectLst/>
                    <a:ea typeface="SimSun" panose="02010600030101010101" pitchFamily="2" charset="-122"/>
                  </a:rPr>
                  <a:t>2</a:t>
                </a:r>
                <a:r>
                  <a:rPr lang="en-US" sz="2000" b="0" i="0" dirty="0">
                    <a:solidFill>
                      <a:srgbClr val="000000"/>
                    </a:solidFill>
                    <a:effectLst/>
                    <a:ea typeface="SimSun" panose="02010600030101010101" pitchFamily="2" charset="-122"/>
                  </a:rPr>
                  <a:t>,…, </a:t>
                </a:r>
                <a:r>
                  <a:rPr lang="en-US" sz="2000" b="0" i="1" dirty="0" err="1">
                    <a:solidFill>
                      <a:srgbClr val="000000"/>
                    </a:solidFill>
                    <a:effectLst/>
                    <a:ea typeface="SimSun" panose="02010600030101010101" pitchFamily="2" charset="-122"/>
                  </a:rPr>
                  <a:t>θ</a:t>
                </a:r>
                <a:r>
                  <a:rPr lang="en-US" sz="2000" b="0" i="1" baseline="-25000" dirty="0" err="1">
                    <a:solidFill>
                      <a:srgbClr val="000000"/>
                    </a:solidFill>
                    <a:effectLst/>
                    <a:ea typeface="SimSun" panose="02010600030101010101" pitchFamily="2" charset="-122"/>
                  </a:rPr>
                  <a:t>r</a:t>
                </a:r>
                <a:r>
                  <a:rPr lang="en-US" sz="2000" b="0" i="0" dirty="0">
                    <a:solidFill>
                      <a:srgbClr val="000000"/>
                    </a:solidFill>
                    <a:effectLst/>
                    <a:ea typeface="SimSun" panose="02010600030101010101" pitchFamily="2" charset="-122"/>
                  </a:rPr>
                  <a:t>)</a:t>
                </a:r>
                <a:r>
                  <a:rPr lang="en-US" sz="2000" b="0" i="1" baseline="30000" dirty="0">
                    <a:solidFill>
                      <a:srgbClr val="000000"/>
                    </a:solidFill>
                    <a:effectLst/>
                    <a:ea typeface="SimSun" panose="02010600030101010101" pitchFamily="2" charset="-122"/>
                  </a:rPr>
                  <a:t>T</a:t>
                </a:r>
                <a:r>
                  <a:rPr lang="en-US" sz="2000" b="0" i="0" dirty="0">
                    <a:solidFill>
                      <a:srgbClr val="000000"/>
                    </a:solidFill>
                    <a:effectLst/>
                    <a:ea typeface="SimSun" panose="02010600030101010101" pitchFamily="2" charset="-122"/>
                  </a:rPr>
                  <a:t> where there are </a:t>
                </a:r>
                <a:r>
                  <a:rPr lang="en-US" sz="2000" b="0" i="1" dirty="0">
                    <a:solidFill>
                      <a:srgbClr val="000000"/>
                    </a:solidFill>
                    <a:effectLst/>
                    <a:ea typeface="SimSun" panose="02010600030101010101" pitchFamily="2" charset="-122"/>
                  </a:rPr>
                  <a:t>r</a:t>
                </a:r>
                <a:r>
                  <a:rPr lang="en-US" sz="2000" b="0" i="0" dirty="0">
                    <a:solidFill>
                      <a:srgbClr val="000000"/>
                    </a:solidFill>
                    <a:effectLst/>
                    <a:ea typeface="SimSun" panose="02010600030101010101" pitchFamily="2" charset="-122"/>
                  </a:rPr>
                  <a:t> partial parameters </a:t>
                </a:r>
                <a:r>
                  <a:rPr lang="en-US" sz="2000" b="0" i="1" dirty="0" err="1">
                    <a:solidFill>
                      <a:srgbClr val="000000"/>
                    </a:solidFill>
                    <a:effectLst/>
                    <a:ea typeface="SimSun" panose="02010600030101010101" pitchFamily="2" charset="-122"/>
                  </a:rPr>
                  <a:t>θ</a:t>
                </a:r>
                <a:r>
                  <a:rPr lang="en-US" sz="2000" b="0" i="1" baseline="-25000" dirty="0" err="1">
                    <a:solidFill>
                      <a:srgbClr val="000000"/>
                    </a:solidFill>
                    <a:effectLst/>
                    <a:ea typeface="SimSun" panose="02010600030101010101" pitchFamily="2" charset="-122"/>
                  </a:rPr>
                  <a:t>k</a:t>
                </a:r>
                <a:r>
                  <a:rPr lang="en-US" sz="2000" b="0" i="0" dirty="0">
                    <a:solidFill>
                      <a:srgbClr val="000000"/>
                    </a:solidFill>
                    <a:effectLst/>
                    <a:ea typeface="SimSun" panose="02010600030101010101" pitchFamily="2" charset="-122"/>
                  </a:rPr>
                  <a:t>, equation 1.14 is expended as follows:</a:t>
                </a:r>
                <a:endParaRPr lang="en-US" sz="20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𝐷</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d</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m:rPr>
                              <m:sty m:val="p"/>
                            </m:rPr>
                            <a:rPr lang="en-US" sz="2000">
                              <a:effectLst/>
                              <a:latin typeface="Cambria Math" panose="02040503050406030204" pitchFamily="18" charset="0"/>
                              <a:ea typeface="SimSun" panose="02010600030101010101" pitchFamily="2" charset="-122"/>
                            </a:rPr>
                            <m:t>d</m:t>
                          </m:r>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2</m:t>
                              </m:r>
                            </m:sup>
                          </m:sSup>
                        </m:den>
                      </m:f>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mPr>
                            <m:mr>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bSup>
                                      <m:sSubSupPr>
                                        <m:ctrlPr>
                                          <a:rPr lang="en-US" sz="2000" i="1">
                                            <a:effectLst/>
                                            <a:latin typeface="Cambria Math" panose="02040503050406030204" pitchFamily="18" charset="0"/>
                                            <a:ea typeface="SimSun" panose="02010600030101010101" pitchFamily="2" charset="-122"/>
                                          </a:rPr>
                                        </m:ctrlPr>
                                      </m:sSubSup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2</m:t>
                                        </m:r>
                                      </m:sup>
                                    </m:sSubSup>
                                  </m:den>
                                </m:f>
                              </m:e>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1</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2</m:t>
                                        </m:r>
                                      </m:sub>
                                    </m:sSub>
                                  </m:den>
                                </m:f>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1</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𝑟</m:t>
                                        </m:r>
                                      </m:sub>
                                    </m:sSub>
                                  </m:den>
                                </m:f>
                              </m:e>
                            </m:mr>
                            <m:mr>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2</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1</m:t>
                                        </m:r>
                                      </m:sub>
                                    </m:sSub>
                                  </m:den>
                                </m:f>
                              </m:e>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bSup>
                                      <m:sSubSupPr>
                                        <m:ctrlPr>
                                          <a:rPr lang="en-US" sz="2000" i="1">
                                            <a:effectLst/>
                                            <a:latin typeface="Cambria Math" panose="02040503050406030204" pitchFamily="18" charset="0"/>
                                            <a:ea typeface="SimSun" panose="02010600030101010101" pitchFamily="2" charset="-122"/>
                                          </a:rPr>
                                        </m:ctrlPr>
                                      </m:sSubSup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2</m:t>
                                        </m:r>
                                      </m:sub>
                                      <m:sup>
                                        <m:r>
                                          <a:rPr lang="en-US" sz="2000" i="1">
                                            <a:effectLst/>
                                            <a:latin typeface="Cambria Math" panose="02040503050406030204" pitchFamily="18" charset="0"/>
                                            <a:ea typeface="SimSun" panose="02010600030101010101" pitchFamily="2" charset="-122"/>
                                          </a:rPr>
                                          <m:t>2</m:t>
                                        </m:r>
                                      </m:sup>
                                    </m:sSubSup>
                                  </m:den>
                                </m:f>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2</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𝑟</m:t>
                                        </m:r>
                                      </m:sub>
                                    </m:sSub>
                                  </m:den>
                                </m:f>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mr>
                            <m:mr>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𝑟</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1</m:t>
                                        </m:r>
                                      </m:sub>
                                    </m:sSub>
                                  </m:den>
                                </m:f>
                              </m:e>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𝑟</m:t>
                                        </m:r>
                                      </m:sub>
                                    </m:sSub>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2</m:t>
                                        </m:r>
                                      </m:sub>
                                    </m:sSub>
                                  </m:den>
                                </m:f>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bSup>
                                      <m:sSubSupPr>
                                        <m:ctrlPr>
                                          <a:rPr lang="en-US" sz="2000" i="1">
                                            <a:effectLst/>
                                            <a:latin typeface="Cambria Math" panose="02040503050406030204" pitchFamily="18" charset="0"/>
                                            <a:ea typeface="SimSun" panose="02010600030101010101" pitchFamily="2" charset="-122"/>
                                          </a:rPr>
                                        </m:ctrlPr>
                                      </m:sSubSup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𝑟</m:t>
                                        </m:r>
                                      </m:sub>
                                      <m:sup>
                                        <m:r>
                                          <a:rPr lang="en-US" sz="2000" i="1">
                                            <a:effectLst/>
                                            <a:latin typeface="Cambria Math" panose="02040503050406030204" pitchFamily="18" charset="0"/>
                                            <a:ea typeface="SimSun" panose="02010600030101010101" pitchFamily="2" charset="-122"/>
                                          </a:rPr>
                                          <m:t>2</m:t>
                                        </m:r>
                                      </m:sup>
                                    </m:sSubSup>
                                  </m:den>
                                </m:f>
                              </m:e>
                            </m:mr>
                          </m:m>
                        </m:e>
                      </m:d>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Where, </a:t>
                </a:r>
                <a14:m>
                  <m:oMath xmlns:m="http://schemas.openxmlformats.org/officeDocument/2006/math">
                    <m:m>
                      <m:mPr>
                        <m:mcs>
                          <m:mc>
                            <m:mcPr>
                              <m:count m:val="1"/>
                              <m:mcJc m:val="center"/>
                            </m:mcPr>
                          </m:mc>
                        </m:mcs>
                        <m:ctrlPr>
                          <a:rPr lang="en-US" sz="2000" i="1">
                            <a:latin typeface="Cambria Math" panose="02040503050406030204" pitchFamily="18" charset="0"/>
                            <a:ea typeface="SimSun" panose="02010600030101010101" pitchFamily="2" charset="-122"/>
                          </a:rPr>
                        </m:ctrlPr>
                      </m:mPr>
                      <m:mr>
                        <m:e>
                          <m:f>
                            <m:fPr>
                              <m:ctrlPr>
                                <a:rPr lang="en-US" sz="2000" i="1">
                                  <a:latin typeface="Cambria Math" panose="02040503050406030204" pitchFamily="18" charset="0"/>
                                  <a:ea typeface="SimSun" panose="02010600030101010101" pitchFamily="2" charset="-122"/>
                                </a:rPr>
                              </m:ctrlPr>
                            </m:fPr>
                            <m:num>
                              <m:sSup>
                                <m:sSupPr>
                                  <m:ctrlPr>
                                    <a:rPr lang="en-US" sz="2000" i="1">
                                      <a:latin typeface="Cambria Math" panose="02040503050406030204" pitchFamily="18" charset="0"/>
                                      <a:ea typeface="SimSun" panose="02010600030101010101" pitchFamily="2" charset="-122"/>
                                    </a:rPr>
                                  </m:ctrlPr>
                                </m:sSupPr>
                                <m:e>
                                  <m:r>
                                    <a:rPr lang="en-US" sz="2000" i="1">
                                      <a:latin typeface="Cambria Math" panose="02040503050406030204" pitchFamily="18" charset="0"/>
                                      <a:ea typeface="SimSun" panose="02010600030101010101" pitchFamily="2" charset="-122"/>
                                    </a:rPr>
                                    <m:t>𝜕</m:t>
                                  </m:r>
                                </m:e>
                                <m:sup>
                                  <m:r>
                                    <a:rPr lang="en-US" sz="2000" i="1">
                                      <a:latin typeface="Cambria Math" panose="02040503050406030204" pitchFamily="18" charset="0"/>
                                      <a:ea typeface="SimSun" panose="02010600030101010101" pitchFamily="2" charset="-122"/>
                                    </a:rPr>
                                    <m:t>2</m:t>
                                  </m:r>
                                </m:sup>
                              </m:sSup>
                              <m:r>
                                <a:rPr lang="en-US" sz="2000" i="1">
                                  <a:latin typeface="Cambria Math" panose="02040503050406030204" pitchFamily="18" charset="0"/>
                                  <a:ea typeface="SimSun" panose="02010600030101010101" pitchFamily="2" charset="-122"/>
                                </a:rPr>
                                <m:t>𝑙</m:t>
                              </m:r>
                              <m:d>
                                <m:dPr>
                                  <m:ctrlPr>
                                    <a:rPr lang="en-US" sz="2000" i="1">
                                      <a:latin typeface="Cambria Math" panose="02040503050406030204" pitchFamily="18" charset="0"/>
                                      <a:ea typeface="SimSun" panose="02010600030101010101" pitchFamily="2" charset="-122"/>
                                    </a:rPr>
                                  </m:ctrlPr>
                                </m:dPr>
                                <m:e>
                                  <m:r>
                                    <m:rPr>
                                      <m:sty m:val="p"/>
                                    </m:rPr>
                                    <a:rPr lang="en-US" sz="2000">
                                      <a:latin typeface="Cambria Math" panose="02040503050406030204" pitchFamily="18" charset="0"/>
                                      <a:ea typeface="SimSun" panose="02010600030101010101" pitchFamily="2" charset="-122"/>
                                    </a:rPr>
                                    <m:t>Θ</m:t>
                                  </m:r>
                                </m:e>
                                <m:e>
                                  <m:r>
                                    <a:rPr lang="en-US" sz="2000" i="1">
                                      <a:latin typeface="Cambria Math" panose="02040503050406030204" pitchFamily="18" charset="0"/>
                                      <a:ea typeface="SimSun" panose="02010600030101010101" pitchFamily="2" charset="-122"/>
                                    </a:rPr>
                                    <m:t>𝑋</m:t>
                                  </m:r>
                                </m:e>
                              </m:d>
                            </m:num>
                            <m:den>
                              <m:r>
                                <a:rPr lang="en-US" sz="2000" i="1">
                                  <a:latin typeface="Cambria Math" panose="02040503050406030204" pitchFamily="18" charset="0"/>
                                  <a:ea typeface="SimSun" panose="02010600030101010101" pitchFamily="2" charset="-122"/>
                                </a:rPr>
                                <m:t>𝜕</m:t>
                              </m:r>
                              <m:sSub>
                                <m:sSubPr>
                                  <m:ctrlPr>
                                    <a:rPr lang="en-US" sz="2000" i="1">
                                      <a:latin typeface="Cambria Math" panose="02040503050406030204" pitchFamily="18" charset="0"/>
                                      <a:ea typeface="SimSun" panose="02010600030101010101" pitchFamily="2" charset="-122"/>
                                    </a:rPr>
                                  </m:ctrlPr>
                                </m:sSubPr>
                                <m:e>
                                  <m:r>
                                    <a:rPr lang="en-US" sz="2000" i="1">
                                      <a:latin typeface="Cambria Math" panose="02040503050406030204" pitchFamily="18" charset="0"/>
                                      <a:ea typeface="SimSun" panose="02010600030101010101" pitchFamily="2" charset="-122"/>
                                    </a:rPr>
                                    <m:t>𝜃</m:t>
                                  </m:r>
                                </m:e>
                                <m:sub>
                                  <m:r>
                                    <a:rPr lang="en-US" sz="2000" i="1">
                                      <a:latin typeface="Cambria Math" panose="02040503050406030204" pitchFamily="18" charset="0"/>
                                      <a:ea typeface="SimSun" panose="02010600030101010101" pitchFamily="2" charset="-122"/>
                                    </a:rPr>
                                    <m:t>𝑖</m:t>
                                  </m:r>
                                </m:sub>
                              </m:sSub>
                              <m:r>
                                <a:rPr lang="en-US" sz="2000" i="1">
                                  <a:latin typeface="Cambria Math" panose="02040503050406030204" pitchFamily="18" charset="0"/>
                                  <a:ea typeface="SimSun" panose="02010600030101010101" pitchFamily="2" charset="-122"/>
                                </a:rPr>
                                <m:t>𝜕</m:t>
                              </m:r>
                              <m:sSub>
                                <m:sSubPr>
                                  <m:ctrlPr>
                                    <a:rPr lang="en-US" sz="2000" i="1">
                                      <a:latin typeface="Cambria Math" panose="02040503050406030204" pitchFamily="18" charset="0"/>
                                      <a:ea typeface="SimSun" panose="02010600030101010101" pitchFamily="2" charset="-122"/>
                                    </a:rPr>
                                  </m:ctrlPr>
                                </m:sSubPr>
                                <m:e>
                                  <m:r>
                                    <a:rPr lang="en-US" sz="2000" i="1">
                                      <a:latin typeface="Cambria Math" panose="02040503050406030204" pitchFamily="18" charset="0"/>
                                      <a:ea typeface="SimSun" panose="02010600030101010101" pitchFamily="2" charset="-122"/>
                                    </a:rPr>
                                    <m:t>𝜃</m:t>
                                  </m:r>
                                </m:e>
                                <m:sub>
                                  <m:r>
                                    <a:rPr lang="en-US" sz="2000" i="1">
                                      <a:latin typeface="Cambria Math" panose="02040503050406030204" pitchFamily="18" charset="0"/>
                                      <a:ea typeface="SimSun" panose="02010600030101010101" pitchFamily="2" charset="-122"/>
                                    </a:rPr>
                                    <m:t>𝑗</m:t>
                                  </m:r>
                                </m:sub>
                              </m:sSub>
                            </m:den>
                          </m:f>
                        </m:e>
                      </m:mr>
                    </m:m>
                    <m:r>
                      <a:rPr lang="en-US" sz="2000" i="1">
                        <a:latin typeface="Cambria Math" panose="02040503050406030204" pitchFamily="18" charset="0"/>
                        <a:ea typeface="SimSun" panose="02010600030101010101" pitchFamily="2" charset="-122"/>
                      </a:rPr>
                      <m:t>=</m:t>
                    </m:r>
                    <m:f>
                      <m:fPr>
                        <m:ctrlPr>
                          <a:rPr lang="en-US" sz="2000" i="1">
                            <a:latin typeface="Cambria Math" panose="02040503050406030204" pitchFamily="18" charset="0"/>
                            <a:ea typeface="SimSun" panose="02010600030101010101" pitchFamily="2" charset="-122"/>
                          </a:rPr>
                        </m:ctrlPr>
                      </m:fPr>
                      <m:num>
                        <m:r>
                          <a:rPr lang="en-US" sz="2000" i="1">
                            <a:latin typeface="Cambria Math" panose="02040503050406030204" pitchFamily="18" charset="0"/>
                            <a:ea typeface="SimSun" panose="02010600030101010101" pitchFamily="2" charset="-122"/>
                          </a:rPr>
                          <m:t>𝜕</m:t>
                        </m:r>
                      </m:num>
                      <m:den>
                        <m:r>
                          <a:rPr lang="en-US" sz="2000" i="1">
                            <a:latin typeface="Cambria Math" panose="02040503050406030204" pitchFamily="18" charset="0"/>
                            <a:ea typeface="SimSun" panose="02010600030101010101" pitchFamily="2" charset="-122"/>
                          </a:rPr>
                          <m:t>𝜕</m:t>
                        </m:r>
                        <m:sSub>
                          <m:sSubPr>
                            <m:ctrlPr>
                              <a:rPr lang="en-US" sz="2000" i="1">
                                <a:latin typeface="Cambria Math" panose="02040503050406030204" pitchFamily="18" charset="0"/>
                                <a:ea typeface="SimSun" panose="02010600030101010101" pitchFamily="2" charset="-122"/>
                              </a:rPr>
                            </m:ctrlPr>
                          </m:sSubPr>
                          <m:e>
                            <m:r>
                              <a:rPr lang="en-US" sz="2000" i="1">
                                <a:latin typeface="Cambria Math" panose="02040503050406030204" pitchFamily="18" charset="0"/>
                                <a:ea typeface="SimSun" panose="02010600030101010101" pitchFamily="2" charset="-122"/>
                              </a:rPr>
                              <m:t>𝜃</m:t>
                            </m:r>
                          </m:e>
                          <m:sub>
                            <m:r>
                              <a:rPr lang="en-US" sz="2000" i="1">
                                <a:latin typeface="Cambria Math" panose="02040503050406030204" pitchFamily="18" charset="0"/>
                                <a:ea typeface="SimSun" panose="02010600030101010101" pitchFamily="2" charset="-122"/>
                              </a:rPr>
                              <m:t>𝑖</m:t>
                            </m:r>
                          </m:sub>
                        </m:sSub>
                      </m:den>
                    </m:f>
                    <m:d>
                      <m:dPr>
                        <m:ctrlPr>
                          <a:rPr lang="en-US" sz="2000" i="1">
                            <a:latin typeface="Cambria Math" panose="02040503050406030204" pitchFamily="18" charset="0"/>
                            <a:ea typeface="SimSun" panose="02010600030101010101" pitchFamily="2" charset="-122"/>
                          </a:rPr>
                        </m:ctrlPr>
                      </m:dPr>
                      <m:e>
                        <m:f>
                          <m:fPr>
                            <m:ctrlPr>
                              <a:rPr lang="en-US" sz="2000" i="1">
                                <a:latin typeface="Cambria Math" panose="02040503050406030204" pitchFamily="18" charset="0"/>
                                <a:ea typeface="SimSun" panose="02010600030101010101" pitchFamily="2" charset="-122"/>
                              </a:rPr>
                            </m:ctrlPr>
                          </m:fPr>
                          <m:num>
                            <m:r>
                              <a:rPr lang="en-US" sz="2000" i="1">
                                <a:latin typeface="Cambria Math" panose="02040503050406030204" pitchFamily="18" charset="0"/>
                                <a:ea typeface="SimSun" panose="02010600030101010101" pitchFamily="2" charset="-122"/>
                              </a:rPr>
                              <m:t>𝜕</m:t>
                            </m:r>
                            <m:r>
                              <a:rPr lang="en-US" sz="2000" i="1">
                                <a:latin typeface="Cambria Math" panose="02040503050406030204" pitchFamily="18" charset="0"/>
                                <a:ea typeface="SimSun" panose="02010600030101010101" pitchFamily="2" charset="-122"/>
                              </a:rPr>
                              <m:t>𝑙</m:t>
                            </m:r>
                            <m:d>
                              <m:dPr>
                                <m:ctrlPr>
                                  <a:rPr lang="en-US" sz="2000" i="1">
                                    <a:latin typeface="Cambria Math" panose="02040503050406030204" pitchFamily="18" charset="0"/>
                                    <a:ea typeface="SimSun" panose="02010600030101010101" pitchFamily="2" charset="-122"/>
                                  </a:rPr>
                                </m:ctrlPr>
                              </m:dPr>
                              <m:e>
                                <m:r>
                                  <m:rPr>
                                    <m:sty m:val="p"/>
                                  </m:rPr>
                                  <a:rPr lang="en-US" sz="2000">
                                    <a:latin typeface="Cambria Math" panose="02040503050406030204" pitchFamily="18" charset="0"/>
                                    <a:ea typeface="SimSun" panose="02010600030101010101" pitchFamily="2" charset="-122"/>
                                  </a:rPr>
                                  <m:t>Θ</m:t>
                                </m:r>
                              </m:e>
                              <m:e>
                                <m:r>
                                  <a:rPr lang="en-US" sz="2000" i="1">
                                    <a:latin typeface="Cambria Math" panose="02040503050406030204" pitchFamily="18" charset="0"/>
                                    <a:ea typeface="SimSun" panose="02010600030101010101" pitchFamily="2" charset="-122"/>
                                  </a:rPr>
                                  <m:t>𝑋</m:t>
                                </m:r>
                              </m:e>
                            </m:d>
                          </m:num>
                          <m:den>
                            <m:r>
                              <a:rPr lang="en-US" sz="2000" i="1">
                                <a:latin typeface="Cambria Math" panose="02040503050406030204" pitchFamily="18" charset="0"/>
                                <a:ea typeface="SimSun" panose="02010600030101010101" pitchFamily="2" charset="-122"/>
                              </a:rPr>
                              <m:t>𝜕</m:t>
                            </m:r>
                            <m:sSub>
                              <m:sSubPr>
                                <m:ctrlPr>
                                  <a:rPr lang="en-US" sz="2000" i="1">
                                    <a:latin typeface="Cambria Math" panose="02040503050406030204" pitchFamily="18" charset="0"/>
                                    <a:ea typeface="SimSun" panose="02010600030101010101" pitchFamily="2" charset="-122"/>
                                  </a:rPr>
                                </m:ctrlPr>
                              </m:sSubPr>
                              <m:e>
                                <m:r>
                                  <a:rPr lang="en-US" sz="2000" i="1">
                                    <a:latin typeface="Cambria Math" panose="02040503050406030204" pitchFamily="18" charset="0"/>
                                    <a:ea typeface="SimSun" panose="02010600030101010101" pitchFamily="2" charset="-122"/>
                                  </a:rPr>
                                  <m:t>𝜃</m:t>
                                </m:r>
                              </m:e>
                              <m:sub>
                                <m:r>
                                  <a:rPr lang="en-US" sz="2000" i="1">
                                    <a:latin typeface="Cambria Math" panose="02040503050406030204" pitchFamily="18" charset="0"/>
                                    <a:ea typeface="SimSun" panose="02010600030101010101" pitchFamily="2" charset="-122"/>
                                  </a:rPr>
                                  <m:t>𝑗</m:t>
                                </m:r>
                              </m:sub>
                            </m:sSub>
                          </m:den>
                        </m:f>
                      </m:e>
                    </m:d>
                  </m:oMath>
                </a14:m>
                <a:r>
                  <a:rPr lang="en-US" sz="2000" dirty="0">
                    <a:effectLst/>
                    <a:ea typeface="SimSun" panose="02010600030101010101" pitchFamily="2" charset="-122"/>
                  </a:rPr>
                  <a:t> and </a:t>
                </a:r>
                <a14:m>
                  <m:oMath xmlns:m="http://schemas.openxmlformats.org/officeDocument/2006/math">
                    <m:f>
                      <m:fPr>
                        <m:ctrlPr>
                          <a:rPr lang="en-US" sz="2000" i="1">
                            <a:latin typeface="Cambria Math" panose="02040503050406030204" pitchFamily="18" charset="0"/>
                            <a:ea typeface="SimSun" panose="02010600030101010101" pitchFamily="2" charset="-122"/>
                          </a:rPr>
                        </m:ctrlPr>
                      </m:fPr>
                      <m:num>
                        <m:sSup>
                          <m:sSupPr>
                            <m:ctrlPr>
                              <a:rPr lang="en-US" sz="2000" i="1">
                                <a:latin typeface="Cambria Math" panose="02040503050406030204" pitchFamily="18" charset="0"/>
                                <a:ea typeface="SimSun" panose="02010600030101010101" pitchFamily="2" charset="-122"/>
                              </a:rPr>
                            </m:ctrlPr>
                          </m:sSupPr>
                          <m:e>
                            <m:r>
                              <a:rPr lang="en-US" sz="2000" i="1">
                                <a:latin typeface="Cambria Math" panose="02040503050406030204" pitchFamily="18" charset="0"/>
                                <a:ea typeface="SimSun" panose="02010600030101010101" pitchFamily="2" charset="-122"/>
                              </a:rPr>
                              <m:t>𝜕</m:t>
                            </m:r>
                          </m:e>
                          <m:sup>
                            <m:r>
                              <a:rPr lang="en-US" sz="2000" i="1">
                                <a:latin typeface="Cambria Math" panose="02040503050406030204" pitchFamily="18" charset="0"/>
                                <a:ea typeface="SimSun" panose="02010600030101010101" pitchFamily="2" charset="-122"/>
                              </a:rPr>
                              <m:t>2</m:t>
                            </m:r>
                          </m:sup>
                        </m:sSup>
                        <m:r>
                          <a:rPr lang="en-US" sz="2000" i="1">
                            <a:latin typeface="Cambria Math" panose="02040503050406030204" pitchFamily="18" charset="0"/>
                            <a:ea typeface="SimSun" panose="02010600030101010101" pitchFamily="2" charset="-122"/>
                          </a:rPr>
                          <m:t>𝑙</m:t>
                        </m:r>
                        <m:d>
                          <m:dPr>
                            <m:ctrlPr>
                              <a:rPr lang="en-US" sz="2000" i="1">
                                <a:latin typeface="Cambria Math" panose="02040503050406030204" pitchFamily="18" charset="0"/>
                                <a:ea typeface="SimSun" panose="02010600030101010101" pitchFamily="2" charset="-122"/>
                              </a:rPr>
                            </m:ctrlPr>
                          </m:dPr>
                          <m:e>
                            <m:r>
                              <m:rPr>
                                <m:sty m:val="p"/>
                              </m:rPr>
                              <a:rPr lang="en-US" sz="2000">
                                <a:latin typeface="Cambria Math" panose="02040503050406030204" pitchFamily="18" charset="0"/>
                                <a:ea typeface="SimSun" panose="02010600030101010101" pitchFamily="2" charset="-122"/>
                              </a:rPr>
                              <m:t>Θ</m:t>
                            </m:r>
                          </m:e>
                          <m:e>
                            <m:r>
                              <a:rPr lang="en-US" sz="2000" i="1">
                                <a:latin typeface="Cambria Math" panose="02040503050406030204" pitchFamily="18" charset="0"/>
                                <a:ea typeface="SimSun" panose="02010600030101010101" pitchFamily="2" charset="-122"/>
                              </a:rPr>
                              <m:t>𝑋</m:t>
                            </m:r>
                          </m:e>
                        </m:d>
                      </m:num>
                      <m:den>
                        <m:r>
                          <a:rPr lang="en-US" sz="2000" i="1">
                            <a:latin typeface="Cambria Math" panose="02040503050406030204" pitchFamily="18" charset="0"/>
                            <a:ea typeface="SimSun" panose="02010600030101010101" pitchFamily="2" charset="-122"/>
                          </a:rPr>
                          <m:t>𝜕</m:t>
                        </m:r>
                        <m:sSubSup>
                          <m:sSubSupPr>
                            <m:ctrlPr>
                              <a:rPr lang="en-US" sz="2000" i="1">
                                <a:latin typeface="Cambria Math" panose="02040503050406030204" pitchFamily="18" charset="0"/>
                                <a:ea typeface="SimSun" panose="02010600030101010101" pitchFamily="2" charset="-122"/>
                              </a:rPr>
                            </m:ctrlPr>
                          </m:sSubSupPr>
                          <m:e>
                            <m:r>
                              <a:rPr lang="en-US" sz="2000" i="1">
                                <a:latin typeface="Cambria Math" panose="02040503050406030204" pitchFamily="18" charset="0"/>
                                <a:ea typeface="SimSun" panose="02010600030101010101" pitchFamily="2" charset="-122"/>
                              </a:rPr>
                              <m:t>𝜃</m:t>
                            </m:r>
                          </m:e>
                          <m:sub>
                            <m:r>
                              <a:rPr lang="en-US" sz="2000" i="1">
                                <a:latin typeface="Cambria Math" panose="02040503050406030204" pitchFamily="18" charset="0"/>
                                <a:ea typeface="SimSun" panose="02010600030101010101" pitchFamily="2" charset="-122"/>
                              </a:rPr>
                              <m:t>𝑖</m:t>
                            </m:r>
                          </m:sub>
                          <m:sup>
                            <m:r>
                              <a:rPr lang="en-US" sz="2000" i="1">
                                <a:latin typeface="Cambria Math" panose="02040503050406030204" pitchFamily="18" charset="0"/>
                                <a:ea typeface="SimSun" panose="02010600030101010101" pitchFamily="2" charset="-122"/>
                              </a:rPr>
                              <m:t>2</m:t>
                            </m:r>
                          </m:sup>
                        </m:sSubSup>
                      </m:den>
                    </m:f>
                    <m:r>
                      <a:rPr lang="en-US" sz="2000" i="1">
                        <a:latin typeface="Cambria Math" panose="02040503050406030204" pitchFamily="18" charset="0"/>
                        <a:ea typeface="SimSun" panose="02010600030101010101" pitchFamily="2" charset="-122"/>
                      </a:rPr>
                      <m:t>=</m:t>
                    </m:r>
                    <m:f>
                      <m:fPr>
                        <m:ctrlPr>
                          <a:rPr lang="en-US" sz="2000" i="1">
                            <a:latin typeface="Cambria Math" panose="02040503050406030204" pitchFamily="18" charset="0"/>
                            <a:ea typeface="SimSun" panose="02010600030101010101" pitchFamily="2" charset="-122"/>
                          </a:rPr>
                        </m:ctrlPr>
                      </m:fPr>
                      <m:num>
                        <m:sSup>
                          <m:sSupPr>
                            <m:ctrlPr>
                              <a:rPr lang="en-US" sz="2000" i="1">
                                <a:latin typeface="Cambria Math" panose="02040503050406030204" pitchFamily="18" charset="0"/>
                                <a:ea typeface="SimSun" panose="02010600030101010101" pitchFamily="2" charset="-122"/>
                              </a:rPr>
                            </m:ctrlPr>
                          </m:sSupPr>
                          <m:e>
                            <m:r>
                              <a:rPr lang="en-US" sz="2000" i="1">
                                <a:latin typeface="Cambria Math" panose="02040503050406030204" pitchFamily="18" charset="0"/>
                                <a:ea typeface="SimSun" panose="02010600030101010101" pitchFamily="2" charset="-122"/>
                              </a:rPr>
                              <m:t>𝜕</m:t>
                            </m:r>
                          </m:e>
                          <m:sup>
                            <m:r>
                              <a:rPr lang="en-US" sz="2000" i="1">
                                <a:latin typeface="Cambria Math" panose="02040503050406030204" pitchFamily="18" charset="0"/>
                                <a:ea typeface="SimSun" panose="02010600030101010101" pitchFamily="2" charset="-122"/>
                              </a:rPr>
                              <m:t>2</m:t>
                            </m:r>
                          </m:sup>
                        </m:sSup>
                        <m:r>
                          <a:rPr lang="en-US" sz="2000" i="1">
                            <a:latin typeface="Cambria Math" panose="02040503050406030204" pitchFamily="18" charset="0"/>
                            <a:ea typeface="SimSun" panose="02010600030101010101" pitchFamily="2" charset="-122"/>
                          </a:rPr>
                          <m:t>𝑙</m:t>
                        </m:r>
                        <m:d>
                          <m:dPr>
                            <m:ctrlPr>
                              <a:rPr lang="en-US" sz="2000" i="1">
                                <a:latin typeface="Cambria Math" panose="02040503050406030204" pitchFamily="18" charset="0"/>
                                <a:ea typeface="SimSun" panose="02010600030101010101" pitchFamily="2" charset="-122"/>
                              </a:rPr>
                            </m:ctrlPr>
                          </m:dPr>
                          <m:e>
                            <m:r>
                              <m:rPr>
                                <m:sty m:val="p"/>
                              </m:rPr>
                              <a:rPr lang="en-US" sz="2000">
                                <a:latin typeface="Cambria Math" panose="02040503050406030204" pitchFamily="18" charset="0"/>
                                <a:ea typeface="SimSun" panose="02010600030101010101" pitchFamily="2" charset="-122"/>
                              </a:rPr>
                              <m:t>Θ</m:t>
                            </m:r>
                          </m:e>
                          <m:e>
                            <m:r>
                              <a:rPr lang="en-US" sz="2000" i="1">
                                <a:latin typeface="Cambria Math" panose="02040503050406030204" pitchFamily="18" charset="0"/>
                                <a:ea typeface="SimSun" panose="02010600030101010101" pitchFamily="2" charset="-122"/>
                              </a:rPr>
                              <m:t>𝑋</m:t>
                            </m:r>
                          </m:e>
                        </m:d>
                      </m:num>
                      <m:den>
                        <m:r>
                          <a:rPr lang="en-US" sz="2000" i="1">
                            <a:latin typeface="Cambria Math" panose="02040503050406030204" pitchFamily="18" charset="0"/>
                            <a:ea typeface="SimSun" panose="02010600030101010101" pitchFamily="2" charset="-122"/>
                          </a:rPr>
                          <m:t>𝜕</m:t>
                        </m:r>
                        <m:sSub>
                          <m:sSubPr>
                            <m:ctrlPr>
                              <a:rPr lang="en-US" sz="2000" i="1">
                                <a:latin typeface="Cambria Math" panose="02040503050406030204" pitchFamily="18" charset="0"/>
                                <a:ea typeface="SimSun" panose="02010600030101010101" pitchFamily="2" charset="-122"/>
                              </a:rPr>
                            </m:ctrlPr>
                          </m:sSubPr>
                          <m:e>
                            <m:r>
                              <a:rPr lang="en-US" sz="2000" i="1">
                                <a:latin typeface="Cambria Math" panose="02040503050406030204" pitchFamily="18" charset="0"/>
                                <a:ea typeface="SimSun" panose="02010600030101010101" pitchFamily="2" charset="-122"/>
                              </a:rPr>
                              <m:t>𝜃</m:t>
                            </m:r>
                          </m:e>
                          <m:sub>
                            <m:r>
                              <a:rPr lang="en-US" sz="2000" i="1">
                                <a:latin typeface="Cambria Math" panose="02040503050406030204" pitchFamily="18" charset="0"/>
                                <a:ea typeface="SimSun" panose="02010600030101010101" pitchFamily="2" charset="-122"/>
                              </a:rPr>
                              <m:t>𝑖</m:t>
                            </m:r>
                          </m:sub>
                        </m:sSub>
                        <m:r>
                          <a:rPr lang="en-US" sz="2000" i="1">
                            <a:latin typeface="Cambria Math" panose="02040503050406030204" pitchFamily="18" charset="0"/>
                            <a:ea typeface="SimSun" panose="02010600030101010101" pitchFamily="2" charset="-122"/>
                          </a:rPr>
                          <m:t>𝜕</m:t>
                        </m:r>
                        <m:sSub>
                          <m:sSubPr>
                            <m:ctrlPr>
                              <a:rPr lang="en-US" sz="2000" i="1">
                                <a:latin typeface="Cambria Math" panose="02040503050406030204" pitchFamily="18" charset="0"/>
                                <a:ea typeface="SimSun" panose="02010600030101010101" pitchFamily="2" charset="-122"/>
                              </a:rPr>
                            </m:ctrlPr>
                          </m:sSubPr>
                          <m:e>
                            <m:r>
                              <a:rPr lang="en-US" sz="2000" i="1">
                                <a:latin typeface="Cambria Math" panose="02040503050406030204" pitchFamily="18" charset="0"/>
                                <a:ea typeface="SimSun" panose="02010600030101010101" pitchFamily="2" charset="-122"/>
                              </a:rPr>
                              <m:t>𝜃</m:t>
                            </m:r>
                          </m:e>
                          <m:sub>
                            <m:r>
                              <a:rPr lang="en-US" sz="2000" i="1">
                                <a:latin typeface="Cambria Math" panose="02040503050406030204" pitchFamily="18" charset="0"/>
                                <a:ea typeface="SimSun" panose="02010600030101010101" pitchFamily="2" charset="-122"/>
                              </a:rPr>
                              <m:t>𝑖</m:t>
                            </m:r>
                          </m:sub>
                        </m:sSub>
                      </m:den>
                    </m:f>
                  </m:oMath>
                </a14:m>
                <a:r>
                  <a:rPr lang="en-US" sz="2000" dirty="0">
                    <a:effectLst/>
                    <a:ea typeface="SimSun" panose="02010600030101010101" pitchFamily="2" charset="-122"/>
                  </a:rPr>
                  <a:t>. </a:t>
                </a:r>
                <a:r>
                  <a:rPr lang="en-US" sz="2000" dirty="0"/>
                  <a:t>The notation </a:t>
                </a:r>
                <a:r>
                  <a:rPr lang="en-US" sz="2000" i="1" dirty="0"/>
                  <a:t>S</a:t>
                </a:r>
                <a:r>
                  <a:rPr lang="en-US" sz="2000" dirty="0"/>
                  <a:t>(Θ|</a:t>
                </a:r>
                <a:r>
                  <a:rPr lang="en-US" sz="2000" i="1" dirty="0"/>
                  <a:t>X</a:t>
                </a:r>
                <a:r>
                  <a:rPr lang="en-US" sz="2000" dirty="0"/>
                  <a:t>) implies </a:t>
                </a:r>
                <a:r>
                  <a:rPr lang="en-US" sz="2000" i="1" dirty="0"/>
                  <a:t>S</a:t>
                </a:r>
                <a:r>
                  <a:rPr lang="en-US" sz="2000" dirty="0"/>
                  <a:t>(Θ) is calculated based on </a:t>
                </a:r>
                <a:r>
                  <a:rPr lang="en-US" sz="2000" i="1" dirty="0"/>
                  <a:t>X</a:t>
                </a:r>
                <a:r>
                  <a:rPr lang="en-US" sz="2000" dirty="0"/>
                  <a:t>. If sample </a:t>
                </a:r>
                <a14:m>
                  <m:oMath xmlns:m="http://schemas.openxmlformats.org/officeDocument/2006/math">
                    <m:r>
                      <a:rPr lang="en-US" sz="2000" i="1">
                        <a:latin typeface="Cambria Math" panose="02040503050406030204" pitchFamily="18" charset="0"/>
                      </a:rPr>
                      <m:t>𝒳</m:t>
                    </m:r>
                  </m:oMath>
                </a14:m>
                <a:r>
                  <a:rPr lang="en-US" sz="2000" dirty="0"/>
                  <a:t> =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a:t>X</a:t>
                </a:r>
                <a:r>
                  <a:rPr lang="en-US" sz="2000" i="1" baseline="-25000" dirty="0"/>
                  <a:t>N</a:t>
                </a:r>
                <a:r>
                  <a:rPr lang="en-US" sz="2000" dirty="0"/>
                  <a:t>} replaces </a:t>
                </a:r>
                <a:r>
                  <a:rPr lang="en-US" sz="2000" i="1" dirty="0"/>
                  <a:t>X</a:t>
                </a:r>
                <a:r>
                  <a:rPr lang="en-US" sz="2000" dirty="0"/>
                  <a:t> then,</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𝑆</m:t>
                      </m:r>
                      <m:d>
                        <m:dPr>
                          <m:ctrlPr>
                            <a:rPr lang="en-US" sz="2000" i="1">
                              <a:effectLst/>
                              <a:latin typeface="Cambria Math" panose="02040503050406030204" pitchFamily="18" charset="0"/>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𝑆</m:t>
                      </m:r>
                      <m:d>
                        <m:dPr>
                          <m:ctrlPr>
                            <a:rPr lang="en-US" sz="2000" i="1">
                              <a:effectLst/>
                              <a:latin typeface="Cambria Math" panose="02040503050406030204" pitchFamily="18" charset="0"/>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2000" i="1">
                              <a:effectLst/>
                              <a:latin typeface="Cambria Math" panose="02040503050406030204" pitchFamily="18" charset="0"/>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(1.15)</m:t>
                      </m:r>
                    </m:oMath>
                  </m:oMathPara>
                </a14:m>
                <a:endParaRPr lang="en-US" sz="2000" dirty="0">
                  <a:effectLst/>
                  <a:ea typeface="SimSun" panose="02010600030101010101" pitchFamily="2" charset="-122"/>
                </a:endParaRPr>
              </a:p>
              <a:p>
                <a:pPr marL="0" indent="0">
                  <a:buNone/>
                </a:pPr>
                <a:endParaRPr lang="en-US" sz="2000" dirty="0">
                  <a:effectLst/>
                  <a:ea typeface="SimSun" panose="02010600030101010101" pitchFamily="2" charset="-122"/>
                </a:endParaRPr>
              </a:p>
            </p:txBody>
          </p:sp>
        </mc:Choice>
        <mc:Fallback xmlns="">
          <p:sp>
            <p:nvSpPr>
              <p:cNvPr id="3" name="Content Placeholder 2">
                <a:extLst>
                  <a:ext uri="{FF2B5EF4-FFF2-40B4-BE49-F238E27FC236}">
                    <a16:creationId xmlns:a16="http://schemas.microsoft.com/office/drawing/2014/main" id="{F3620F93-9D7D-748E-FAA9-9B709403FB23}"/>
                  </a:ext>
                </a:extLst>
              </p:cNvPr>
              <p:cNvSpPr>
                <a:spLocks noGrp="1" noRot="1" noChangeAspect="1" noMove="1" noResize="1" noEditPoints="1" noAdjustHandles="1" noChangeArrowheads="1" noChangeShapeType="1" noTextEdit="1"/>
              </p:cNvSpPr>
              <p:nvPr>
                <p:ph idx="1"/>
              </p:nvPr>
            </p:nvSpPr>
            <p:spPr>
              <a:xfrm>
                <a:off x="838200" y="900331"/>
                <a:ext cx="10515600" cy="5176066"/>
              </a:xfrm>
              <a:blipFill>
                <a:blip r:embed="rId4"/>
                <a:stretch>
                  <a:fillRect l="-638" t="-707" r="-580"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86E5A94-9ACB-9A59-DBAA-00D8BDB6E0BF}"/>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EE9556DD-E979-4C2A-15CF-6ED7E27433BE}"/>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BEDC8D17-957D-0B78-D8DE-4F5AC05954C1}"/>
              </a:ext>
            </a:extLst>
          </p:cNvPr>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1977665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0B5E-875E-3D99-EBC6-6F9DDF241C07}"/>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052F3E-B642-5017-44FB-92F3B36C214A}"/>
                  </a:ext>
                </a:extLst>
              </p:cNvPr>
              <p:cNvSpPr>
                <a:spLocks noGrp="1"/>
              </p:cNvSpPr>
              <p:nvPr>
                <p:ph idx="1"/>
              </p:nvPr>
            </p:nvSpPr>
            <p:spPr>
              <a:xfrm>
                <a:off x="464234" y="914399"/>
                <a:ext cx="11226018" cy="5176066"/>
              </a:xfrm>
            </p:spPr>
            <p:txBody>
              <a:bodyPr>
                <a:noAutofit/>
              </a:bodyPr>
              <a:lstStyle/>
              <a:p>
                <a:pPr marL="0" indent="0">
                  <a:buNone/>
                </a:pPr>
                <a:r>
                  <a:rPr lang="en-US" sz="2300" dirty="0">
                    <a:effectLst/>
                    <a:latin typeface="Times New Roman" panose="02020603050405020304" pitchFamily="18" charset="0"/>
                    <a:ea typeface="SimSun" panose="02010600030101010101" pitchFamily="2" charset="-122"/>
                  </a:rPr>
                  <a:t>The negative expectation of likelihood Hessian matrix is called information matrix or Fisher information matrix denoted </a:t>
                </a:r>
                <a:r>
                  <a:rPr lang="en-US" sz="2300" i="1" dirty="0">
                    <a:effectLst/>
                    <a:latin typeface="Times New Roman" panose="02020603050405020304" pitchFamily="18" charset="0"/>
                    <a:ea typeface="SimSun" panose="02010600030101010101" pitchFamily="2" charset="-122"/>
                  </a:rPr>
                  <a:t>I</a:t>
                </a:r>
                <a:r>
                  <a:rPr lang="en-US" sz="2300" dirty="0">
                    <a:effectLst/>
                    <a:latin typeface="Times New Roman" panose="02020603050405020304" pitchFamily="18" charset="0"/>
                    <a:ea typeface="SimSun" panose="02010600030101010101" pitchFamily="2" charset="-122"/>
                  </a:rPr>
                  <a:t>(Θ). Please distinguish information matrix </a:t>
                </a:r>
                <a:r>
                  <a:rPr lang="en-US" sz="2300" i="1" dirty="0">
                    <a:effectLst/>
                    <a:latin typeface="Times New Roman" panose="02020603050405020304" pitchFamily="18" charset="0"/>
                    <a:ea typeface="SimSun" panose="02010600030101010101" pitchFamily="2" charset="-122"/>
                  </a:rPr>
                  <a:t>I</a:t>
                </a:r>
                <a:r>
                  <a:rPr lang="en-US" sz="2300" dirty="0">
                    <a:effectLst/>
                    <a:latin typeface="Times New Roman" panose="02020603050405020304" pitchFamily="18" charset="0"/>
                    <a:ea typeface="SimSun" panose="02010600030101010101" pitchFamily="2" charset="-122"/>
                  </a:rPr>
                  <a:t>(Θ) from identity matrix </a:t>
                </a:r>
                <a:r>
                  <a:rPr lang="en-US" sz="2300" i="1" dirty="0">
                    <a:effectLst/>
                    <a:latin typeface="Times New Roman" panose="02020603050405020304" pitchFamily="18" charset="0"/>
                    <a:ea typeface="SimSun" panose="02010600030101010101" pitchFamily="2" charset="-122"/>
                  </a:rPr>
                  <a:t>I</a:t>
                </a:r>
                <a:r>
                  <a:rPr lang="en-US" sz="23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2300" i="1" smtClean="0">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300" i="1">
                              <a:effectLst/>
                              <a:latin typeface="Cambria Math" panose="02040503050406030204" pitchFamily="18" charset="0"/>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𝑆</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d>
                        </m:e>
                      </m:d>
                      <m:r>
                        <a:rPr lang="en-US" sz="2300" b="0" i="1" smtClean="0">
                          <a:effectLst/>
                          <a:latin typeface="Cambria Math" panose="02040503050406030204" pitchFamily="18" charset="0"/>
                          <a:ea typeface="SimSun" panose="02010600030101010101" pitchFamily="2" charset="-122"/>
                          <a:cs typeface="Times New Roman" panose="02020603050405020304" pitchFamily="18" charset="0"/>
                        </a:rPr>
                        <m:t>    (1.16)</m:t>
                      </m:r>
                    </m:oMath>
                  </m:oMathPara>
                </a14:m>
                <a:endParaRPr lang="en-US" sz="2300" dirty="0"/>
              </a:p>
              <a:p>
                <a:pPr marL="0" indent="0">
                  <a:buNone/>
                </a:pPr>
                <a:r>
                  <a:rPr lang="en-US" sz="2300" dirty="0">
                    <a:effectLst/>
                    <a:latin typeface="Times New Roman" panose="02020603050405020304" pitchFamily="18" charset="0"/>
                    <a:ea typeface="SimSun" panose="02010600030101010101" pitchFamily="2" charset="-122"/>
                  </a:rPr>
                  <a:t>If </a:t>
                </a:r>
                <a:r>
                  <a:rPr lang="en-US" sz="2300" i="1" dirty="0">
                    <a:effectLst/>
                    <a:latin typeface="Times New Roman" panose="02020603050405020304" pitchFamily="18" charset="0"/>
                    <a:ea typeface="SimSun" panose="02010600030101010101" pitchFamily="2" charset="-122"/>
                  </a:rPr>
                  <a:t>S</a:t>
                </a:r>
                <a:r>
                  <a:rPr lang="en-US" sz="2300" dirty="0">
                    <a:effectLst/>
                    <a:latin typeface="Times New Roman" panose="02020603050405020304" pitchFamily="18" charset="0"/>
                    <a:ea typeface="SimSun" panose="02010600030101010101" pitchFamily="2" charset="-122"/>
                  </a:rPr>
                  <a:t>(Θ) is calculated by equation 1.14 with observation </a:t>
                </a:r>
                <a:r>
                  <a:rPr lang="en-US" sz="2300" i="1" dirty="0">
                    <a:effectLst/>
                    <a:latin typeface="Times New Roman" panose="02020603050405020304" pitchFamily="18" charset="0"/>
                    <a:ea typeface="SimSun" panose="02010600030101010101" pitchFamily="2" charset="-122"/>
                  </a:rPr>
                  <a:t>X</a:t>
                </a:r>
                <a:r>
                  <a:rPr lang="en-US" sz="2300" dirty="0">
                    <a:effectLst/>
                    <a:latin typeface="Times New Roman" panose="02020603050405020304" pitchFamily="18" charset="0"/>
                    <a:ea typeface="SimSun" panose="02010600030101010101" pitchFamily="2" charset="-122"/>
                  </a:rPr>
                  <a:t> then, </a:t>
                </a:r>
                <a:r>
                  <a:rPr lang="en-US" sz="2300" i="1" dirty="0">
                    <a:effectLst/>
                    <a:latin typeface="Times New Roman" panose="02020603050405020304" pitchFamily="18" charset="0"/>
                    <a:ea typeface="SimSun" panose="02010600030101010101" pitchFamily="2" charset="-122"/>
                  </a:rPr>
                  <a:t>I</a:t>
                </a:r>
                <a:r>
                  <a:rPr lang="en-US" sz="2300" dirty="0">
                    <a:effectLst/>
                    <a:latin typeface="Times New Roman" panose="02020603050405020304" pitchFamily="18" charset="0"/>
                    <a:ea typeface="SimSun" panose="02010600030101010101" pitchFamily="2" charset="-122"/>
                  </a:rPr>
                  <a:t>(Θ) becomes:</a:t>
                </a:r>
              </a:p>
              <a:p>
                <a:pPr marL="0" indent="0">
                  <a:buNone/>
                </a:pPr>
                <a14:m>
                  <m:oMathPara xmlns:m="http://schemas.openxmlformats.org/officeDocument/2006/math">
                    <m:oMathParaPr>
                      <m:jc m:val="right"/>
                    </m:oMathParaPr>
                    <m:oMath xmlns:m="http://schemas.openxmlformats.org/officeDocument/2006/math">
                      <m:r>
                        <a:rPr lang="en-US" sz="2300" i="1" smtClean="0">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300" i="1">
                              <a:effectLst/>
                              <a:latin typeface="Cambria Math" panose="02040503050406030204" pitchFamily="18" charset="0"/>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𝑆</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300" i="1">
                              <a:effectLst/>
                              <a:latin typeface="Cambria Math" panose="02040503050406030204" pitchFamily="18" charset="0"/>
                              <a:cs typeface="Times New Roman" panose="02020603050405020304" pitchFamily="18" charset="0"/>
                            </a:rPr>
                          </m:ctrlPr>
                        </m:naryPr>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sub>
                        <m:sup/>
                        <m:e>
                          <m:sSup>
                            <m:sSupPr>
                              <m:ctrlPr>
                                <a:rPr lang="en-US" sz="2300" i="1">
                                  <a:effectLst/>
                                  <a:latin typeface="Cambria Math" panose="02040503050406030204" pitchFamily="18" charset="0"/>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d</m:t>
                          </m:r>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2300" b="0" i="1" smtClean="0">
                          <a:effectLst/>
                          <a:latin typeface="Cambria Math" panose="02040503050406030204" pitchFamily="18" charset="0"/>
                          <a:ea typeface="SimSun" panose="02010600030101010101" pitchFamily="2" charset="-122"/>
                          <a:cs typeface="Times New Roman" panose="02020603050405020304" pitchFamily="18" charset="0"/>
                        </a:rPr>
                        <m:t>    (1.17)</m:t>
                      </m:r>
                    </m:oMath>
                  </m:oMathPara>
                </a14:m>
                <a:endParaRPr lang="en-US" sz="2300" dirty="0"/>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The notation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implies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(Θ) is calculated based on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Note, </a:t>
                </a:r>
                <a14:m>
                  <m:oMath xmlns:m="http://schemas.openxmlformats.org/officeDocument/2006/math">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oMath>
                </a14:m>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is considered as function of </a:t>
                </a:r>
                <a:r>
                  <a:rPr lang="en-US" sz="23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in the integral </a:t>
                </a:r>
                <a14:m>
                  <m:oMath xmlns:m="http://schemas.openxmlformats.org/officeDocument/2006/math">
                    <m:nary>
                      <m:naryPr>
                        <m:limLoc m:val="undOvr"/>
                        <m:supHide m:val="on"/>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sub>
                      <m:sup/>
                      <m:e>
                        <m:sSup>
                          <m:sSup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d</m:t>
                        </m:r>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nary>
                  </m:oMath>
                </a14:m>
                <a:r>
                  <a:rPr lang="en-US" sz="23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300" dirty="0">
                    <a:effectLst/>
                    <a:latin typeface="Times New Roman" panose="02020603050405020304" pitchFamily="18" charset="0"/>
                    <a:ea typeface="SimSun" panose="02010600030101010101" pitchFamily="2" charset="-122"/>
                  </a:rPr>
                  <a:t>If </a:t>
                </a:r>
                <a:r>
                  <a:rPr lang="en-US" sz="2300" i="1" dirty="0">
                    <a:effectLst/>
                    <a:latin typeface="Times New Roman" panose="02020603050405020304" pitchFamily="18" charset="0"/>
                    <a:ea typeface="SimSun" panose="02010600030101010101" pitchFamily="2" charset="-122"/>
                  </a:rPr>
                  <a:t>S</a:t>
                </a:r>
                <a:r>
                  <a:rPr lang="en-US" sz="2300" dirty="0">
                    <a:effectLst/>
                    <a:latin typeface="Times New Roman" panose="02020603050405020304" pitchFamily="18" charset="0"/>
                    <a:ea typeface="SimSun" panose="02010600030101010101" pitchFamily="2" charset="-122"/>
                  </a:rPr>
                  <a:t>(Θ) is calculated by equation 1.15 with observation sample </a:t>
                </a:r>
                <a14:m>
                  <m:oMath xmlns:m="http://schemas.openxmlformats.org/officeDocument/2006/math">
                    <m:r>
                      <a:rPr lang="en-US" sz="23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2300" dirty="0">
                    <a:effectLst/>
                    <a:latin typeface="Times New Roman" panose="02020603050405020304" pitchFamily="18" charset="0"/>
                    <a:ea typeface="SimSun" panose="02010600030101010101" pitchFamily="2" charset="-122"/>
                  </a:rPr>
                  <a:t> = {</a:t>
                </a:r>
                <a:r>
                  <a:rPr lang="en-US" sz="2300" i="1" dirty="0">
                    <a:effectLst/>
                    <a:latin typeface="Times New Roman" panose="02020603050405020304" pitchFamily="18" charset="0"/>
                    <a:ea typeface="SimSun" panose="02010600030101010101" pitchFamily="2" charset="-122"/>
                  </a:rPr>
                  <a:t>X</a:t>
                </a:r>
                <a:r>
                  <a:rPr lang="en-US" sz="2300" baseline="-25000" dirty="0">
                    <a:effectLst/>
                    <a:latin typeface="Times New Roman" panose="02020603050405020304" pitchFamily="18" charset="0"/>
                    <a:ea typeface="SimSun" panose="02010600030101010101" pitchFamily="2" charset="-122"/>
                  </a:rPr>
                  <a:t>1</a:t>
                </a:r>
                <a:r>
                  <a:rPr lang="en-US" sz="2300" dirty="0">
                    <a:effectLst/>
                    <a:latin typeface="Times New Roman" panose="02020603050405020304" pitchFamily="18" charset="0"/>
                    <a:ea typeface="SimSun" panose="02010600030101010101" pitchFamily="2" charset="-122"/>
                  </a:rPr>
                  <a:t>, </a:t>
                </a:r>
                <a:r>
                  <a:rPr lang="en-US" sz="2300" i="1" dirty="0">
                    <a:effectLst/>
                    <a:latin typeface="Times New Roman" panose="02020603050405020304" pitchFamily="18" charset="0"/>
                    <a:ea typeface="SimSun" panose="02010600030101010101" pitchFamily="2" charset="-122"/>
                  </a:rPr>
                  <a:t>X</a:t>
                </a:r>
                <a:r>
                  <a:rPr lang="en-US" sz="2300" baseline="-25000" dirty="0">
                    <a:effectLst/>
                    <a:latin typeface="Times New Roman" panose="02020603050405020304" pitchFamily="18" charset="0"/>
                    <a:ea typeface="SimSun" panose="02010600030101010101" pitchFamily="2" charset="-122"/>
                  </a:rPr>
                  <a:t>2</a:t>
                </a:r>
                <a:r>
                  <a:rPr lang="en-US" sz="2300" dirty="0">
                    <a:effectLst/>
                    <a:latin typeface="Times New Roman" panose="02020603050405020304" pitchFamily="18" charset="0"/>
                    <a:ea typeface="SimSun" panose="02010600030101010101" pitchFamily="2" charset="-122"/>
                  </a:rPr>
                  <a:t>,…, </a:t>
                </a:r>
                <a:r>
                  <a:rPr lang="en-US" sz="2300" i="1" dirty="0">
                    <a:effectLst/>
                    <a:latin typeface="Times New Roman" panose="02020603050405020304" pitchFamily="18" charset="0"/>
                    <a:ea typeface="SimSun" panose="02010600030101010101" pitchFamily="2" charset="-122"/>
                  </a:rPr>
                  <a:t>X</a:t>
                </a:r>
                <a:r>
                  <a:rPr lang="en-US" sz="2300" i="1" baseline="-25000" dirty="0">
                    <a:effectLst/>
                    <a:latin typeface="Times New Roman" panose="02020603050405020304" pitchFamily="18" charset="0"/>
                    <a:ea typeface="SimSun" panose="02010600030101010101" pitchFamily="2" charset="-122"/>
                  </a:rPr>
                  <a:t>N</a:t>
                </a:r>
                <a:r>
                  <a:rPr lang="en-US" sz="2300" dirty="0">
                    <a:effectLst/>
                    <a:latin typeface="Times New Roman" panose="02020603050405020304" pitchFamily="18" charset="0"/>
                    <a:ea typeface="SimSun" panose="02010600030101010101" pitchFamily="2" charset="-122"/>
                  </a:rPr>
                  <a:t>} in which all </a:t>
                </a:r>
                <a:r>
                  <a:rPr lang="en-US" sz="2300" i="1" dirty="0">
                    <a:effectLst/>
                    <a:latin typeface="Times New Roman" panose="02020603050405020304" pitchFamily="18" charset="0"/>
                    <a:ea typeface="SimSun" panose="02010600030101010101" pitchFamily="2" charset="-122"/>
                  </a:rPr>
                  <a:t>X</a:t>
                </a:r>
                <a:r>
                  <a:rPr lang="en-US" sz="2300" i="1" baseline="-25000" dirty="0">
                    <a:effectLst/>
                    <a:latin typeface="Times New Roman" panose="02020603050405020304" pitchFamily="18" charset="0"/>
                    <a:ea typeface="SimSun" panose="02010600030101010101" pitchFamily="2" charset="-122"/>
                  </a:rPr>
                  <a:t>i</a:t>
                </a:r>
                <a:r>
                  <a:rPr lang="en-US" sz="2300" dirty="0">
                    <a:effectLst/>
                    <a:latin typeface="Times New Roman" panose="02020603050405020304" pitchFamily="18" charset="0"/>
                    <a:ea typeface="SimSun" panose="02010600030101010101" pitchFamily="2" charset="-122"/>
                  </a:rPr>
                  <a:t> (s) are </a:t>
                </a:r>
                <a:r>
                  <a:rPr lang="en-US" sz="2300" dirty="0" err="1">
                    <a:effectLst/>
                    <a:latin typeface="Times New Roman" panose="02020603050405020304" pitchFamily="18" charset="0"/>
                    <a:ea typeface="SimSun" panose="02010600030101010101" pitchFamily="2" charset="-122"/>
                  </a:rPr>
                  <a:t>iid</a:t>
                </a:r>
                <a:r>
                  <a:rPr lang="en-US" sz="2300" dirty="0">
                    <a:effectLst/>
                    <a:latin typeface="Times New Roman" panose="02020603050405020304" pitchFamily="18" charset="0"/>
                    <a:ea typeface="SimSun" panose="02010600030101010101" pitchFamily="2" charset="-122"/>
                  </a:rPr>
                  <a:t> then, </a:t>
                </a:r>
                <a:r>
                  <a:rPr lang="en-US" sz="2300" i="1" dirty="0">
                    <a:effectLst/>
                    <a:latin typeface="Times New Roman" panose="02020603050405020304" pitchFamily="18" charset="0"/>
                    <a:ea typeface="SimSun" panose="02010600030101010101" pitchFamily="2" charset="-122"/>
                  </a:rPr>
                  <a:t>I</a:t>
                </a:r>
                <a:r>
                  <a:rPr lang="en-US" sz="2300" dirty="0">
                    <a:effectLst/>
                    <a:latin typeface="Times New Roman" panose="02020603050405020304" pitchFamily="18" charset="0"/>
                    <a:ea typeface="SimSun" panose="02010600030101010101" pitchFamily="2" charset="-122"/>
                  </a:rPr>
                  <a:t>(Θ) becomes:</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2300" i="1" smtClean="0">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𝒳</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300" i="1">
                              <a:effectLst/>
                              <a:latin typeface="Cambria Math" panose="02040503050406030204" pitchFamily="18" charset="0"/>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𝑆</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𝒳</m:t>
                              </m:r>
                            </m:e>
                          </m:d>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𝑁</m:t>
                      </m:r>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𝐼</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m:t>
                      </m:r>
                      <m:r>
                        <a:rPr lang="en-US" sz="2300" i="1">
                          <a:effectLst/>
                          <a:latin typeface="Cambria Math" panose="02040503050406030204" pitchFamily="18" charset="0"/>
                          <a:ea typeface="SimSun" panose="02010600030101010101" pitchFamily="2" charset="-122"/>
                          <a:cs typeface="Times New Roman" panose="02020603050405020304" pitchFamily="18" charset="0"/>
                        </a:rPr>
                        <m:t>𝑁</m:t>
                      </m:r>
                      <m:nary>
                        <m:naryPr>
                          <m:limLoc m:val="undOvr"/>
                          <m:supHide m:val="on"/>
                          <m:ctrlPr>
                            <a:rPr lang="en-US" sz="2300" i="1">
                              <a:effectLst/>
                              <a:latin typeface="Cambria Math" panose="02040503050406030204" pitchFamily="18" charset="0"/>
                              <a:cs typeface="Times New Roman" panose="02020603050405020304" pitchFamily="18" charset="0"/>
                            </a:rPr>
                          </m:ctrlPr>
                        </m:naryPr>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sub>
                        <m:sup/>
                        <m:e>
                          <m:sSup>
                            <m:sSupPr>
                              <m:ctrlPr>
                                <a:rPr lang="en-US" sz="2300" i="1">
                                  <a:effectLst/>
                                  <a:latin typeface="Cambria Math" panose="02040503050406030204" pitchFamily="18" charset="0"/>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d</m:t>
                          </m:r>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2300" b="0" i="1" smtClean="0">
                          <a:effectLst/>
                          <a:latin typeface="Cambria Math" panose="02040503050406030204" pitchFamily="18" charset="0"/>
                          <a:ea typeface="SimSun" panose="02010600030101010101" pitchFamily="2" charset="-122"/>
                          <a:cs typeface="Times New Roman" panose="02020603050405020304" pitchFamily="18" charset="0"/>
                        </a:rPr>
                        <m:t>    (1.18)</m:t>
                      </m:r>
                    </m:oMath>
                  </m:oMathPara>
                </a14:m>
                <a:endParaRPr lang="en-US" sz="2300" dirty="0"/>
              </a:p>
              <a:p>
                <a:pPr marL="0" marR="0" indent="0" algn="just">
                  <a:spcBef>
                    <a:spcPts val="0"/>
                  </a:spcBef>
                  <a:spcAft>
                    <a:spcPts val="0"/>
                  </a:spcAft>
                  <a:buNone/>
                </a:pPr>
                <a:r>
                  <a:rPr lang="en-US" sz="2300" dirty="0">
                    <a:effectLst/>
                    <a:latin typeface="Times New Roman" panose="02020603050405020304" pitchFamily="18" charset="0"/>
                    <a:ea typeface="SimSun" panose="02010600030101010101" pitchFamily="2" charset="-122"/>
                  </a:rPr>
                  <a:t>Note, </a:t>
                </a:r>
                <a14:m>
                  <m:oMath xmlns:m="http://schemas.openxmlformats.org/officeDocument/2006/math">
                    <m:sSup>
                      <m:sSupPr>
                        <m:ctrlPr>
                          <a:rPr lang="en-US" sz="2300" i="1">
                            <a:effectLst/>
                            <a:latin typeface="Cambria Math" panose="02040503050406030204" pitchFamily="18" charset="0"/>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oMath>
                </a14:m>
                <a:r>
                  <a:rPr lang="en-US" sz="2300" dirty="0">
                    <a:effectLst/>
                    <a:latin typeface="Times New Roman" panose="02020603050405020304" pitchFamily="18" charset="0"/>
                    <a:ea typeface="SimSun" panose="02010600030101010101" pitchFamily="2" charset="-122"/>
                  </a:rPr>
                  <a:t> is considered as function of </a:t>
                </a:r>
                <a:r>
                  <a:rPr lang="en-US" sz="2300" i="1" dirty="0">
                    <a:effectLst/>
                    <a:latin typeface="Times New Roman" panose="02020603050405020304" pitchFamily="18" charset="0"/>
                    <a:ea typeface="SimSun" panose="02010600030101010101" pitchFamily="2" charset="-122"/>
                  </a:rPr>
                  <a:t>X</a:t>
                </a:r>
                <a:r>
                  <a:rPr lang="en-US" sz="2300" dirty="0">
                    <a:effectLst/>
                    <a:latin typeface="Times New Roman" panose="02020603050405020304" pitchFamily="18" charset="0"/>
                    <a:ea typeface="SimSun" panose="02010600030101010101" pitchFamily="2" charset="-122"/>
                  </a:rPr>
                  <a:t> in the integral </a:t>
                </a:r>
                <a14:m>
                  <m:oMath xmlns:m="http://schemas.openxmlformats.org/officeDocument/2006/math">
                    <m:nary>
                      <m:naryPr>
                        <m:limLoc m:val="undOvr"/>
                        <m:supHide m:val="on"/>
                        <m:ctrlPr>
                          <a:rPr lang="en-US" sz="2300" i="1">
                            <a:effectLst/>
                            <a:latin typeface="Cambria Math" panose="02040503050406030204" pitchFamily="18" charset="0"/>
                            <a:cs typeface="Times New Roman" panose="02020603050405020304" pitchFamily="18" charset="0"/>
                          </a:rPr>
                        </m:ctrlPr>
                      </m:naryPr>
                      <m:sub>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sub>
                      <m:sup/>
                      <m:e>
                        <m:sSup>
                          <m:sSupPr>
                            <m:ctrlPr>
                              <a:rPr lang="en-US" sz="2300" i="1">
                                <a:effectLst/>
                                <a:latin typeface="Cambria Math" panose="02040503050406030204" pitchFamily="18" charset="0"/>
                                <a:cs typeface="Times New Roman" panose="02020603050405020304" pitchFamily="18" charset="0"/>
                              </a:rPr>
                            </m:ctrlPr>
                          </m:sSupPr>
                          <m:e>
                            <m:r>
                              <a:rPr lang="en-US" sz="2300" i="1">
                                <a:effectLst/>
                                <a:latin typeface="Cambria Math" panose="02040503050406030204" pitchFamily="18" charset="0"/>
                                <a:ea typeface="SimSun" panose="02010600030101010101" pitchFamily="2" charset="-122"/>
                                <a:cs typeface="Times New Roman" panose="02020603050405020304" pitchFamily="18" charset="0"/>
                              </a:rPr>
                              <m:t>𝐷</m:t>
                            </m:r>
                          </m:e>
                          <m:sup>
                            <m:r>
                              <a:rPr lang="en-US" sz="23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23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2300" i="1">
                                <a:effectLst/>
                                <a:latin typeface="Cambria Math" panose="02040503050406030204" pitchFamily="18" charset="0"/>
                                <a:cs typeface="Times New Roman" panose="02020603050405020304" pitchFamily="18" charset="0"/>
                              </a:rPr>
                            </m:ctrlPr>
                          </m:dPr>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3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300" i="1">
                                <a:effectLst/>
                                <a:latin typeface="Cambria Math" panose="02040503050406030204" pitchFamily="18" charset="0"/>
                                <a:cs typeface="Times New Roman" panose="02020603050405020304" pitchFamily="18" charset="0"/>
                              </a:rPr>
                            </m:ctrlPr>
                          </m:dPr>
                          <m:e>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2300">
                            <a:effectLst/>
                            <a:latin typeface="Cambria Math" panose="02040503050406030204" pitchFamily="18" charset="0"/>
                            <a:ea typeface="SimSun" panose="02010600030101010101" pitchFamily="2" charset="-122"/>
                            <a:cs typeface="Times New Roman" panose="02020603050405020304" pitchFamily="18" charset="0"/>
                          </a:rPr>
                          <m:t>d</m:t>
                        </m:r>
                        <m:r>
                          <a:rPr lang="en-US" sz="2300" i="1">
                            <a:effectLst/>
                            <a:latin typeface="Cambria Math" panose="02040503050406030204" pitchFamily="18" charset="0"/>
                            <a:ea typeface="SimSun" panose="02010600030101010101" pitchFamily="2" charset="-122"/>
                            <a:cs typeface="Times New Roman" panose="02020603050405020304" pitchFamily="18" charset="0"/>
                          </a:rPr>
                          <m:t>𝑋</m:t>
                        </m:r>
                      </m:e>
                    </m:nary>
                  </m:oMath>
                </a14:m>
                <a:r>
                  <a:rPr lang="en-US" sz="2300" dirty="0">
                    <a:effectLst/>
                    <a:latin typeface="Times New Roman" panose="02020603050405020304" pitchFamily="18" charset="0"/>
                    <a:ea typeface="SimSun" panose="02010600030101010101" pitchFamily="2" charset="-122"/>
                  </a:rPr>
                  <a:t>.</a:t>
                </a:r>
                <a:endParaRPr lang="en-US" sz="2300" dirty="0"/>
              </a:p>
            </p:txBody>
          </p:sp>
        </mc:Choice>
        <mc:Fallback xmlns="">
          <p:sp>
            <p:nvSpPr>
              <p:cNvPr id="3" name="Content Placeholder 2">
                <a:extLst>
                  <a:ext uri="{FF2B5EF4-FFF2-40B4-BE49-F238E27FC236}">
                    <a16:creationId xmlns:a16="http://schemas.microsoft.com/office/drawing/2014/main" id="{71052F3E-B642-5017-44FB-92F3B36C214A}"/>
                  </a:ext>
                </a:extLst>
              </p:cNvPr>
              <p:cNvSpPr>
                <a:spLocks noGrp="1" noRot="1" noChangeAspect="1" noMove="1" noResize="1" noEditPoints="1" noAdjustHandles="1" noChangeArrowheads="1" noChangeShapeType="1" noTextEdit="1"/>
              </p:cNvSpPr>
              <p:nvPr>
                <p:ph idx="1"/>
              </p:nvPr>
            </p:nvSpPr>
            <p:spPr>
              <a:xfrm>
                <a:off x="464234" y="914399"/>
                <a:ext cx="11226018" cy="5176066"/>
              </a:xfrm>
              <a:blipFill>
                <a:blip r:embed="rId4"/>
                <a:stretch>
                  <a:fillRect l="-760" t="-942" r="-760" b="-2096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B02F124-8515-2185-100D-AEDCA9CAA7A3}"/>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65FEF177-CF6F-C57C-2E53-A415DE6F254A}"/>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CC0F04B5-5DA5-B246-124E-D2581F7EB6BB}"/>
              </a:ext>
            </a:extLst>
          </p:cNvPr>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2283287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B722-2312-CB7E-6CF5-D29772F88116}"/>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0CEBC3-4031-C073-FAFC-83F7D0F7DF41}"/>
                  </a:ext>
                </a:extLst>
              </p:cNvPr>
              <p:cNvSpPr>
                <a:spLocks noGrp="1"/>
              </p:cNvSpPr>
              <p:nvPr>
                <p:ph idx="1"/>
              </p:nvPr>
            </p:nvSpPr>
            <p:spPr>
              <a:xfrm>
                <a:off x="548639" y="914399"/>
                <a:ext cx="11113477" cy="5176066"/>
              </a:xfrm>
            </p:spPr>
            <p:txBody>
              <a:bodyPr>
                <a:noAutofit/>
              </a:bodyPr>
              <a:lstStyle/>
              <a:p>
                <a:pPr marL="0" indent="0">
                  <a:buNone/>
                </a:pPr>
                <a:r>
                  <a:rPr lang="en-US" sz="2400" dirty="0">
                    <a:effectLst/>
                    <a:ea typeface="SimSun" panose="02010600030101010101" pitchFamily="2" charset="-122"/>
                  </a:rPr>
                  <a:t>For MLE method, the inverse of information matrix is called </a:t>
                </a:r>
                <a:r>
                  <a:rPr lang="en-US" sz="2400" b="0" i="0" dirty="0">
                    <a:solidFill>
                      <a:srgbClr val="000000"/>
                    </a:solidFill>
                    <a:effectLst/>
                    <a:latin typeface="TimesNewRomanPSMT"/>
                    <a:ea typeface="SimSun" panose="02010600030101010101" pitchFamily="2" charset="-122"/>
                  </a:rPr>
                  <a:t>Cramer-Rao lower bound denoted </a:t>
                </a:r>
                <a14:m>
                  <m:oMath xmlns:m="http://schemas.openxmlformats.org/officeDocument/2006/math">
                    <m:r>
                      <a:rPr lang="en-US" sz="2400" b="0" i="1">
                        <a:solidFill>
                          <a:srgbClr val="000000"/>
                        </a:solidFill>
                        <a:effectLst/>
                        <a:latin typeface="Cambria Math" panose="02040503050406030204" pitchFamily="18" charset="0"/>
                        <a:ea typeface="SimSun" panose="02010600030101010101" pitchFamily="2" charset="-122"/>
                      </a:rPr>
                      <m:t>𝐶𝑅</m:t>
                    </m:r>
                    <m:d>
                      <m:dPr>
                        <m:ctrlPr>
                          <a:rPr lang="en-US" sz="2400" i="1">
                            <a:solidFill>
                              <a:srgbClr val="000000"/>
                            </a:solidFill>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e>
                    </m:d>
                  </m:oMath>
                </a14:m>
                <a:r>
                  <a:rPr lang="en-US" sz="2400" dirty="0">
                    <a:effectLst/>
                    <a:latin typeface="TimesNewRomanPSM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2400" b="0" i="1" smtClean="0">
                          <a:solidFill>
                            <a:srgbClr val="000000"/>
                          </a:solidFill>
                          <a:effectLst/>
                          <a:latin typeface="Cambria Math" panose="02040503050406030204" pitchFamily="18" charset="0"/>
                          <a:ea typeface="SimSun" panose="02010600030101010101" pitchFamily="2" charset="-122"/>
                        </a:rPr>
                        <m:t>𝐶𝑅</m:t>
                      </m:r>
                      <m:d>
                        <m:dPr>
                          <m:ctrlPr>
                            <a:rPr lang="en-US" sz="2400" i="1">
                              <a:solidFill>
                                <a:srgbClr val="000000"/>
                              </a:solidFill>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e>
                      </m:d>
                      <m:r>
                        <a:rPr lang="en-US" sz="2400" i="1">
                          <a:effectLst/>
                          <a:latin typeface="Cambria Math" panose="02040503050406030204" pitchFamily="18" charset="0"/>
                          <a:ea typeface="SimSun" panose="02010600030101010101" pitchFamily="2" charset="-122"/>
                        </a:rPr>
                        <m:t>=</m:t>
                      </m:r>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SimSun" panose="02010600030101010101" pitchFamily="2" charset="-122"/>
                            </a:rPr>
                            <m:t>𝐼</m:t>
                          </m:r>
                          <m:d>
                            <m:dPr>
                              <m:ctrlPr>
                                <a:rPr lang="en-US" sz="2400" i="1">
                                  <a:effectLst/>
                                  <a:latin typeface="Cambria Math" panose="02040503050406030204" pitchFamily="18" charset="0"/>
                                </a:rPr>
                              </m:ctrlPr>
                            </m:dPr>
                            <m:e>
                              <m:r>
                                <m:rPr>
                                  <m:sty m:val="p"/>
                                </m:rPr>
                                <a:rPr lang="en-US" sz="2400">
                                  <a:effectLst/>
                                  <a:latin typeface="Cambria Math" panose="02040503050406030204" pitchFamily="18" charset="0"/>
                                  <a:ea typeface="SimSun" panose="02010600030101010101" pitchFamily="2" charset="-122"/>
                                </a:rPr>
                                <m:t>Θ</m:t>
                              </m:r>
                            </m:e>
                          </m:d>
                        </m:e>
                        <m:sup>
                          <m:r>
                            <a:rPr lang="en-US" sz="2400" i="1">
                              <a:effectLst/>
                              <a:latin typeface="Cambria Math" panose="02040503050406030204" pitchFamily="18" charset="0"/>
                              <a:ea typeface="SimSun" panose="02010600030101010101" pitchFamily="2" charset="-122"/>
                            </a:rPr>
                            <m:t>−1</m:t>
                          </m:r>
                        </m:sup>
                      </m:sSup>
                      <m:r>
                        <a:rPr lang="en-US" sz="2400" b="0" i="1" smtClean="0">
                          <a:effectLst/>
                          <a:latin typeface="Cambria Math" panose="02040503050406030204" pitchFamily="18" charset="0"/>
                          <a:ea typeface="SimSun" panose="02010600030101010101" pitchFamily="2" charset="-122"/>
                        </a:rPr>
                        <m:t>    (1.19)</m:t>
                      </m:r>
                    </m:oMath>
                  </m:oMathPara>
                </a14:m>
                <a:endParaRPr lang="en-US" sz="2400" dirty="0"/>
              </a:p>
              <a:p>
                <a:pPr marL="0" indent="0">
                  <a:buNone/>
                </a:pPr>
                <a:r>
                  <a:rPr lang="en-US" sz="2400" dirty="0">
                    <a:effectLst/>
                    <a:latin typeface="TimesNewRomanPSMT"/>
                    <a:ea typeface="SimSun" panose="02010600030101010101" pitchFamily="2" charset="-122"/>
                  </a:rPr>
                  <a:t>Any covariance matrix of a MLE estimate </a:t>
                </a:r>
                <a14:m>
                  <m:oMath xmlns:m="http://schemas.openxmlformats.org/officeDocument/2006/math">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oMath>
                </a14:m>
                <a:r>
                  <a:rPr lang="en-US" sz="2400" dirty="0">
                    <a:effectLst/>
                    <a:latin typeface="TimesNewRomanPSMT"/>
                    <a:ea typeface="SimSun" panose="02010600030101010101" pitchFamily="2" charset="-122"/>
                  </a:rPr>
                  <a:t> has such </a:t>
                </a:r>
                <a:r>
                  <a:rPr lang="en-US" sz="2400" b="0" i="0" dirty="0">
                    <a:solidFill>
                      <a:srgbClr val="000000"/>
                    </a:solidFill>
                    <a:effectLst/>
                    <a:latin typeface="TimesNewRomanPSMT"/>
                    <a:ea typeface="SimSun" panose="02010600030101010101" pitchFamily="2" charset="-122"/>
                  </a:rPr>
                  <a:t>Cramer-Rao lower bound. </a:t>
                </a:r>
                <a:r>
                  <a:rPr lang="en-US" sz="2400" dirty="0">
                    <a:effectLst/>
                    <a:latin typeface="TimesNewRomanPSMT"/>
                    <a:ea typeface="SimSun" panose="02010600030101010101" pitchFamily="2" charset="-122"/>
                  </a:rPr>
                  <a:t>Such </a:t>
                </a:r>
                <a:r>
                  <a:rPr lang="en-US" sz="2400" b="0" i="0" dirty="0">
                    <a:solidFill>
                      <a:srgbClr val="000000"/>
                    </a:solidFill>
                    <a:effectLst/>
                    <a:latin typeface="TimesNewRomanPSMT"/>
                    <a:ea typeface="SimSun" panose="02010600030101010101" pitchFamily="2" charset="-122"/>
                  </a:rPr>
                  <a:t>Cramer-Rao lower bound becomes </a:t>
                </a:r>
                <a14:m>
                  <m:oMath xmlns:m="http://schemas.openxmlformats.org/officeDocument/2006/math">
                    <m:r>
                      <a:rPr lang="en-US" sz="2400" i="1">
                        <a:effectLst/>
                        <a:latin typeface="Cambria Math" panose="02040503050406030204" pitchFamily="18" charset="0"/>
                        <a:ea typeface="SimSun" panose="02010600030101010101" pitchFamily="2" charset="-122"/>
                      </a:rPr>
                      <m:t>𝑉</m:t>
                    </m:r>
                    <m:d>
                      <m:dPr>
                        <m:ctrlPr>
                          <a:rPr lang="en-US" sz="2400" i="1">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e>
                    </m:d>
                  </m:oMath>
                </a14:m>
                <a:r>
                  <a:rPr lang="en-US" sz="2400" dirty="0">
                    <a:effectLst/>
                    <a:latin typeface="TimesNewRomanPSMT"/>
                    <a:ea typeface="SimSun" panose="02010600030101010101" pitchFamily="2" charset="-122"/>
                  </a:rPr>
                  <a:t> if and only if </a:t>
                </a:r>
                <a14:m>
                  <m:oMath xmlns:m="http://schemas.openxmlformats.org/officeDocument/2006/math">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oMath>
                </a14:m>
                <a:r>
                  <a:rPr lang="en-US" sz="2400" dirty="0">
                    <a:effectLst/>
                    <a:latin typeface="TimesNewRomanPSMT"/>
                    <a:ea typeface="SimSun" panose="02010600030101010101" pitchFamily="2" charset="-122"/>
                  </a:rPr>
                  <a:t> is unbiased, (</a:t>
                </a:r>
                <a:r>
                  <a:rPr lang="en-US" sz="2400" dirty="0" err="1">
                    <a:effectLst/>
                    <a:latin typeface="TimesNewRomanPSMT"/>
                    <a:ea typeface="SimSun" panose="02010600030101010101" pitchFamily="2" charset="-122"/>
                  </a:rPr>
                  <a:t>Zivot</a:t>
                </a:r>
                <a:r>
                  <a:rPr lang="en-US" sz="2400" dirty="0">
                    <a:effectLst/>
                    <a:latin typeface="TimesNewRomanPSMT"/>
                    <a:ea typeface="SimSun" panose="02010600030101010101" pitchFamily="2" charset="-122"/>
                  </a:rPr>
                  <a:t>, 2009, p. 11):</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400" i="1" smtClean="0">
                              <a:effectLst/>
                              <a:latin typeface="Cambria Math" panose="02040503050406030204" pitchFamily="18" charset="0"/>
                            </a:rPr>
                          </m:ctrlPr>
                        </m:mPr>
                        <m:mr>
                          <m:e>
                            <m:r>
                              <a:rPr lang="en-US" sz="2400" i="1">
                                <a:effectLst/>
                                <a:latin typeface="Cambria Math" panose="02040503050406030204" pitchFamily="18" charset="0"/>
                                <a:ea typeface="SimSun" panose="02010600030101010101" pitchFamily="2" charset="-122"/>
                              </a:rPr>
                              <m:t>𝑉</m:t>
                            </m:r>
                            <m:d>
                              <m:dPr>
                                <m:ctrlPr>
                                  <a:rPr lang="en-US" sz="2400" i="1">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e>
                            </m:d>
                            <m:r>
                              <a:rPr lang="en-US" sz="2400" i="1">
                                <a:effectLst/>
                                <a:latin typeface="Cambria Math" panose="02040503050406030204" pitchFamily="18" charset="0"/>
                                <a:ea typeface="SimSun" panose="02010600030101010101" pitchFamily="2" charset="-122"/>
                              </a:rPr>
                              <m:t>≥</m:t>
                            </m:r>
                            <m:r>
                              <a:rPr lang="en-US" sz="2400" b="0" i="1">
                                <a:solidFill>
                                  <a:srgbClr val="000000"/>
                                </a:solidFill>
                                <a:effectLst/>
                                <a:latin typeface="Cambria Math" panose="02040503050406030204" pitchFamily="18" charset="0"/>
                                <a:ea typeface="SimSun" panose="02010600030101010101" pitchFamily="2" charset="-122"/>
                              </a:rPr>
                              <m:t>𝐶𝑅</m:t>
                            </m:r>
                            <m:d>
                              <m:dPr>
                                <m:ctrlPr>
                                  <a:rPr lang="en-US" sz="2400" i="1">
                                    <a:solidFill>
                                      <a:srgbClr val="000000"/>
                                    </a:solidFill>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e>
                            </m:d>
                            <m:r>
                              <a:rPr lang="en-US" sz="2400" i="1">
                                <a:effectLst/>
                                <a:latin typeface="Cambria Math" panose="02040503050406030204" pitchFamily="18" charset="0"/>
                                <a:ea typeface="SimSun" panose="02010600030101010101" pitchFamily="2" charset="-122"/>
                              </a:rPr>
                              <m:t> </m:t>
                            </m:r>
                            <m:r>
                              <m:rPr>
                                <m:sty m:val="p"/>
                              </m:rPr>
                              <a:rPr lang="en-US" sz="2400">
                                <a:effectLst/>
                                <a:latin typeface="Cambria Math" panose="02040503050406030204" pitchFamily="18" charset="0"/>
                                <a:ea typeface="SimSun" panose="02010600030101010101" pitchFamily="2" charset="-122"/>
                              </a:rPr>
                              <m:t>if</m:t>
                            </m:r>
                            <m:r>
                              <a:rPr lang="en-US" sz="2400" i="1">
                                <a:effectLst/>
                                <a:latin typeface="Cambria Math" panose="02040503050406030204" pitchFamily="18" charset="0"/>
                                <a:ea typeface="SimSun" panose="02010600030101010101" pitchFamily="2" charset="-122"/>
                              </a:rPr>
                              <m:t> </m:t>
                            </m:r>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r>
                              <a:rPr lang="en-US" sz="2400" i="1">
                                <a:effectLst/>
                                <a:latin typeface="Cambria Math" panose="02040503050406030204" pitchFamily="18" charset="0"/>
                                <a:ea typeface="SimSun" panose="02010600030101010101" pitchFamily="2" charset="-122"/>
                              </a:rPr>
                              <m:t> </m:t>
                            </m:r>
                            <m:r>
                              <m:rPr>
                                <m:sty m:val="p"/>
                              </m:rPr>
                              <a:rPr lang="en-US" sz="2400">
                                <a:effectLst/>
                                <a:latin typeface="Cambria Math" panose="02040503050406030204" pitchFamily="18" charset="0"/>
                                <a:ea typeface="SimSun" panose="02010600030101010101" pitchFamily="2" charset="-122"/>
                              </a:rPr>
                              <m:t>biased</m:t>
                            </m:r>
                          </m:e>
                        </m:mr>
                        <m:mr>
                          <m:e>
                            <m:r>
                              <a:rPr lang="en-US" sz="2400" i="1">
                                <a:effectLst/>
                                <a:latin typeface="Cambria Math" panose="02040503050406030204" pitchFamily="18" charset="0"/>
                                <a:ea typeface="SimSun" panose="02010600030101010101" pitchFamily="2" charset="-122"/>
                              </a:rPr>
                              <m:t>𝑉</m:t>
                            </m:r>
                            <m:d>
                              <m:dPr>
                                <m:ctrlPr>
                                  <a:rPr lang="en-US" sz="2400" i="1">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e>
                            </m:d>
                            <m:r>
                              <a:rPr lang="en-US" sz="2400" i="1">
                                <a:effectLst/>
                                <a:latin typeface="Cambria Math" panose="02040503050406030204" pitchFamily="18" charset="0"/>
                                <a:ea typeface="SimSun" panose="02010600030101010101" pitchFamily="2" charset="-122"/>
                              </a:rPr>
                              <m:t>=</m:t>
                            </m:r>
                            <m:r>
                              <a:rPr lang="en-US" sz="2400" b="0" i="1">
                                <a:solidFill>
                                  <a:srgbClr val="000000"/>
                                </a:solidFill>
                                <a:effectLst/>
                                <a:latin typeface="Cambria Math" panose="02040503050406030204" pitchFamily="18" charset="0"/>
                                <a:ea typeface="SimSun" panose="02010600030101010101" pitchFamily="2" charset="-122"/>
                              </a:rPr>
                              <m:t>𝐶𝑅</m:t>
                            </m:r>
                            <m:d>
                              <m:dPr>
                                <m:ctrlPr>
                                  <a:rPr lang="en-US" sz="2400" i="1">
                                    <a:solidFill>
                                      <a:srgbClr val="000000"/>
                                    </a:solidFill>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e>
                            </m:d>
                            <m:r>
                              <a:rPr lang="en-US" sz="2400" i="1">
                                <a:effectLst/>
                                <a:latin typeface="Cambria Math" panose="02040503050406030204" pitchFamily="18" charset="0"/>
                                <a:ea typeface="SimSun" panose="02010600030101010101" pitchFamily="2" charset="-122"/>
                              </a:rPr>
                              <m:t> </m:t>
                            </m:r>
                            <m:r>
                              <m:rPr>
                                <m:sty m:val="p"/>
                              </m:rPr>
                              <a:rPr lang="en-US" sz="2400">
                                <a:effectLst/>
                                <a:latin typeface="Cambria Math" panose="02040503050406030204" pitchFamily="18" charset="0"/>
                                <a:ea typeface="SimSun" panose="02010600030101010101" pitchFamily="2" charset="-122"/>
                              </a:rPr>
                              <m:t>if</m:t>
                            </m:r>
                            <m:r>
                              <a:rPr lang="en-US" sz="2400" i="1">
                                <a:effectLst/>
                                <a:latin typeface="Cambria Math" panose="02040503050406030204" pitchFamily="18" charset="0"/>
                                <a:ea typeface="SimSun" panose="02010600030101010101" pitchFamily="2" charset="-122"/>
                              </a:rPr>
                              <m:t> </m:t>
                            </m:r>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r>
                              <a:rPr lang="en-US" sz="2400" i="1">
                                <a:effectLst/>
                                <a:latin typeface="Cambria Math" panose="02040503050406030204" pitchFamily="18" charset="0"/>
                                <a:ea typeface="SimSun" panose="02010600030101010101" pitchFamily="2" charset="-122"/>
                              </a:rPr>
                              <m:t> </m:t>
                            </m:r>
                            <m:r>
                              <m:rPr>
                                <m:sty m:val="p"/>
                              </m:rPr>
                              <a:rPr lang="en-US" sz="2400">
                                <a:effectLst/>
                                <a:latin typeface="Cambria Math" panose="02040503050406030204" pitchFamily="18" charset="0"/>
                                <a:ea typeface="SimSun" panose="02010600030101010101" pitchFamily="2" charset="-122"/>
                              </a:rPr>
                              <m:t>unbiased</m:t>
                            </m:r>
                          </m:e>
                        </m:mr>
                      </m:m>
                      <m:r>
                        <a:rPr lang="en-US" sz="2400" b="0" i="1" smtClean="0">
                          <a:effectLst/>
                          <a:latin typeface="Cambria Math" panose="02040503050406030204" pitchFamily="18" charset="0"/>
                          <a:ea typeface="SimSun" panose="02010600030101010101" pitchFamily="2" charset="-122"/>
                        </a:rPr>
                        <m:t>    (1.20)</m:t>
                      </m:r>
                    </m:oMath>
                  </m:oMathPara>
                </a14:m>
                <a:endParaRPr lang="en-US" sz="2400" dirty="0"/>
              </a:p>
              <a:p>
                <a:pPr marL="0" indent="0">
                  <a:buNone/>
                </a:pPr>
                <a:r>
                  <a:rPr lang="en-US" sz="2400" b="0" i="0" dirty="0">
                    <a:solidFill>
                      <a:srgbClr val="000000"/>
                    </a:solidFill>
                    <a:effectLst/>
                    <a:latin typeface="TimesNewRomanPSMT"/>
                    <a:ea typeface="SimSun" panose="02010600030101010101" pitchFamily="2" charset="-122"/>
                  </a:rPr>
                  <a:t>Note, equation 1.19 and equation 1.20 are only valid for MLE method. </a:t>
                </a:r>
                <a:r>
                  <a:rPr lang="en-US" sz="2400" dirty="0">
                    <a:effectLst/>
                    <a:ea typeface="SimSun" panose="02010600030101010101" pitchFamily="2" charset="-122"/>
                  </a:rPr>
                  <a:t>The sign “≥” implies </a:t>
                </a:r>
                <a:r>
                  <a:rPr lang="en-US" sz="2400" b="0" i="0" dirty="0">
                    <a:solidFill>
                      <a:srgbClr val="000000"/>
                    </a:solidFill>
                    <a:effectLst/>
                    <a:latin typeface="TimesNewRomanPSMT"/>
                    <a:ea typeface="SimSun" panose="02010600030101010101" pitchFamily="2" charset="-122"/>
                  </a:rPr>
                  <a:t>lower bound. In other words, Cramer-Rao lower bound is variance of the optimal MLE estimate. Moreover, beside the criterion </a:t>
                </a:r>
                <a14:m>
                  <m:oMath xmlns:m="http://schemas.openxmlformats.org/officeDocument/2006/math">
                    <m:r>
                      <a:rPr lang="en-US" sz="2400" i="1">
                        <a:effectLst/>
                        <a:latin typeface="Cambria Math" panose="02040503050406030204" pitchFamily="18" charset="0"/>
                        <a:ea typeface="SimSun" panose="02010600030101010101" pitchFamily="2" charset="-122"/>
                      </a:rPr>
                      <m:t>𝐸</m:t>
                    </m:r>
                    <m:d>
                      <m:dPr>
                        <m:ctrlPr>
                          <a:rPr lang="en-US" sz="2400" i="1">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e>
                    </m:d>
                    <m:r>
                      <a:rPr lang="en-US" sz="2400" i="1">
                        <a:effectLst/>
                        <a:latin typeface="Cambria Math" panose="02040503050406030204" pitchFamily="18" charset="0"/>
                        <a:ea typeface="SimSun" panose="02010600030101010101" pitchFamily="2" charset="-122"/>
                      </a:rPr>
                      <m:t>=</m:t>
                    </m:r>
                    <m:r>
                      <m:rPr>
                        <m:sty m:val="p"/>
                      </m:rPr>
                      <a:rPr lang="en-US" sz="2400">
                        <a:effectLst/>
                        <a:latin typeface="Cambria Math" panose="02040503050406030204" pitchFamily="18" charset="0"/>
                        <a:ea typeface="SimSun" panose="02010600030101010101" pitchFamily="2" charset="-122"/>
                      </a:rPr>
                      <m:t>Θ</m:t>
                    </m:r>
                  </m:oMath>
                </a14:m>
                <a:r>
                  <a:rPr lang="en-US" sz="2400" dirty="0">
                    <a:effectLst/>
                    <a:latin typeface="TimesNewRomanPSMT"/>
                    <a:ea typeface="SimSun" panose="02010600030101010101" pitchFamily="2" charset="-122"/>
                  </a:rPr>
                  <a:t>, equation 1.20 can be used as another </a:t>
                </a:r>
                <a:r>
                  <a:rPr lang="en-US" sz="2400" b="0" i="0" dirty="0">
                    <a:solidFill>
                      <a:srgbClr val="000000"/>
                    </a:solidFill>
                    <a:effectLst/>
                    <a:latin typeface="TimesNewRomanPSMT"/>
                    <a:ea typeface="SimSun" panose="02010600030101010101" pitchFamily="2" charset="-122"/>
                  </a:rPr>
                  <a:t>criterion to check if an estimate is unbiased. However, the criterion </a:t>
                </a:r>
                <a14:m>
                  <m:oMath xmlns:m="http://schemas.openxmlformats.org/officeDocument/2006/math">
                    <m:r>
                      <a:rPr lang="en-US" sz="2400" i="1">
                        <a:effectLst/>
                        <a:latin typeface="Cambria Math" panose="02040503050406030204" pitchFamily="18" charset="0"/>
                        <a:ea typeface="SimSun" panose="02010600030101010101" pitchFamily="2" charset="-122"/>
                      </a:rPr>
                      <m:t>𝐸</m:t>
                    </m:r>
                    <m:d>
                      <m:dPr>
                        <m:ctrlPr>
                          <a:rPr lang="en-US" sz="2400" i="1">
                            <a:effectLst/>
                            <a:latin typeface="Cambria Math" panose="02040503050406030204" pitchFamily="18" charset="0"/>
                          </a:rPr>
                        </m:ctrlPr>
                      </m:dPr>
                      <m:e>
                        <m:acc>
                          <m:accPr>
                            <m:chr m:val="̂"/>
                            <m:ctrlPr>
                              <a:rPr lang="en-US" sz="2400" i="1">
                                <a:effectLst/>
                                <a:latin typeface="Cambria Math" panose="02040503050406030204" pitchFamily="18" charset="0"/>
                              </a:rPr>
                            </m:ctrlPr>
                          </m:accPr>
                          <m:e>
                            <m:r>
                              <m:rPr>
                                <m:sty m:val="p"/>
                              </m:rPr>
                              <a:rPr lang="en-US" sz="2400">
                                <a:effectLst/>
                                <a:latin typeface="Cambria Math" panose="02040503050406030204" pitchFamily="18" charset="0"/>
                                <a:ea typeface="SimSun" panose="02010600030101010101" pitchFamily="2" charset="-122"/>
                              </a:rPr>
                              <m:t>Θ</m:t>
                            </m:r>
                          </m:e>
                        </m:acc>
                      </m:e>
                    </m:d>
                    <m:r>
                      <a:rPr lang="en-US" sz="2400" i="1">
                        <a:effectLst/>
                        <a:latin typeface="Cambria Math" panose="02040503050406030204" pitchFamily="18" charset="0"/>
                        <a:ea typeface="SimSun" panose="02010600030101010101" pitchFamily="2" charset="-122"/>
                      </a:rPr>
                      <m:t>=</m:t>
                    </m:r>
                    <m:r>
                      <m:rPr>
                        <m:sty m:val="p"/>
                      </m:rPr>
                      <a:rPr lang="en-US" sz="2400">
                        <a:effectLst/>
                        <a:latin typeface="Cambria Math" panose="02040503050406030204" pitchFamily="18" charset="0"/>
                        <a:ea typeface="SimSun" panose="02010600030101010101" pitchFamily="2" charset="-122"/>
                      </a:rPr>
                      <m:t>Θ</m:t>
                    </m:r>
                  </m:oMath>
                </a14:m>
                <a:r>
                  <a:rPr lang="en-US" sz="2400" b="0" i="0" dirty="0">
                    <a:solidFill>
                      <a:srgbClr val="000000"/>
                    </a:solidFill>
                    <a:effectLst/>
                    <a:latin typeface="TimesNewRomanPSMT"/>
                    <a:ea typeface="SimSun" panose="02010600030101010101" pitchFamily="2" charset="-122"/>
                  </a:rPr>
                  <a:t> is applied for all estimation methods whereas equation 1.20 is only applied for MLE.</a:t>
                </a:r>
                <a:endParaRPr lang="en-US" sz="2400" dirty="0"/>
              </a:p>
            </p:txBody>
          </p:sp>
        </mc:Choice>
        <mc:Fallback xmlns="">
          <p:sp>
            <p:nvSpPr>
              <p:cNvPr id="3" name="Content Placeholder 2">
                <a:extLst>
                  <a:ext uri="{FF2B5EF4-FFF2-40B4-BE49-F238E27FC236}">
                    <a16:creationId xmlns:a16="http://schemas.microsoft.com/office/drawing/2014/main" id="{400CEBC3-4031-C073-FAFC-83F7D0F7DF41}"/>
                  </a:ext>
                </a:extLst>
              </p:cNvPr>
              <p:cNvSpPr>
                <a:spLocks noGrp="1" noRot="1" noChangeAspect="1" noMove="1" noResize="1" noEditPoints="1" noAdjustHandles="1" noChangeArrowheads="1" noChangeShapeType="1" noTextEdit="1"/>
              </p:cNvSpPr>
              <p:nvPr>
                <p:ph idx="1"/>
              </p:nvPr>
            </p:nvSpPr>
            <p:spPr>
              <a:xfrm>
                <a:off x="548639" y="914399"/>
                <a:ext cx="11113477" cy="5176066"/>
              </a:xfrm>
              <a:blipFill>
                <a:blip r:embed="rId4"/>
                <a:stretch>
                  <a:fillRect l="-823" t="-942" r="-823" b="-40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09E6C2C-729C-FC9B-3B62-A13975CE8757}"/>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A59B1EEA-80FE-7E98-CEA3-F8D427B2ECA5}"/>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86A2F158-99BC-02C9-08E9-22D47D52F421}"/>
              </a:ext>
            </a:extLst>
          </p:cNvPr>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3944901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E20E2-6FBE-C0C6-3E90-C3E0FFA39CDF}"/>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A9C8E-F67F-48E9-D307-87E3FF1D7ED6}"/>
                  </a:ext>
                </a:extLst>
              </p:cNvPr>
              <p:cNvSpPr>
                <a:spLocks noGrp="1"/>
              </p:cNvSpPr>
              <p:nvPr>
                <p:ph idx="1"/>
              </p:nvPr>
            </p:nvSpPr>
            <p:spPr>
              <a:xfrm>
                <a:off x="464233" y="914399"/>
                <a:ext cx="11197883" cy="5176066"/>
              </a:xfrm>
            </p:spPr>
            <p:txBody>
              <a:bodyPr>
                <a:noAutofit/>
              </a:bodyPr>
              <a:lstStyle/>
              <a:p>
                <a:pPr marL="0" indent="0">
                  <a:buNone/>
                </a:pPr>
                <a:r>
                  <a:rPr lang="en-US" sz="2200" b="0" i="0" dirty="0">
                    <a:solidFill>
                      <a:srgbClr val="000000"/>
                    </a:solidFill>
                    <a:effectLst/>
                    <a:latin typeface="TimesNewRomanPSMT"/>
                    <a:ea typeface="SimSun" panose="02010600030101010101" pitchFamily="2" charset="-122"/>
                  </a:rPr>
                  <a:t>Suppose Θ = (</a:t>
                </a:r>
                <a:r>
                  <a:rPr lang="en-US" sz="2200" b="0" i="1" dirty="0">
                    <a:solidFill>
                      <a:srgbClr val="000000"/>
                    </a:solidFill>
                    <a:effectLst/>
                    <a:latin typeface="TimesNewRomanPSMT"/>
                    <a:ea typeface="SimSun" panose="02010600030101010101" pitchFamily="2" charset="-122"/>
                  </a:rPr>
                  <a:t>θ</a:t>
                </a:r>
                <a:r>
                  <a:rPr lang="en-US" sz="2200" b="0" i="0" baseline="-25000" dirty="0">
                    <a:solidFill>
                      <a:srgbClr val="000000"/>
                    </a:solidFill>
                    <a:effectLst/>
                    <a:latin typeface="TimesNewRomanPSMT"/>
                    <a:ea typeface="SimSun" panose="02010600030101010101" pitchFamily="2" charset="-122"/>
                  </a:rPr>
                  <a:t>1</a:t>
                </a:r>
                <a:r>
                  <a:rPr lang="en-US" sz="2200" b="0" i="0" dirty="0">
                    <a:solidFill>
                      <a:srgbClr val="000000"/>
                    </a:solidFill>
                    <a:effectLst/>
                    <a:latin typeface="TimesNewRomanPSMT"/>
                    <a:ea typeface="SimSun" panose="02010600030101010101" pitchFamily="2" charset="-122"/>
                  </a:rPr>
                  <a:t>, </a:t>
                </a:r>
                <a:r>
                  <a:rPr lang="en-US" sz="2200" b="0" i="1" dirty="0">
                    <a:solidFill>
                      <a:srgbClr val="000000"/>
                    </a:solidFill>
                    <a:effectLst/>
                    <a:latin typeface="TimesNewRomanPSMT"/>
                    <a:ea typeface="SimSun" panose="02010600030101010101" pitchFamily="2" charset="-122"/>
                  </a:rPr>
                  <a:t>θ</a:t>
                </a:r>
                <a:r>
                  <a:rPr lang="en-US" sz="2200" b="0" i="0" baseline="-25000" dirty="0">
                    <a:solidFill>
                      <a:srgbClr val="000000"/>
                    </a:solidFill>
                    <a:effectLst/>
                    <a:latin typeface="TimesNewRomanPSMT"/>
                    <a:ea typeface="SimSun" panose="02010600030101010101" pitchFamily="2" charset="-122"/>
                  </a:rPr>
                  <a:t>2</a:t>
                </a:r>
                <a:r>
                  <a:rPr lang="en-US" sz="2200" b="0" i="0" dirty="0">
                    <a:solidFill>
                      <a:srgbClr val="000000"/>
                    </a:solidFill>
                    <a:effectLst/>
                    <a:latin typeface="TimesNewRomanPSMT"/>
                    <a:ea typeface="SimSun" panose="02010600030101010101" pitchFamily="2" charset="-122"/>
                  </a:rPr>
                  <a:t>,…, </a:t>
                </a:r>
                <a:r>
                  <a:rPr lang="en-US" sz="2200" b="0" i="1" dirty="0" err="1">
                    <a:solidFill>
                      <a:srgbClr val="000000"/>
                    </a:solidFill>
                    <a:effectLst/>
                    <a:latin typeface="TimesNewRomanPSMT"/>
                    <a:ea typeface="SimSun" panose="02010600030101010101" pitchFamily="2" charset="-122"/>
                  </a:rPr>
                  <a:t>θ</a:t>
                </a:r>
                <a:r>
                  <a:rPr lang="en-US" sz="2200" b="0" i="1" baseline="-25000" dirty="0" err="1">
                    <a:solidFill>
                      <a:srgbClr val="000000"/>
                    </a:solidFill>
                    <a:effectLst/>
                    <a:latin typeface="TimesNewRomanPSMT"/>
                    <a:ea typeface="SimSun" panose="02010600030101010101" pitchFamily="2" charset="-122"/>
                  </a:rPr>
                  <a:t>r</a:t>
                </a:r>
                <a:r>
                  <a:rPr lang="en-US" sz="2200" b="0" i="0" dirty="0">
                    <a:solidFill>
                      <a:srgbClr val="000000"/>
                    </a:solidFill>
                    <a:effectLst/>
                    <a:latin typeface="TimesNewRomanPSMT"/>
                    <a:ea typeface="SimSun" panose="02010600030101010101" pitchFamily="2" charset="-122"/>
                  </a:rPr>
                  <a:t>)</a:t>
                </a:r>
                <a:r>
                  <a:rPr lang="en-US" sz="2200" b="0" i="1" baseline="30000" dirty="0">
                    <a:solidFill>
                      <a:srgbClr val="000000"/>
                    </a:solidFill>
                    <a:effectLst/>
                    <a:latin typeface="TimesNewRomanPSMT"/>
                    <a:ea typeface="SimSun" panose="02010600030101010101" pitchFamily="2" charset="-122"/>
                  </a:rPr>
                  <a:t>T</a:t>
                </a:r>
                <a:r>
                  <a:rPr lang="en-US" sz="2200" b="0" i="0" dirty="0">
                    <a:solidFill>
                      <a:srgbClr val="000000"/>
                    </a:solidFill>
                    <a:effectLst/>
                    <a:latin typeface="TimesNewRomanPSMT"/>
                    <a:ea typeface="SimSun" panose="02010600030101010101" pitchFamily="2" charset="-122"/>
                  </a:rPr>
                  <a:t> where there are </a:t>
                </a:r>
                <a:r>
                  <a:rPr lang="en-US" sz="2200" b="0" i="1" dirty="0">
                    <a:solidFill>
                      <a:srgbClr val="000000"/>
                    </a:solidFill>
                    <a:effectLst/>
                    <a:latin typeface="TimesNewRomanPSMT"/>
                    <a:ea typeface="SimSun" panose="02010600030101010101" pitchFamily="2" charset="-122"/>
                  </a:rPr>
                  <a:t>r</a:t>
                </a:r>
                <a:r>
                  <a:rPr lang="en-US" sz="2200" b="0" i="0" dirty="0">
                    <a:solidFill>
                      <a:srgbClr val="000000"/>
                    </a:solidFill>
                    <a:effectLst/>
                    <a:latin typeface="TimesNewRomanPSMT"/>
                    <a:ea typeface="SimSun" panose="02010600030101010101" pitchFamily="2" charset="-122"/>
                  </a:rPr>
                  <a:t> partial parameter </a:t>
                </a:r>
                <a:r>
                  <a:rPr lang="en-US" sz="2200" b="0" i="1" dirty="0" err="1">
                    <a:solidFill>
                      <a:srgbClr val="000000"/>
                    </a:solidFill>
                    <a:effectLst/>
                    <a:latin typeface="TimesNewRomanPSMT"/>
                    <a:ea typeface="SimSun" panose="02010600030101010101" pitchFamily="2" charset="-122"/>
                  </a:rPr>
                  <a:t>θ</a:t>
                </a:r>
                <a:r>
                  <a:rPr lang="en-US" sz="2200" b="0" i="1" baseline="-25000" dirty="0" err="1">
                    <a:solidFill>
                      <a:srgbClr val="000000"/>
                    </a:solidFill>
                    <a:effectLst/>
                    <a:latin typeface="TimesNewRomanPSMT"/>
                    <a:ea typeface="SimSun" panose="02010600030101010101" pitchFamily="2" charset="-122"/>
                  </a:rPr>
                  <a:t>k</a:t>
                </a:r>
                <a:r>
                  <a:rPr lang="en-US" sz="2200" b="0" i="0" dirty="0">
                    <a:solidFill>
                      <a:srgbClr val="000000"/>
                    </a:solidFill>
                    <a:effectLst/>
                    <a:latin typeface="TimesNewRomanPSMT"/>
                    <a:ea typeface="SimSun" panose="02010600030101010101" pitchFamily="2" charset="-122"/>
                  </a:rPr>
                  <a:t>, so the estimate is </a:t>
                </a:r>
                <a14:m>
                  <m:oMath xmlns:m="http://schemas.openxmlformats.org/officeDocument/2006/math">
                    <m:acc>
                      <m:accPr>
                        <m:chr m:val="̂"/>
                        <m:ctrlPr>
                          <a:rPr lang="en-US" sz="2200" i="1">
                            <a:effectLst/>
                            <a:latin typeface="Cambria Math" panose="02040503050406030204" pitchFamily="18" charset="0"/>
                          </a:rPr>
                        </m:ctrlPr>
                      </m:accPr>
                      <m:e>
                        <m:r>
                          <m:rPr>
                            <m:sty m:val="p"/>
                          </m:rPr>
                          <a:rPr lang="en-US" sz="2200">
                            <a:effectLst/>
                            <a:latin typeface="Cambria Math" panose="02040503050406030204" pitchFamily="18" charset="0"/>
                            <a:ea typeface="SimSun" panose="02010600030101010101" pitchFamily="2" charset="-122"/>
                          </a:rPr>
                          <m:t>Θ</m:t>
                        </m:r>
                      </m:e>
                    </m:acc>
                    <m:r>
                      <a:rPr lang="en-US" sz="2200" i="1">
                        <a:effectLst/>
                        <a:latin typeface="Cambria Math" panose="02040503050406030204" pitchFamily="18" charset="0"/>
                        <a:ea typeface="SimSun" panose="02010600030101010101" pitchFamily="2" charset="-122"/>
                      </a:rPr>
                      <m:t>=</m:t>
                    </m:r>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1</m:t>
                                </m:r>
                              </m:sub>
                            </m:sSub>
                            <m:r>
                              <a:rPr lang="en-US" sz="2200" b="0" i="1">
                                <a:solidFill>
                                  <a:srgbClr val="000000"/>
                                </a:solidFill>
                                <a:effectLst/>
                                <a:latin typeface="Cambria Math" panose="02040503050406030204" pitchFamily="18" charset="0"/>
                                <a:ea typeface="SimSun" panose="02010600030101010101" pitchFamily="2" charset="-122"/>
                              </a:rPr>
                              <m:t>,</m:t>
                            </m:r>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2</m:t>
                                </m:r>
                              </m:sub>
                            </m:sSub>
                            <m:r>
                              <a:rPr lang="en-US" sz="2200" b="0" i="1">
                                <a:solidFill>
                                  <a:srgbClr val="000000"/>
                                </a:solidFill>
                                <a:effectLst/>
                                <a:latin typeface="Cambria Math" panose="02040503050406030204" pitchFamily="18" charset="0"/>
                                <a:ea typeface="SimSun" panose="02010600030101010101" pitchFamily="2" charset="-122"/>
                              </a:rPr>
                              <m:t>,…,</m:t>
                            </m:r>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𝑟</m:t>
                                </m:r>
                              </m:sub>
                            </m:sSub>
                          </m:e>
                        </m:d>
                      </m:e>
                      <m:sup>
                        <m:r>
                          <a:rPr lang="en-US" sz="2200" i="1">
                            <a:effectLst/>
                            <a:latin typeface="Cambria Math" panose="02040503050406030204" pitchFamily="18" charset="0"/>
                            <a:ea typeface="SimSun" panose="02010600030101010101" pitchFamily="2" charset="-122"/>
                          </a:rPr>
                          <m:t>𝑇</m:t>
                        </m:r>
                      </m:sup>
                    </m:sSup>
                  </m:oMath>
                </a14:m>
                <a:r>
                  <a:rPr lang="en-US" sz="2200" dirty="0">
                    <a:effectLst/>
                    <a:latin typeface="TimesNewRomanPSMT"/>
                    <a:ea typeface="SimSun" panose="02010600030101010101" pitchFamily="2" charset="-122"/>
                  </a:rPr>
                  <a:t>. </a:t>
                </a:r>
                <a:r>
                  <a:rPr lang="en-US" sz="2200" b="0" i="0" dirty="0">
                    <a:solidFill>
                      <a:srgbClr val="000000"/>
                    </a:solidFill>
                    <a:effectLst/>
                    <a:latin typeface="TimesNewRomanPSMT"/>
                    <a:ea typeface="SimSun" panose="02010600030101010101" pitchFamily="2" charset="-122"/>
                  </a:rPr>
                  <a:t>Each element on diagonal of the Cramer-Rao lower bound is lower bound of a variance of </a:t>
                </a:r>
                <a14:m>
                  <m:oMath xmlns:m="http://schemas.openxmlformats.org/officeDocument/2006/math">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oMath>
                </a14:m>
                <a:r>
                  <a:rPr lang="en-US" sz="2200" b="0" i="0" dirty="0">
                    <a:solidFill>
                      <a:srgbClr val="000000"/>
                    </a:solidFill>
                    <a:effectLst/>
                    <a:latin typeface="TimesNewRomanPSMT"/>
                    <a:ea typeface="SimSun" panose="02010600030101010101" pitchFamily="2" charset="-122"/>
                  </a:rPr>
                  <a:t>, denoted </a:t>
                </a:r>
                <a14:m>
                  <m:oMath xmlns:m="http://schemas.openxmlformats.org/officeDocument/2006/math">
                    <m:r>
                      <a:rPr lang="en-US" sz="2200" i="1">
                        <a:effectLst/>
                        <a:latin typeface="Cambria Math" panose="02040503050406030204" pitchFamily="18" charset="0"/>
                        <a:ea typeface="SimSun" panose="02010600030101010101" pitchFamily="2" charset="-122"/>
                      </a:rPr>
                      <m:t>𝑉</m:t>
                    </m:r>
                    <m:d>
                      <m:dPr>
                        <m:ctrlPr>
                          <a:rPr lang="en-US" sz="2200" i="1">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oMath>
                </a14:m>
                <a:r>
                  <a:rPr lang="en-US" sz="2200" b="0" i="0" dirty="0">
                    <a:solidFill>
                      <a:srgbClr val="000000"/>
                    </a:solidFill>
                    <a:effectLst/>
                    <a:latin typeface="TimesNewRomanPSMT"/>
                    <a:ea typeface="SimSun" panose="02010600030101010101" pitchFamily="2" charset="-122"/>
                  </a:rPr>
                  <a:t>. Let </a:t>
                </a:r>
                <a14:m>
                  <m:oMath xmlns:m="http://schemas.openxmlformats.org/officeDocument/2006/math">
                    <m:r>
                      <a:rPr lang="en-US" sz="2200" b="0" i="1">
                        <a:solidFill>
                          <a:srgbClr val="000000"/>
                        </a:solidFill>
                        <a:effectLst/>
                        <a:latin typeface="Cambria Math" panose="02040503050406030204" pitchFamily="18" charset="0"/>
                        <a:ea typeface="SimSun" panose="02010600030101010101" pitchFamily="2" charset="-122"/>
                      </a:rPr>
                      <m:t>𝐶𝑅</m:t>
                    </m:r>
                    <m:d>
                      <m:dPr>
                        <m:ctrlPr>
                          <a:rPr lang="en-US" sz="2200" i="1">
                            <a:solidFill>
                              <a:srgbClr val="000000"/>
                            </a:solidFill>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oMath>
                </a14:m>
                <a:r>
                  <a:rPr lang="en-US" sz="2200" b="0" i="0" dirty="0">
                    <a:solidFill>
                      <a:srgbClr val="000000"/>
                    </a:solidFill>
                    <a:effectLst/>
                    <a:latin typeface="TimesNewRomanPSMT"/>
                    <a:ea typeface="SimSun" panose="02010600030101010101" pitchFamily="2" charset="-122"/>
                  </a:rPr>
                  <a:t> be lower bound of </a:t>
                </a:r>
                <a14:m>
                  <m:oMath xmlns:m="http://schemas.openxmlformats.org/officeDocument/2006/math">
                    <m:r>
                      <a:rPr lang="en-US" sz="2200" i="1">
                        <a:effectLst/>
                        <a:latin typeface="Cambria Math" panose="02040503050406030204" pitchFamily="18" charset="0"/>
                        <a:ea typeface="SimSun" panose="02010600030101010101" pitchFamily="2" charset="-122"/>
                      </a:rPr>
                      <m:t>𝑉</m:t>
                    </m:r>
                    <m:d>
                      <m:dPr>
                        <m:ctrlPr>
                          <a:rPr lang="en-US" sz="2200" i="1">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oMath>
                </a14:m>
                <a:r>
                  <a:rPr lang="en-US" sz="2200" dirty="0">
                    <a:effectLst/>
                    <a:latin typeface="TimesNewRomanPSMT"/>
                    <a:ea typeface="SimSun" panose="02010600030101010101" pitchFamily="2" charset="-122"/>
                  </a:rPr>
                  <a:t>, of course we have:</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200" i="1" smtClean="0">
                              <a:effectLst/>
                              <a:latin typeface="Cambria Math" panose="02040503050406030204" pitchFamily="18" charset="0"/>
                            </a:rPr>
                          </m:ctrlPr>
                        </m:mPr>
                        <m:mr>
                          <m:e>
                            <m:r>
                              <a:rPr lang="en-US" sz="2200" i="1">
                                <a:effectLst/>
                                <a:latin typeface="Cambria Math" panose="02040503050406030204" pitchFamily="18" charset="0"/>
                                <a:ea typeface="SimSun" panose="02010600030101010101" pitchFamily="2" charset="-122"/>
                              </a:rPr>
                              <m:t>𝑉</m:t>
                            </m:r>
                            <m:d>
                              <m:dPr>
                                <m:ctrlPr>
                                  <a:rPr lang="en-US" sz="2200" i="1">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r>
                              <a:rPr lang="en-US" sz="2200" i="1">
                                <a:effectLst/>
                                <a:latin typeface="Cambria Math" panose="02040503050406030204" pitchFamily="18" charset="0"/>
                                <a:ea typeface="SimSun" panose="02010600030101010101" pitchFamily="2" charset="-122"/>
                              </a:rPr>
                              <m:t>≥</m:t>
                            </m:r>
                            <m:r>
                              <a:rPr lang="en-US" sz="2200" b="0" i="1">
                                <a:solidFill>
                                  <a:srgbClr val="000000"/>
                                </a:solidFill>
                                <a:effectLst/>
                                <a:latin typeface="Cambria Math" panose="02040503050406030204" pitchFamily="18" charset="0"/>
                                <a:ea typeface="SimSun" panose="02010600030101010101" pitchFamily="2" charset="-122"/>
                              </a:rPr>
                              <m:t>𝐶𝑅</m:t>
                            </m:r>
                            <m:d>
                              <m:dPr>
                                <m:ctrlPr>
                                  <a:rPr lang="en-US" sz="2200" i="1">
                                    <a:solidFill>
                                      <a:srgbClr val="000000"/>
                                    </a:solidFill>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r>
                              <a:rPr lang="en-US" sz="2200" i="1">
                                <a:effectLst/>
                                <a:latin typeface="Cambria Math" panose="02040503050406030204" pitchFamily="18" charset="0"/>
                                <a:ea typeface="SimSun" panose="02010600030101010101" pitchFamily="2" charset="-122"/>
                              </a:rPr>
                              <m:t> </m:t>
                            </m:r>
                            <m:r>
                              <m:rPr>
                                <m:sty m:val="p"/>
                              </m:rPr>
                              <a:rPr lang="en-US" sz="2200">
                                <a:effectLst/>
                                <a:latin typeface="Cambria Math" panose="02040503050406030204" pitchFamily="18" charset="0"/>
                                <a:ea typeface="SimSun" panose="02010600030101010101" pitchFamily="2" charset="-122"/>
                              </a:rPr>
                              <m:t>if</m:t>
                            </m:r>
                            <m:r>
                              <a:rPr lang="en-US" sz="2200" i="1">
                                <a:effectLst/>
                                <a:latin typeface="Cambria Math" panose="02040503050406030204" pitchFamily="18" charset="0"/>
                                <a:ea typeface="SimSun" panose="02010600030101010101" pitchFamily="2" charset="-122"/>
                              </a:rPr>
                              <m:t> </m:t>
                            </m:r>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r>
                              <a:rPr lang="en-US" sz="2200" i="1">
                                <a:effectLst/>
                                <a:latin typeface="Cambria Math" panose="02040503050406030204" pitchFamily="18" charset="0"/>
                                <a:ea typeface="SimSun" panose="02010600030101010101" pitchFamily="2" charset="-122"/>
                              </a:rPr>
                              <m:t> </m:t>
                            </m:r>
                            <m:r>
                              <m:rPr>
                                <m:sty m:val="p"/>
                              </m:rPr>
                              <a:rPr lang="en-US" sz="2200">
                                <a:effectLst/>
                                <a:latin typeface="Cambria Math" panose="02040503050406030204" pitchFamily="18" charset="0"/>
                                <a:ea typeface="SimSun" panose="02010600030101010101" pitchFamily="2" charset="-122"/>
                              </a:rPr>
                              <m:t>biased</m:t>
                            </m:r>
                          </m:e>
                        </m:mr>
                        <m:mr>
                          <m:e>
                            <m:r>
                              <a:rPr lang="en-US" sz="2200" i="1">
                                <a:effectLst/>
                                <a:latin typeface="Cambria Math" panose="02040503050406030204" pitchFamily="18" charset="0"/>
                                <a:ea typeface="SimSun" panose="02010600030101010101" pitchFamily="2" charset="-122"/>
                              </a:rPr>
                              <m:t>𝑉</m:t>
                            </m:r>
                            <m:d>
                              <m:dPr>
                                <m:ctrlPr>
                                  <a:rPr lang="en-US" sz="2200" i="1">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r>
                              <a:rPr lang="en-US" sz="2200" i="1">
                                <a:effectLst/>
                                <a:latin typeface="Cambria Math" panose="02040503050406030204" pitchFamily="18" charset="0"/>
                                <a:ea typeface="SimSun" panose="02010600030101010101" pitchFamily="2" charset="-122"/>
                              </a:rPr>
                              <m:t>=</m:t>
                            </m:r>
                            <m:r>
                              <a:rPr lang="en-US" sz="2200" b="0" i="1">
                                <a:solidFill>
                                  <a:srgbClr val="000000"/>
                                </a:solidFill>
                                <a:effectLst/>
                                <a:latin typeface="Cambria Math" panose="02040503050406030204" pitchFamily="18" charset="0"/>
                                <a:ea typeface="SimSun" panose="02010600030101010101" pitchFamily="2" charset="-122"/>
                              </a:rPr>
                              <m:t>𝐶𝑅</m:t>
                            </m:r>
                            <m:d>
                              <m:dPr>
                                <m:ctrlPr>
                                  <a:rPr lang="en-US" sz="2200" i="1">
                                    <a:solidFill>
                                      <a:srgbClr val="000000"/>
                                    </a:solidFill>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r>
                              <a:rPr lang="en-US" sz="2200" i="1">
                                <a:effectLst/>
                                <a:latin typeface="Cambria Math" panose="02040503050406030204" pitchFamily="18" charset="0"/>
                                <a:ea typeface="SimSun" panose="02010600030101010101" pitchFamily="2" charset="-122"/>
                              </a:rPr>
                              <m:t> </m:t>
                            </m:r>
                            <m:r>
                              <m:rPr>
                                <m:sty m:val="p"/>
                              </m:rPr>
                              <a:rPr lang="en-US" sz="2200">
                                <a:effectLst/>
                                <a:latin typeface="Cambria Math" panose="02040503050406030204" pitchFamily="18" charset="0"/>
                                <a:ea typeface="SimSun" panose="02010600030101010101" pitchFamily="2" charset="-122"/>
                              </a:rPr>
                              <m:t>if</m:t>
                            </m:r>
                            <m:r>
                              <a:rPr lang="en-US" sz="2200" i="1">
                                <a:effectLst/>
                                <a:latin typeface="Cambria Math" panose="02040503050406030204" pitchFamily="18" charset="0"/>
                                <a:ea typeface="SimSun" panose="02010600030101010101" pitchFamily="2" charset="-122"/>
                              </a:rPr>
                              <m:t> </m:t>
                            </m:r>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r>
                              <a:rPr lang="en-US" sz="2200" i="1">
                                <a:effectLst/>
                                <a:latin typeface="Cambria Math" panose="02040503050406030204" pitchFamily="18" charset="0"/>
                                <a:ea typeface="SimSun" panose="02010600030101010101" pitchFamily="2" charset="-122"/>
                              </a:rPr>
                              <m:t> </m:t>
                            </m:r>
                            <m:r>
                              <m:rPr>
                                <m:sty m:val="p"/>
                              </m:rPr>
                              <a:rPr lang="en-US" sz="2200">
                                <a:effectLst/>
                                <a:latin typeface="Cambria Math" panose="02040503050406030204" pitchFamily="18" charset="0"/>
                                <a:ea typeface="SimSun" panose="02010600030101010101" pitchFamily="2" charset="-122"/>
                              </a:rPr>
                              <m:t>unbiased</m:t>
                            </m:r>
                          </m:e>
                        </m:mr>
                      </m:m>
                      <m:r>
                        <a:rPr lang="en-US" sz="2200" b="0" i="1" smtClean="0">
                          <a:effectLst/>
                          <a:latin typeface="Cambria Math" panose="02040503050406030204" pitchFamily="18" charset="0"/>
                          <a:ea typeface="SimSun" panose="02010600030101010101" pitchFamily="2" charset="-122"/>
                        </a:rPr>
                        <m:t>    (1.21)</m:t>
                      </m:r>
                    </m:oMath>
                  </m:oMathPara>
                </a14:m>
                <a:endParaRPr lang="en-US" sz="2200" dirty="0"/>
              </a:p>
              <a:p>
                <a:pPr marL="0" indent="0">
                  <a:buNone/>
                </a:pPr>
                <a:r>
                  <a:rPr lang="en-US" sz="2200" dirty="0">
                    <a:effectLst/>
                    <a:latin typeface="TimesNewRomanPSMT"/>
                    <a:ea typeface="SimSun" panose="02010600030101010101" pitchFamily="2" charset="-122"/>
                  </a:rPr>
                  <a:t>Derived from equation 1.18 and equation 1.19, </a:t>
                </a:r>
                <a14:m>
                  <m:oMath xmlns:m="http://schemas.openxmlformats.org/officeDocument/2006/math">
                    <m:r>
                      <a:rPr lang="en-US" sz="2200" b="0" i="1">
                        <a:solidFill>
                          <a:srgbClr val="000000"/>
                        </a:solidFill>
                        <a:effectLst/>
                        <a:latin typeface="Cambria Math" panose="02040503050406030204" pitchFamily="18" charset="0"/>
                        <a:ea typeface="SimSun" panose="02010600030101010101" pitchFamily="2" charset="-122"/>
                      </a:rPr>
                      <m:t>𝐶𝑅</m:t>
                    </m:r>
                    <m:d>
                      <m:dPr>
                        <m:ctrlPr>
                          <a:rPr lang="en-US" sz="2200" i="1">
                            <a:solidFill>
                              <a:srgbClr val="000000"/>
                            </a:solidFill>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oMath>
                </a14:m>
                <a:r>
                  <a:rPr lang="en-US" sz="2200" b="0" i="0" dirty="0">
                    <a:solidFill>
                      <a:srgbClr val="000000"/>
                    </a:solidFill>
                    <a:effectLst/>
                    <a:latin typeface="TimesNewRomanPSMT"/>
                    <a:ea typeface="SimSun" panose="02010600030101010101" pitchFamily="2" charset="-122"/>
                  </a:rPr>
                  <a:t> is specified by </a:t>
                </a:r>
                <a:r>
                  <a:rPr lang="en-US" sz="2200" dirty="0">
                    <a:effectLst/>
                    <a:latin typeface="TimesNewRomanPSMT"/>
                    <a:ea typeface="SimSun" panose="02010600030101010101" pitchFamily="2" charset="-122"/>
                  </a:rPr>
                  <a:t>equation 1.22.</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200" i="1" smtClean="0">
                              <a:latin typeface="Cambria Math" panose="02040503050406030204" pitchFamily="18" charset="0"/>
                            </a:rPr>
                          </m:ctrlPr>
                        </m:mPr>
                        <m:mr>
                          <m:e>
                            <m:r>
                              <a:rPr lang="en-US" sz="2200" i="1">
                                <a:latin typeface="Cambria Math" panose="02040503050406030204" pitchFamily="18" charset="0"/>
                              </a:rPr>
                              <m:t>𝐼</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b>
                                    <m:r>
                                      <a:rPr lang="en-US" sz="2200" i="1">
                                        <a:latin typeface="Cambria Math" panose="02040503050406030204" pitchFamily="18" charset="0"/>
                                      </a:rPr>
                                      <m:t>𝑘</m:t>
                                    </m:r>
                                  </m:sub>
                                </m:sSub>
                              </m:e>
                            </m:d>
                            <m:r>
                              <a:rPr lang="en-US" sz="2200" i="1">
                                <a:latin typeface="Cambria Math" panose="02040503050406030204" pitchFamily="18" charset="0"/>
                              </a:rPr>
                              <m:t>=−</m:t>
                            </m:r>
                            <m:r>
                              <a:rPr lang="en-US" sz="2200" i="1">
                                <a:latin typeface="Cambria Math" panose="02040503050406030204" pitchFamily="18" charset="0"/>
                              </a:rPr>
                              <m:t>𝑁</m:t>
                            </m:r>
                            <m:r>
                              <a:rPr lang="en-US" sz="2200" i="1">
                                <a:latin typeface="Cambria Math" panose="02040503050406030204" pitchFamily="18" charset="0"/>
                              </a:rPr>
                              <m:t>∗</m:t>
                            </m:r>
                            <m:r>
                              <a:rPr lang="en-US" sz="2200" i="1">
                                <a:latin typeface="Cambria Math" panose="02040503050406030204" pitchFamily="18" charset="0"/>
                              </a:rPr>
                              <m:t>𝐸</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e>
                                      <m:sup>
                                        <m:r>
                                          <a:rPr lang="en-US" sz="2200" i="1">
                                            <a:latin typeface="Cambria Math" panose="02040503050406030204" pitchFamily="18" charset="0"/>
                                          </a:rPr>
                                          <m:t>2</m:t>
                                        </m:r>
                                      </m:sup>
                                    </m:sSup>
                                    <m:r>
                                      <a:rPr lang="en-US" sz="2200" i="1">
                                        <a:latin typeface="Cambria Math" panose="02040503050406030204" pitchFamily="18" charset="0"/>
                                      </a:rPr>
                                      <m:t>𝑙</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i="1">
                                            <a:latin typeface="Cambria Math" panose="02040503050406030204" pitchFamily="18" charset="0"/>
                                          </a:rPr>
                                          <m:t>𝑋</m:t>
                                        </m:r>
                                      </m:e>
                                    </m:d>
                                  </m:num>
                                  <m:den>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𝜃</m:t>
                                        </m:r>
                                      </m:e>
                                      <m:sub>
                                        <m:r>
                                          <a:rPr lang="en-US" sz="2200" i="1">
                                            <a:latin typeface="Cambria Math" panose="02040503050406030204" pitchFamily="18" charset="0"/>
                                          </a:rPr>
                                          <m:t>𝑘</m:t>
                                        </m:r>
                                      </m:sub>
                                      <m:sup>
                                        <m:r>
                                          <a:rPr lang="en-US" sz="2200" i="1">
                                            <a:latin typeface="Cambria Math" panose="02040503050406030204" pitchFamily="18" charset="0"/>
                                          </a:rPr>
                                          <m:t>2</m:t>
                                        </m:r>
                                      </m:sup>
                                    </m:sSubSup>
                                  </m:den>
                                </m:f>
                              </m:e>
                            </m:d>
                            <m:r>
                              <a:rPr lang="en-US" sz="2200" i="1">
                                <a:latin typeface="Cambria Math" panose="02040503050406030204" pitchFamily="18" charset="0"/>
                              </a:rPr>
                              <m:t>=−</m:t>
                            </m:r>
                            <m:r>
                              <a:rPr lang="en-US" sz="2200" i="1">
                                <a:latin typeface="Cambria Math" panose="02040503050406030204" pitchFamily="18" charset="0"/>
                              </a:rPr>
                              <m:t>𝑁</m:t>
                            </m:r>
                            <m:nary>
                              <m:naryPr>
                                <m:limLoc m:val="undOvr"/>
                                <m:supHide m:val="on"/>
                                <m:ctrlPr>
                                  <a:rPr lang="en-US" sz="2200" i="1">
                                    <a:latin typeface="Cambria Math" panose="02040503050406030204" pitchFamily="18" charset="0"/>
                                  </a:rPr>
                                </m:ctrlPr>
                              </m:naryPr>
                              <m:sub>
                                <m:r>
                                  <a:rPr lang="en-US" sz="2200" i="1">
                                    <a:latin typeface="Cambria Math" panose="02040503050406030204" pitchFamily="18" charset="0"/>
                                  </a:rPr>
                                  <m:t>𝑋</m:t>
                                </m:r>
                              </m:sub>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e>
                                      <m:sup>
                                        <m:r>
                                          <a:rPr lang="en-US" sz="2200" i="1">
                                            <a:latin typeface="Cambria Math" panose="02040503050406030204" pitchFamily="18" charset="0"/>
                                          </a:rPr>
                                          <m:t>2</m:t>
                                        </m:r>
                                      </m:sup>
                                    </m:sSup>
                                    <m:r>
                                      <a:rPr lang="en-US" sz="2200" i="1">
                                        <a:latin typeface="Cambria Math" panose="02040503050406030204" pitchFamily="18" charset="0"/>
                                      </a:rPr>
                                      <m:t>𝑙</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i="1">
                                            <a:latin typeface="Cambria Math" panose="02040503050406030204" pitchFamily="18" charset="0"/>
                                          </a:rPr>
                                          <m:t>𝑋</m:t>
                                        </m:r>
                                      </m:e>
                                    </m:d>
                                  </m:num>
                                  <m:den>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𝜃</m:t>
                                        </m:r>
                                      </m:e>
                                      <m:sub>
                                        <m:r>
                                          <a:rPr lang="en-US" sz="2200" i="1">
                                            <a:latin typeface="Cambria Math" panose="02040503050406030204" pitchFamily="18" charset="0"/>
                                          </a:rPr>
                                          <m:t>𝑘</m:t>
                                        </m:r>
                                      </m:sub>
                                      <m:sup>
                                        <m:r>
                                          <a:rPr lang="en-US" sz="2200" i="1">
                                            <a:latin typeface="Cambria Math" panose="02040503050406030204" pitchFamily="18" charset="0"/>
                                          </a:rPr>
                                          <m:t>2</m:t>
                                        </m:r>
                                      </m:sup>
                                    </m:sSubSup>
                                  </m:den>
                                </m:f>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𝑋</m:t>
                                    </m:r>
                                  </m:e>
                                  <m:e>
                                    <m:r>
                                      <m:rPr>
                                        <m:sty m:val="p"/>
                                      </m:rPr>
                                      <a:rPr lang="en-US" sz="2200">
                                        <a:latin typeface="Cambria Math" panose="02040503050406030204" pitchFamily="18" charset="0"/>
                                      </a:rPr>
                                      <m:t>Θ</m:t>
                                    </m:r>
                                  </m:e>
                                </m:d>
                                <m:r>
                                  <m:rPr>
                                    <m:sty m:val="p"/>
                                  </m:rPr>
                                  <a:rPr lang="en-US" sz="2200">
                                    <a:latin typeface="Cambria Math" panose="02040503050406030204" pitchFamily="18" charset="0"/>
                                  </a:rPr>
                                  <m:t>d</m:t>
                                </m:r>
                                <m:r>
                                  <a:rPr lang="en-US" sz="2200" i="1">
                                    <a:latin typeface="Cambria Math" panose="02040503050406030204" pitchFamily="18" charset="0"/>
                                  </a:rPr>
                                  <m:t>𝑋</m:t>
                                </m:r>
                              </m:e>
                            </m:nary>
                          </m:e>
                        </m:mr>
                        <m:mr>
                          <m:e>
                            <m:r>
                              <a:rPr lang="en-US" sz="2200" i="1">
                                <a:latin typeface="Cambria Math" panose="02040503050406030204" pitchFamily="18" charset="0"/>
                              </a:rPr>
                              <m:t>𝐶𝑅</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b>
                                    <m:r>
                                      <a:rPr lang="en-US" sz="2200" i="1">
                                        <a:latin typeface="Cambria Math" panose="02040503050406030204" pitchFamily="18" charset="0"/>
                                      </a:rPr>
                                      <m:t>𝑘</m:t>
                                    </m:r>
                                  </m:sub>
                                </m:sSub>
                              </m:e>
                            </m:d>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𝐼</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𝜃</m:t>
                                            </m:r>
                                          </m:e>
                                        </m:acc>
                                      </m:e>
                                      <m:sub>
                                        <m:r>
                                          <a:rPr lang="en-US" sz="2200" i="1">
                                            <a:latin typeface="Cambria Math" panose="02040503050406030204" pitchFamily="18" charset="0"/>
                                          </a:rPr>
                                          <m:t>𝑘</m:t>
                                        </m:r>
                                      </m:sub>
                                    </m:sSub>
                                  </m:e>
                                </m:d>
                              </m:e>
                              <m:sup>
                                <m:r>
                                  <a:rPr lang="en-US" sz="2200" i="1">
                                    <a:latin typeface="Cambria Math" panose="02040503050406030204" pitchFamily="18" charset="0"/>
                                  </a:rPr>
                                  <m:t>−1</m:t>
                                </m:r>
                              </m:sup>
                            </m:s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nary>
                                      <m:naryPr>
                                        <m:limLoc m:val="undOvr"/>
                                        <m:supHide m:val="on"/>
                                        <m:ctrlPr>
                                          <a:rPr lang="en-US" sz="2200" i="1">
                                            <a:latin typeface="Cambria Math" panose="02040503050406030204" pitchFamily="18" charset="0"/>
                                          </a:rPr>
                                        </m:ctrlPr>
                                      </m:naryPr>
                                      <m:sub>
                                        <m:r>
                                          <a:rPr lang="en-US" sz="2200" i="1">
                                            <a:latin typeface="Cambria Math" panose="02040503050406030204" pitchFamily="18" charset="0"/>
                                          </a:rPr>
                                          <m:t>𝑋</m:t>
                                        </m:r>
                                      </m:sub>
                                      <m:sup/>
                                      <m:e>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m:t>
                                                </m:r>
                                              </m:e>
                                              <m:sup>
                                                <m:r>
                                                  <a:rPr lang="en-US" sz="2200" i="1">
                                                    <a:latin typeface="Cambria Math" panose="02040503050406030204" pitchFamily="18" charset="0"/>
                                                  </a:rPr>
                                                  <m:t>2</m:t>
                                                </m:r>
                                              </m:sup>
                                            </m:sSup>
                                            <m:r>
                                              <a:rPr lang="en-US" sz="2200" i="1">
                                                <a:latin typeface="Cambria Math" panose="02040503050406030204" pitchFamily="18" charset="0"/>
                                              </a:rPr>
                                              <m:t>𝑙</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i="1">
                                                    <a:latin typeface="Cambria Math" panose="02040503050406030204" pitchFamily="18" charset="0"/>
                                                  </a:rPr>
                                                  <m:t>𝑋</m:t>
                                                </m:r>
                                              </m:e>
                                            </m:d>
                                          </m:num>
                                          <m:den>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𝜃</m:t>
                                                </m:r>
                                              </m:e>
                                              <m:sub>
                                                <m:r>
                                                  <a:rPr lang="en-US" sz="2200" i="1">
                                                    <a:latin typeface="Cambria Math" panose="02040503050406030204" pitchFamily="18" charset="0"/>
                                                  </a:rPr>
                                                  <m:t>𝑘</m:t>
                                                </m:r>
                                              </m:sub>
                                              <m:sup>
                                                <m:r>
                                                  <a:rPr lang="en-US" sz="2200" i="1">
                                                    <a:latin typeface="Cambria Math" panose="02040503050406030204" pitchFamily="18" charset="0"/>
                                                  </a:rPr>
                                                  <m:t>2</m:t>
                                                </m:r>
                                              </m:sup>
                                            </m:sSubSup>
                                          </m:den>
                                        </m:f>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𝑋</m:t>
                                            </m:r>
                                          </m:e>
                                          <m:e>
                                            <m:r>
                                              <m:rPr>
                                                <m:sty m:val="p"/>
                                              </m:rPr>
                                              <a:rPr lang="en-US" sz="2200">
                                                <a:latin typeface="Cambria Math" panose="02040503050406030204" pitchFamily="18" charset="0"/>
                                              </a:rPr>
                                              <m:t>Θ</m:t>
                                            </m:r>
                                          </m:e>
                                        </m:d>
                                        <m:r>
                                          <m:rPr>
                                            <m:sty m:val="p"/>
                                          </m:rPr>
                                          <a:rPr lang="en-US" sz="2200">
                                            <a:latin typeface="Cambria Math" panose="02040503050406030204" pitchFamily="18" charset="0"/>
                                          </a:rPr>
                                          <m:t>d</m:t>
                                        </m:r>
                                        <m:r>
                                          <a:rPr lang="en-US" sz="2200" i="1">
                                            <a:latin typeface="Cambria Math" panose="02040503050406030204" pitchFamily="18" charset="0"/>
                                          </a:rPr>
                                          <m:t>𝑋</m:t>
                                        </m:r>
                                      </m:e>
                                    </m:nary>
                                  </m:e>
                                </m:d>
                              </m:e>
                              <m:sup>
                                <m:r>
                                  <a:rPr lang="en-US" sz="2200" i="1">
                                    <a:latin typeface="Cambria Math" panose="02040503050406030204" pitchFamily="18" charset="0"/>
                                  </a:rPr>
                                  <m:t>−1</m:t>
                                </m:r>
                              </m:sup>
                            </m:sSup>
                          </m:e>
                        </m:mr>
                      </m:m>
                      <m:r>
                        <a:rPr lang="en-US" sz="2200" b="0" i="1" smtClean="0">
                          <a:latin typeface="Cambria Math" panose="02040503050406030204" pitchFamily="18" charset="0"/>
                        </a:rPr>
                        <m:t>    (1.22)</m:t>
                      </m:r>
                    </m:oMath>
                  </m:oMathPara>
                </a14:m>
                <a:endParaRPr lang="en-US" sz="2200" dirty="0"/>
              </a:p>
              <a:p>
                <a:pPr marL="0" indent="0">
                  <a:buNone/>
                </a:pPr>
                <a:r>
                  <a:rPr lang="en-US" sz="2200" dirty="0">
                    <a:effectLst/>
                    <a:ea typeface="SimSun" panose="02010600030101010101" pitchFamily="2" charset="-122"/>
                  </a:rPr>
                  <a:t>Where </a:t>
                </a:r>
                <a:r>
                  <a:rPr lang="en-US" sz="2200" i="1" dirty="0">
                    <a:effectLst/>
                    <a:ea typeface="SimSun" panose="02010600030101010101" pitchFamily="2" charset="-122"/>
                  </a:rPr>
                  <a:t>N</a:t>
                </a:r>
                <a:r>
                  <a:rPr lang="en-US" sz="2200" dirty="0">
                    <a:effectLst/>
                    <a:ea typeface="SimSun" panose="02010600030101010101" pitchFamily="2" charset="-122"/>
                  </a:rPr>
                  <a:t> is size of sample </a:t>
                </a:r>
                <a14:m>
                  <m:oMath xmlns:m="http://schemas.openxmlformats.org/officeDocument/2006/math">
                    <m:r>
                      <a:rPr lang="en-US" sz="2200" i="1">
                        <a:effectLst/>
                        <a:latin typeface="Cambria Math" panose="02040503050406030204" pitchFamily="18" charset="0"/>
                        <a:ea typeface="SimSun" panose="02010600030101010101" pitchFamily="2" charset="-122"/>
                      </a:rPr>
                      <m:t>𝒳</m:t>
                    </m:r>
                  </m:oMath>
                </a14:m>
                <a:r>
                  <a:rPr lang="en-US" sz="2200" dirty="0">
                    <a:effectLst/>
                    <a:ea typeface="SimSun" panose="02010600030101010101" pitchFamily="2" charset="-122"/>
                  </a:rPr>
                  <a:t> = {</a:t>
                </a:r>
                <a:r>
                  <a:rPr lang="en-US" sz="2200" i="1" dirty="0">
                    <a:effectLst/>
                    <a:ea typeface="SimSun" panose="02010600030101010101" pitchFamily="2" charset="-122"/>
                  </a:rPr>
                  <a:t>X</a:t>
                </a:r>
                <a:r>
                  <a:rPr lang="en-US" sz="2200" baseline="-25000" dirty="0">
                    <a:effectLst/>
                    <a:ea typeface="SimSun" panose="02010600030101010101" pitchFamily="2" charset="-122"/>
                  </a:rPr>
                  <a:t>1</a:t>
                </a:r>
                <a:r>
                  <a:rPr lang="en-US" sz="2200" dirty="0">
                    <a:effectLst/>
                    <a:ea typeface="SimSun" panose="02010600030101010101" pitchFamily="2" charset="-122"/>
                  </a:rPr>
                  <a:t>, </a:t>
                </a:r>
                <a:r>
                  <a:rPr lang="en-US" sz="2200" i="1" dirty="0">
                    <a:effectLst/>
                    <a:ea typeface="SimSun" panose="02010600030101010101" pitchFamily="2" charset="-122"/>
                  </a:rPr>
                  <a:t>X</a:t>
                </a:r>
                <a:r>
                  <a:rPr lang="en-US" sz="2200" baseline="-25000" dirty="0">
                    <a:effectLst/>
                    <a:ea typeface="SimSun" panose="02010600030101010101" pitchFamily="2" charset="-122"/>
                  </a:rPr>
                  <a:t>2</a:t>
                </a:r>
                <a:r>
                  <a:rPr lang="en-US" sz="2200" dirty="0">
                    <a:effectLst/>
                    <a:ea typeface="SimSun" panose="02010600030101010101" pitchFamily="2" charset="-122"/>
                  </a:rPr>
                  <a:t>,…, </a:t>
                </a:r>
                <a:r>
                  <a:rPr lang="en-US" sz="2200" i="1" dirty="0">
                    <a:effectLst/>
                    <a:ea typeface="SimSun" panose="02010600030101010101" pitchFamily="2" charset="-122"/>
                  </a:rPr>
                  <a:t>X</a:t>
                </a:r>
                <a:r>
                  <a:rPr lang="en-US" sz="2200" i="1" baseline="-25000" dirty="0">
                    <a:effectLst/>
                    <a:ea typeface="SimSun" panose="02010600030101010101" pitchFamily="2" charset="-122"/>
                  </a:rPr>
                  <a:t>N</a:t>
                </a:r>
                <a:r>
                  <a:rPr lang="en-US" sz="2200" dirty="0">
                    <a:effectLst/>
                    <a:ea typeface="SimSun" panose="02010600030101010101" pitchFamily="2" charset="-122"/>
                  </a:rPr>
                  <a:t>} in which all </a:t>
                </a:r>
                <a:r>
                  <a:rPr lang="en-US" sz="2200" i="1" dirty="0">
                    <a:effectLst/>
                    <a:ea typeface="SimSun" panose="02010600030101010101" pitchFamily="2" charset="-122"/>
                  </a:rPr>
                  <a:t>X</a:t>
                </a:r>
                <a:r>
                  <a:rPr lang="en-US" sz="2200" i="1" baseline="-25000" dirty="0">
                    <a:effectLst/>
                    <a:ea typeface="SimSun" panose="02010600030101010101" pitchFamily="2" charset="-122"/>
                  </a:rPr>
                  <a:t>i</a:t>
                </a:r>
                <a:r>
                  <a:rPr lang="en-US" sz="2200" dirty="0">
                    <a:effectLst/>
                    <a:ea typeface="SimSun" panose="02010600030101010101" pitchFamily="2" charset="-122"/>
                  </a:rPr>
                  <a:t> (s) are </a:t>
                </a:r>
                <a:r>
                  <a:rPr lang="en-US" sz="2200" dirty="0" err="1">
                    <a:effectLst/>
                    <a:ea typeface="SimSun" panose="02010600030101010101" pitchFamily="2" charset="-122"/>
                  </a:rPr>
                  <a:t>iid</a:t>
                </a:r>
                <a:r>
                  <a:rPr lang="en-US" sz="2200" dirty="0">
                    <a:effectLst/>
                    <a:ea typeface="SimSun" panose="02010600030101010101" pitchFamily="2" charset="-122"/>
                  </a:rPr>
                  <a:t>. Of course, </a:t>
                </a:r>
                <a14:m>
                  <m:oMath xmlns:m="http://schemas.openxmlformats.org/officeDocument/2006/math">
                    <m:r>
                      <a:rPr lang="en-US" sz="2200" b="0" i="1">
                        <a:solidFill>
                          <a:srgbClr val="000000"/>
                        </a:solidFill>
                        <a:effectLst/>
                        <a:latin typeface="Cambria Math" panose="02040503050406030204" pitchFamily="18" charset="0"/>
                        <a:ea typeface="SimSun" panose="02010600030101010101" pitchFamily="2" charset="-122"/>
                      </a:rPr>
                      <m:t>𝐼</m:t>
                    </m:r>
                    <m:d>
                      <m:dPr>
                        <m:ctrlPr>
                          <a:rPr lang="en-US" sz="2200" i="1">
                            <a:solidFill>
                              <a:srgbClr val="000000"/>
                            </a:solidFill>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oMath>
                </a14:m>
                <a:r>
                  <a:rPr lang="en-US" sz="2200" b="0" i="0" dirty="0">
                    <a:solidFill>
                      <a:srgbClr val="000000"/>
                    </a:solidFill>
                    <a:effectLst/>
                    <a:latin typeface="TimesNewRomanPSMT"/>
                    <a:ea typeface="SimSun" panose="02010600030101010101" pitchFamily="2" charset="-122"/>
                  </a:rPr>
                  <a:t> is information matrix of </a:t>
                </a:r>
                <a14:m>
                  <m:oMath xmlns:m="http://schemas.openxmlformats.org/officeDocument/2006/math">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oMath>
                </a14:m>
                <a:r>
                  <a:rPr lang="en-US" sz="2200" b="0" i="0" dirty="0">
                    <a:solidFill>
                      <a:srgbClr val="000000"/>
                    </a:solidFill>
                    <a:effectLst/>
                    <a:latin typeface="TimesNewRomanPSMT"/>
                    <a:ea typeface="SimSun" panose="02010600030101010101" pitchFamily="2" charset="-122"/>
                  </a:rPr>
                  <a:t>. If </a:t>
                </a:r>
                <a14:m>
                  <m:oMath xmlns:m="http://schemas.openxmlformats.org/officeDocument/2006/math">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oMath>
                </a14:m>
                <a:r>
                  <a:rPr lang="en-US" sz="2200" b="0" i="0" dirty="0">
                    <a:solidFill>
                      <a:srgbClr val="000000"/>
                    </a:solidFill>
                    <a:effectLst/>
                    <a:latin typeface="TimesNewRomanPSMT"/>
                    <a:ea typeface="SimSun" panose="02010600030101010101" pitchFamily="2" charset="-122"/>
                  </a:rPr>
                  <a:t> is univariate, </a:t>
                </a:r>
                <a14:m>
                  <m:oMath xmlns:m="http://schemas.openxmlformats.org/officeDocument/2006/math">
                    <m:r>
                      <a:rPr lang="en-US" sz="2200" b="0" i="1">
                        <a:solidFill>
                          <a:srgbClr val="000000"/>
                        </a:solidFill>
                        <a:effectLst/>
                        <a:latin typeface="Cambria Math" panose="02040503050406030204" pitchFamily="18" charset="0"/>
                        <a:ea typeface="SimSun" panose="02010600030101010101" pitchFamily="2" charset="-122"/>
                      </a:rPr>
                      <m:t>𝐼</m:t>
                    </m:r>
                    <m:d>
                      <m:dPr>
                        <m:ctrlPr>
                          <a:rPr lang="en-US" sz="2200" i="1">
                            <a:solidFill>
                              <a:srgbClr val="000000"/>
                            </a:solidFill>
                            <a:effectLst/>
                            <a:latin typeface="Cambria Math" panose="02040503050406030204" pitchFamily="18" charset="0"/>
                          </a:rPr>
                        </m:ctrlPr>
                      </m:dPr>
                      <m:e>
                        <m:sSub>
                          <m:sSubPr>
                            <m:ctrlPr>
                              <a:rPr lang="en-US" sz="2200" i="1">
                                <a:solidFill>
                                  <a:srgbClr val="000000"/>
                                </a:solidFill>
                                <a:effectLst/>
                                <a:latin typeface="Cambria Math" panose="02040503050406030204" pitchFamily="18" charset="0"/>
                              </a:rPr>
                            </m:ctrlPr>
                          </m:sSubPr>
                          <m:e>
                            <m:acc>
                              <m:accPr>
                                <m:chr m:val="̂"/>
                                <m:ctrlPr>
                                  <a:rPr lang="en-US" sz="2200" i="1">
                                    <a:solidFill>
                                      <a:srgbClr val="000000"/>
                                    </a:solidFill>
                                    <a:effectLst/>
                                    <a:latin typeface="Cambria Math" panose="02040503050406030204" pitchFamily="18" charset="0"/>
                                  </a:rPr>
                                </m:ctrlPr>
                              </m:accPr>
                              <m:e>
                                <m:r>
                                  <a:rPr lang="en-US" sz="2200" b="0" i="1">
                                    <a:solidFill>
                                      <a:srgbClr val="000000"/>
                                    </a:solidFill>
                                    <a:effectLst/>
                                    <a:latin typeface="Cambria Math" panose="02040503050406030204" pitchFamily="18" charset="0"/>
                                    <a:ea typeface="SimSun" panose="02010600030101010101" pitchFamily="2" charset="-122"/>
                                  </a:rPr>
                                  <m:t>𝜃</m:t>
                                </m:r>
                              </m:e>
                            </m:acc>
                          </m:e>
                          <m:sub>
                            <m:r>
                              <a:rPr lang="en-US" sz="2200" b="0" i="1">
                                <a:solidFill>
                                  <a:srgbClr val="000000"/>
                                </a:solidFill>
                                <a:effectLst/>
                                <a:latin typeface="Cambria Math" panose="02040503050406030204" pitchFamily="18" charset="0"/>
                                <a:ea typeface="SimSun" panose="02010600030101010101" pitchFamily="2" charset="-122"/>
                              </a:rPr>
                              <m:t>𝑘</m:t>
                            </m:r>
                          </m:sub>
                        </m:sSub>
                      </m:e>
                    </m:d>
                  </m:oMath>
                </a14:m>
                <a:r>
                  <a:rPr lang="en-US" sz="2200" b="0" i="0" dirty="0">
                    <a:solidFill>
                      <a:srgbClr val="000000"/>
                    </a:solidFill>
                    <a:effectLst/>
                    <a:latin typeface="TimesNewRomanPSMT"/>
                    <a:ea typeface="SimSun" panose="02010600030101010101" pitchFamily="2" charset="-122"/>
                  </a:rPr>
                  <a:t> is scalar, </a:t>
                </a:r>
                <a:r>
                  <a:rPr lang="en-US" sz="2200" b="0" i="0">
                    <a:solidFill>
                      <a:srgbClr val="000000"/>
                    </a:solidFill>
                    <a:effectLst/>
                    <a:latin typeface="TimesNewRomanPSMT"/>
                    <a:ea typeface="SimSun" panose="02010600030101010101" pitchFamily="2" charset="-122"/>
                  </a:rPr>
                  <a:t>which is called </a:t>
                </a:r>
                <a:r>
                  <a:rPr lang="en-US" sz="2200" b="0" i="0" dirty="0">
                    <a:solidFill>
                      <a:srgbClr val="000000"/>
                    </a:solidFill>
                    <a:effectLst/>
                    <a:latin typeface="TimesNewRomanPSMT"/>
                    <a:ea typeface="SimSun" panose="02010600030101010101" pitchFamily="2" charset="-122"/>
                  </a:rPr>
                  <a:t>information value.</a:t>
                </a:r>
                <a:endParaRPr lang="en-US" sz="2200" dirty="0"/>
              </a:p>
            </p:txBody>
          </p:sp>
        </mc:Choice>
        <mc:Fallback xmlns="">
          <p:sp>
            <p:nvSpPr>
              <p:cNvPr id="3" name="Content Placeholder 2">
                <a:extLst>
                  <a:ext uri="{FF2B5EF4-FFF2-40B4-BE49-F238E27FC236}">
                    <a16:creationId xmlns:a16="http://schemas.microsoft.com/office/drawing/2014/main" id="{304A9C8E-F67F-48E9-D307-87E3FF1D7ED6}"/>
                  </a:ext>
                </a:extLst>
              </p:cNvPr>
              <p:cNvSpPr>
                <a:spLocks noGrp="1" noRot="1" noChangeAspect="1" noMove="1" noResize="1" noEditPoints="1" noAdjustHandles="1" noChangeArrowheads="1" noChangeShapeType="1" noTextEdit="1"/>
              </p:cNvSpPr>
              <p:nvPr>
                <p:ph idx="1"/>
              </p:nvPr>
            </p:nvSpPr>
            <p:spPr>
              <a:xfrm>
                <a:off x="464233" y="914399"/>
                <a:ext cx="11197883" cy="5176066"/>
              </a:xfrm>
              <a:blipFill>
                <a:blip r:embed="rId4"/>
                <a:stretch>
                  <a:fillRect l="-708" t="-589" r="-1579" b="-38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EF04566-B840-0B05-91E3-0C67F6C3E0E8}"/>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7B4B821F-7549-7D68-490A-7B2179BD5FCA}"/>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FCFE1043-C167-9779-054E-761B73A28B83}"/>
              </a:ext>
            </a:extLst>
          </p:cNvPr>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36769004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59E9-4D53-DCA8-AF97-0C61F51E3A43}"/>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A401AF-0407-C365-98A5-256EB56DB520}"/>
                  </a:ext>
                </a:extLst>
              </p:cNvPr>
              <p:cNvSpPr>
                <a:spLocks noGrp="1"/>
              </p:cNvSpPr>
              <p:nvPr>
                <p:ph idx="1"/>
              </p:nvPr>
            </p:nvSpPr>
            <p:spPr>
              <a:xfrm>
                <a:off x="253219" y="914399"/>
                <a:ext cx="11690252" cy="5176066"/>
              </a:xfrm>
            </p:spPr>
            <p:txBody>
              <a:bodyPr>
                <a:noAutofit/>
              </a:bodyPr>
              <a:lstStyle/>
              <a:p>
                <a:pPr marL="0" marR="0" indent="0" algn="just">
                  <a:spcBef>
                    <a:spcPts val="0"/>
                  </a:spcBef>
                  <a:spcAft>
                    <a:spcPts val="0"/>
                  </a:spcAft>
                  <a:buNone/>
                </a:pPr>
                <a:r>
                  <a:rPr lang="en-US" sz="2000" dirty="0">
                    <a:effectLst/>
                    <a:ea typeface="SimSun" panose="02010600030101010101" pitchFamily="2" charset="-122"/>
                  </a:rPr>
                  <a:t>For example, let </a:t>
                </a:r>
                <a14:m>
                  <m:oMath xmlns:m="http://schemas.openxmlformats.org/officeDocument/2006/math">
                    <m:r>
                      <a:rPr lang="en-US" sz="2000" i="1">
                        <a:effectLst/>
                        <a:latin typeface="Cambria Math" panose="02040503050406030204" pitchFamily="18" charset="0"/>
                        <a:ea typeface="SimSun" panose="02010600030101010101" pitchFamily="2" charset="-122"/>
                      </a:rPr>
                      <m:t>𝒳</m:t>
                    </m:r>
                  </m:oMath>
                </a14:m>
                <a:r>
                  <a:rPr lang="en-US" sz="2000" dirty="0">
                    <a:effectLst/>
                    <a:ea typeface="SimSun" panose="02010600030101010101" pitchFamily="2" charset="-122"/>
                  </a:rPr>
                  <a:t> = {</a:t>
                </a:r>
                <a:r>
                  <a:rPr lang="en-US" sz="2000" i="1" dirty="0">
                    <a:effectLst/>
                    <a:ea typeface="SimSun" panose="02010600030101010101" pitchFamily="2" charset="-122"/>
                  </a:rPr>
                  <a:t>X</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a:effectLst/>
                    <a:ea typeface="SimSun" panose="02010600030101010101" pitchFamily="2" charset="-122"/>
                  </a:rPr>
                  <a:t>X</a:t>
                </a:r>
                <a:r>
                  <a:rPr lang="en-US" sz="2000" i="1" baseline="-25000" dirty="0">
                    <a:effectLst/>
                    <a:ea typeface="SimSun" panose="02010600030101010101" pitchFamily="2" charset="-122"/>
                  </a:rPr>
                  <a:t>N</a:t>
                </a:r>
                <a:r>
                  <a:rPr lang="en-US" sz="2000" dirty="0">
                    <a:effectLst/>
                    <a:ea typeface="SimSun" panose="02010600030101010101" pitchFamily="2" charset="-122"/>
                  </a:rPr>
                  <a:t>} be the observed sample of size </a:t>
                </a:r>
                <a:r>
                  <a:rPr lang="en-US" sz="2000" i="1" dirty="0">
                    <a:effectLst/>
                    <a:ea typeface="SimSun" panose="02010600030101010101" pitchFamily="2" charset="-122"/>
                  </a:rPr>
                  <a:t>N</a:t>
                </a:r>
                <a:r>
                  <a:rPr lang="en-US" sz="2000" dirty="0">
                    <a:effectLst/>
                    <a:ea typeface="SimSun" panose="02010600030101010101" pitchFamily="2" charset="-122"/>
                  </a:rPr>
                  <a:t> with note that all </a:t>
                </a:r>
                <a:r>
                  <a:rPr lang="en-US" sz="2000" i="1" dirty="0">
                    <a:effectLst/>
                    <a:ea typeface="SimSun" panose="02010600030101010101" pitchFamily="2" charset="-122"/>
                  </a:rPr>
                  <a:t>X</a:t>
                </a:r>
                <a:r>
                  <a:rPr lang="en-US" sz="2000" i="1" baseline="-25000" dirty="0">
                    <a:effectLst/>
                    <a:ea typeface="SimSun" panose="02010600030101010101" pitchFamily="2" charset="-122"/>
                  </a:rPr>
                  <a:t>i</a:t>
                </a:r>
                <a:r>
                  <a:rPr lang="en-US" sz="2000" dirty="0">
                    <a:effectLst/>
                    <a:ea typeface="SimSun" panose="02010600030101010101" pitchFamily="2" charset="-122"/>
                  </a:rPr>
                  <a:t> (s) are </a:t>
                </a:r>
                <a:r>
                  <a:rPr lang="en-US" sz="2000" dirty="0" err="1">
                    <a:effectLst/>
                    <a:ea typeface="SimSun" panose="02010600030101010101" pitchFamily="2" charset="-122"/>
                  </a:rPr>
                  <a:t>iid</a:t>
                </a:r>
                <a:r>
                  <a:rPr lang="en-US" sz="2000" dirty="0">
                    <a:effectLst/>
                    <a:ea typeface="SimSun" panose="02010600030101010101" pitchFamily="2" charset="-122"/>
                  </a:rPr>
                  <a:t>, given multinormal PDF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2</m:t>
                              </m:r>
                              <m:r>
                                <a:rPr lang="en-US" sz="2000" i="1">
                                  <a:effectLst/>
                                  <a:latin typeface="Cambria Math" panose="02040503050406030204" pitchFamily="18" charset="0"/>
                                  <a:ea typeface="SimSun" panose="02010600030101010101" pitchFamily="2" charset="-122"/>
                                </a:rPr>
                                <m:t>𝜋</m:t>
                              </m:r>
                            </m:e>
                          </m:d>
                        </m:e>
                        <m: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𝑛</m:t>
                              </m:r>
                            </m:num>
                            <m:den>
                              <m:r>
                                <a:rPr lang="en-US" sz="2000" i="1">
                                  <a:effectLst/>
                                  <a:latin typeface="Cambria Math" panose="02040503050406030204" pitchFamily="18" charset="0"/>
                                  <a:ea typeface="SimSun" panose="02010600030101010101" pitchFamily="2" charset="-122"/>
                                </a:rPr>
                                <m:t>2</m:t>
                              </m:r>
                            </m:den>
                          </m:f>
                        </m:sup>
                      </m:sSup>
                      <m:sSup>
                        <m:sSupPr>
                          <m:ctrlPr>
                            <a:rPr lang="en-US" sz="2000" i="1">
                              <a:effectLst/>
                              <a:latin typeface="Cambria Math" panose="02040503050406030204" pitchFamily="18" charset="0"/>
                              <a:ea typeface="SimSun" panose="02010600030101010101" pitchFamily="2" charset="-122"/>
                            </a:rPr>
                          </m:ctrlPr>
                        </m:sSupPr>
                        <m:e>
                          <m:d>
                            <m:dPr>
                              <m:begChr m:val="|"/>
                              <m:endChr m:val="|"/>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Σ</m:t>
                              </m:r>
                            </m:e>
                          </m:d>
                        </m:e>
                        <m: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2</m:t>
                              </m:r>
                            </m:den>
                          </m:f>
                        </m:sup>
                      </m:sSup>
                      <m:r>
                        <m:rPr>
                          <m:sty m:val="p"/>
                        </m:rPr>
                        <a:rPr lang="en-US" sz="2000">
                          <a:effectLst/>
                          <a:latin typeface="Cambria Math" panose="02040503050406030204" pitchFamily="18" charset="0"/>
                          <a:ea typeface="SimSun" panose="02010600030101010101" pitchFamily="2" charset="-122"/>
                        </a:rPr>
                        <m:t>exp</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2</m:t>
                              </m:r>
                            </m:den>
                          </m:f>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e>
                              </m:d>
                            </m:e>
                            <m:sup>
                              <m:r>
                                <a:rPr lang="en-US" sz="2000" i="1">
                                  <a:effectLst/>
                                  <a:latin typeface="Cambria Math" panose="02040503050406030204" pitchFamily="18" charset="0"/>
                                  <a:ea typeface="SimSun" panose="02010600030101010101" pitchFamily="2" charset="-122"/>
                                </a:rPr>
                                <m:t>𝑇</m:t>
                              </m:r>
                            </m:sup>
                          </m:sSup>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r>
                            <a:rPr lang="en-US" sz="2000" i="1">
                              <a:effectLst/>
                              <a:latin typeface="Cambria Math" panose="02040503050406030204" pitchFamily="18" charset="0"/>
                              <a:ea typeface="SimSun" panose="02010600030101010101" pitchFamily="2" charset="-122"/>
                            </a:rPr>
                            <m:t>)</m:t>
                          </m:r>
                        </m:e>
                      </m:d>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Where </a:t>
                </a:r>
                <a:r>
                  <a:rPr lang="en-US" sz="2000" i="1" dirty="0">
                    <a:effectLst/>
                    <a:ea typeface="SimSun" panose="02010600030101010101" pitchFamily="2" charset="-122"/>
                  </a:rPr>
                  <a:t>n</a:t>
                </a:r>
                <a:r>
                  <a:rPr lang="en-US" sz="2000" dirty="0">
                    <a:effectLst/>
                    <a:ea typeface="SimSun" panose="02010600030101010101" pitchFamily="2" charset="-122"/>
                  </a:rPr>
                  <a:t> is dimension of vector </a:t>
                </a:r>
                <a:r>
                  <a:rPr lang="en-US" sz="2000" i="1" dirty="0">
                    <a:effectLst/>
                    <a:ea typeface="SimSun" panose="02010600030101010101" pitchFamily="2" charset="-122"/>
                  </a:rPr>
                  <a:t>X</a:t>
                </a:r>
                <a:r>
                  <a:rPr lang="en-US" sz="2000" dirty="0">
                    <a:effectLst/>
                    <a:ea typeface="SimSun" panose="02010600030101010101" pitchFamily="2" charset="-122"/>
                  </a:rPr>
                  <a:t> and Θ = (</a:t>
                </a:r>
                <a:r>
                  <a:rPr lang="en-US" sz="2000" i="1" dirty="0">
                    <a:effectLst/>
                    <a:ea typeface="SimSun" panose="02010600030101010101" pitchFamily="2" charset="-122"/>
                  </a:rPr>
                  <a:t>μ</a:t>
                </a:r>
                <a:r>
                  <a:rPr lang="en-US" sz="2000" dirty="0">
                    <a:effectLst/>
                    <a:ea typeface="SimSun" panose="02010600030101010101" pitchFamily="2" charset="-122"/>
                  </a:rPr>
                  <a:t>, Σ)</a:t>
                </a:r>
                <a:r>
                  <a:rPr lang="en-US" sz="2000" i="1" baseline="30000" dirty="0">
                    <a:effectLst/>
                    <a:ea typeface="SimSun" panose="02010600030101010101" pitchFamily="2" charset="-122"/>
                  </a:rPr>
                  <a:t>T</a:t>
                </a:r>
                <a:r>
                  <a:rPr lang="en-US" sz="2000" dirty="0">
                    <a:effectLst/>
                    <a:ea typeface="SimSun" panose="02010600030101010101" pitchFamily="2" charset="-122"/>
                  </a:rPr>
                  <a:t> with note that </a:t>
                </a:r>
                <a:r>
                  <a:rPr lang="en-US" sz="2000" i="1" dirty="0">
                    <a:effectLst/>
                    <a:ea typeface="SimSun" panose="02010600030101010101" pitchFamily="2" charset="-122"/>
                  </a:rPr>
                  <a:t>μ</a:t>
                </a:r>
                <a:r>
                  <a:rPr lang="en-US" sz="2000" dirty="0">
                    <a:effectLst/>
                    <a:ea typeface="SimSun" panose="02010600030101010101" pitchFamily="2" charset="-122"/>
                  </a:rPr>
                  <a:t> is theoretical mean vector and Σ is theoretical covariance matrix. Note, Σ is invertible and symmetric. From previous example, the MLE estimate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m:rPr>
                            <m:sty m:val="p"/>
                          </m:rPr>
                          <a:rPr lang="en-US" sz="2000">
                            <a:effectLst/>
                            <a:latin typeface="Cambria Math" panose="02040503050406030204" pitchFamily="18" charset="0"/>
                            <a:ea typeface="SimSun" panose="02010600030101010101" pitchFamily="2" charset="-122"/>
                          </a:rPr>
                          <m:t>Θ</m:t>
                        </m:r>
                      </m:e>
                    </m:acc>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r>
                              <a:rPr lang="en-US" sz="2000" i="1">
                                <a:effectLst/>
                                <a:latin typeface="Cambria Math" panose="02040503050406030204" pitchFamily="18" charset="0"/>
                                <a:ea typeface="SimSun" panose="02010600030101010101" pitchFamily="2" charset="-122"/>
                              </a:rPr>
                              <m:t>,</m:t>
                            </m:r>
                            <m:acc>
                              <m:accPr>
                                <m:chr m:val="̂"/>
                                <m:ctrlPr>
                                  <a:rPr lang="en-US" sz="2000" i="1">
                                    <a:effectLst/>
                                    <a:latin typeface="Cambria Math" panose="02040503050406030204" pitchFamily="18" charset="0"/>
                                    <a:ea typeface="SimSun" panose="02010600030101010101" pitchFamily="2" charset="-122"/>
                                  </a:rPr>
                                </m:ctrlPr>
                              </m:accPr>
                              <m:e>
                                <m:r>
                                  <m:rPr>
                                    <m:sty m:val="p"/>
                                  </m:rPr>
                                  <a:rPr lang="en-US" sz="2000">
                                    <a:effectLst/>
                                    <a:latin typeface="Cambria Math" panose="02040503050406030204" pitchFamily="18" charset="0"/>
                                    <a:ea typeface="SimSun" panose="02010600030101010101" pitchFamily="2" charset="-122"/>
                                  </a:rPr>
                                  <m:t>Σ</m:t>
                                </m:r>
                              </m:e>
                            </m:acc>
                          </m:e>
                        </m:d>
                      </m:e>
                      <m:sup>
                        <m:r>
                          <a:rPr lang="en-US" sz="2000" i="1">
                            <a:effectLst/>
                            <a:latin typeface="Cambria Math" panose="02040503050406030204" pitchFamily="18" charset="0"/>
                            <a:ea typeface="SimSun" panose="02010600030101010101" pitchFamily="2" charset="-122"/>
                          </a:rPr>
                          <m:t>𝑇</m:t>
                        </m:r>
                      </m:sup>
                    </m:sSup>
                  </m:oMath>
                </a14:m>
                <a:r>
                  <a:rPr lang="en-US" sz="2000" dirty="0">
                    <a:effectLst/>
                    <a:ea typeface="SimSun" panose="02010600030101010101" pitchFamily="2" charset="-122"/>
                  </a:rPr>
                  <a:t> given </a:t>
                </a:r>
                <a14:m>
                  <m:oMath xmlns:m="http://schemas.openxmlformats.org/officeDocument/2006/math">
                    <m:r>
                      <a:rPr lang="en-US" sz="2000" i="1">
                        <a:effectLst/>
                        <a:latin typeface="Cambria Math" panose="02040503050406030204" pitchFamily="18" charset="0"/>
                        <a:ea typeface="SimSun" panose="02010600030101010101" pitchFamily="2" charset="-122"/>
                      </a:rPr>
                      <m:t>𝒳</m:t>
                    </m:r>
                  </m:oMath>
                </a14:m>
                <a:r>
                  <a:rPr lang="en-US" sz="2000" dirty="0">
                    <a:effectLst/>
                    <a:ea typeface="SimSun" panose="02010600030101010101" pitchFamily="2" charset="-122"/>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r>
                              <a:rPr lang="en-US" sz="2000" i="1">
                                <a:effectLst/>
                                <a:latin typeface="Cambria Math" panose="02040503050406030204" pitchFamily="18" charset="0"/>
                                <a:ea typeface="SimSun" panose="02010600030101010101" pitchFamily="2" charset="-122"/>
                              </a:rPr>
                              <m:t>=</m:t>
                            </m:r>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𝑋</m:t>
                                </m:r>
                              </m:e>
                            </m:acc>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𝑁</m:t>
                                </m:r>
                              </m:den>
                            </m:f>
                            <m:nary>
                              <m:naryPr>
                                <m:chr m:val="∑"/>
                                <m:limLoc m:val="undOvr"/>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𝑖</m:t>
                                    </m:r>
                                  </m:sub>
                                </m:sSub>
                              </m:e>
                            </m:nary>
                          </m:e>
                        </m:mr>
                        <m:mr>
                          <m:e>
                            <m:acc>
                              <m:accPr>
                                <m:chr m:val="̂"/>
                                <m:ctrlPr>
                                  <a:rPr lang="en-US" sz="2000" i="1">
                                    <a:effectLst/>
                                    <a:latin typeface="Cambria Math" panose="02040503050406030204" pitchFamily="18" charset="0"/>
                                    <a:ea typeface="SimSun" panose="02010600030101010101" pitchFamily="2" charset="-122"/>
                                  </a:rPr>
                                </m:ctrlPr>
                              </m:accPr>
                              <m:e>
                                <m:r>
                                  <m:rPr>
                                    <m:sty m:val="p"/>
                                  </m:rPr>
                                  <a:rPr lang="en-US" sz="2000">
                                    <a:effectLst/>
                                    <a:latin typeface="Cambria Math" panose="02040503050406030204" pitchFamily="18" charset="0"/>
                                    <a:ea typeface="SimSun" panose="02010600030101010101" pitchFamily="2" charset="-122"/>
                                  </a:rPr>
                                  <m:t>Σ</m:t>
                                </m:r>
                              </m:e>
                            </m:acc>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𝑁</m:t>
                                </m:r>
                              </m:den>
                            </m:f>
                            <m:nary>
                              <m:naryPr>
                                <m:chr m:val="∑"/>
                                <m:limLoc m:val="undOvr"/>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𝑖</m:t>
                                        </m:r>
                                      </m:sub>
                                    </m:sSub>
                                    <m:r>
                                      <a:rPr lang="en-US" sz="2000" i="1">
                                        <a:effectLst/>
                                        <a:latin typeface="Cambria Math" panose="02040503050406030204" pitchFamily="18" charset="0"/>
                                        <a:ea typeface="SimSun" panose="02010600030101010101" pitchFamily="2" charset="-122"/>
                                      </a:rPr>
                                      <m:t>−</m:t>
                                    </m:r>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𝑋</m:t>
                                            </m:r>
                                          </m:e>
                                          <m:sub>
                                            <m:r>
                                              <a:rPr lang="en-US" sz="2000" i="1">
                                                <a:effectLst/>
                                                <a:latin typeface="Cambria Math" panose="02040503050406030204" pitchFamily="18" charset="0"/>
                                                <a:ea typeface="SimSun" panose="02010600030101010101" pitchFamily="2" charset="-122"/>
                                              </a:rPr>
                                              <m:t>𝑖</m:t>
                                            </m:r>
                                          </m:sub>
                                        </m:sSub>
                                        <m:r>
                                          <a:rPr lang="en-US" sz="2000" i="1">
                                            <a:effectLst/>
                                            <a:latin typeface="Cambria Math" panose="02040503050406030204" pitchFamily="18" charset="0"/>
                                            <a:ea typeface="SimSun" panose="02010600030101010101" pitchFamily="2" charset="-122"/>
                                          </a:rPr>
                                          <m:t>−</m:t>
                                        </m:r>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e>
                                  <m:sup>
                                    <m:r>
                                      <a:rPr lang="en-US" sz="2000" i="1">
                                        <a:effectLst/>
                                        <a:latin typeface="Cambria Math" panose="02040503050406030204" pitchFamily="18" charset="0"/>
                                        <a:ea typeface="SimSun" panose="02010600030101010101" pitchFamily="2" charset="-122"/>
                                      </a:rPr>
                                      <m:t>𝑇</m:t>
                                    </m:r>
                                  </m:sup>
                                </m:sSup>
                              </m:e>
                            </m:nary>
                          </m:e>
                        </m:mr>
                      </m:m>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Mean and variance of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oMath>
                </a14:m>
                <a:r>
                  <a:rPr lang="en-US" sz="2000" dirty="0">
                    <a:effectLst/>
                    <a:ea typeface="SimSun" panose="02010600030101010101" pitchFamily="2" charset="-122"/>
                  </a:rPr>
                  <a:t> from previous example are </a:t>
                </a:r>
                <a14:m>
                  <m:oMath xmlns:m="http://schemas.openxmlformats.org/officeDocument/2006/math">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r>
                            <a:rPr lang="en-US" sz="2000" i="1">
                              <a:effectLst/>
                              <a:latin typeface="Cambria Math" panose="02040503050406030204" pitchFamily="18" charset="0"/>
                              <a:ea typeface="SimSun" panose="02010600030101010101" pitchFamily="2" charset="-122"/>
                            </a:rPr>
                            <m:t>𝐸</m:t>
                          </m:r>
                          <m:d>
                            <m:dPr>
                              <m:ctrlPr>
                                <a:rPr lang="en-US" sz="2000" i="1">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e>
                      </m:mr>
                      <m:mr>
                        <m:e>
                          <m:r>
                            <a:rPr lang="en-US" sz="2000" i="1">
                              <a:effectLst/>
                              <a:latin typeface="Cambria Math" panose="02040503050406030204" pitchFamily="18" charset="0"/>
                              <a:ea typeface="SimSun" panose="02010600030101010101" pitchFamily="2" charset="-122"/>
                            </a:rPr>
                            <m:t>𝑉</m:t>
                          </m:r>
                          <m:d>
                            <m:dPr>
                              <m:ctrlPr>
                                <a:rPr lang="en-US" sz="2000" i="1">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𝑁</m:t>
                              </m:r>
                            </m:den>
                          </m:f>
                          <m:r>
                            <m:rPr>
                              <m:sty m:val="p"/>
                            </m:rPr>
                            <a:rPr lang="en-US" sz="2000">
                              <a:effectLst/>
                              <a:latin typeface="Cambria Math" panose="02040503050406030204" pitchFamily="18" charset="0"/>
                              <a:ea typeface="SimSun" panose="02010600030101010101" pitchFamily="2" charset="-122"/>
                            </a:rPr>
                            <m:t>Σ</m:t>
                          </m:r>
                        </m:e>
                      </m:mr>
                    </m:m>
                  </m:oMath>
                </a14:m>
                <a:r>
                  <a:rPr lang="en-US" sz="2000" dirty="0">
                    <a:effectLst/>
                    <a:ea typeface="SimSun" panose="02010600030101010101" pitchFamily="2" charset="-122"/>
                  </a:rPr>
                  <a:t>. We knew that </a:t>
                </a:r>
                <a14:m>
                  <m:oMath xmlns:m="http://schemas.openxmlformats.org/officeDocument/2006/math">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rPr>
                          <m:t>𝜇</m:t>
                        </m:r>
                      </m:e>
                    </m:acc>
                  </m:oMath>
                </a14:m>
                <a:r>
                  <a:rPr lang="en-US" sz="2000" dirty="0">
                    <a:effectLst/>
                    <a:ea typeface="SimSun" panose="02010600030101010101" pitchFamily="2" charset="-122"/>
                  </a:rPr>
                  <a:t> is unbiased estimate with criterion </a:t>
                </a:r>
                <a14:m>
                  <m:oMath xmlns:m="http://schemas.openxmlformats.org/officeDocument/2006/math">
                    <m:r>
                      <a:rPr lang="en-US" sz="2000" i="1">
                        <a:effectLst/>
                        <a:latin typeface="Cambria Math" panose="02040503050406030204" pitchFamily="18" charset="0"/>
                        <a:ea typeface="SimSun" panose="02010600030101010101" pitchFamily="2" charset="-122"/>
                      </a:rPr>
                      <m:t>𝐸</m:t>
                    </m:r>
                    <m:d>
                      <m:dPr>
                        <m:ctrlPr>
                          <a:rPr lang="en-US" sz="2000" i="1">
                            <a:effectLst/>
                            <a:latin typeface="Cambria Math" panose="02040503050406030204" pitchFamily="18" charset="0"/>
                          </a:rPr>
                        </m:ctrlPr>
                      </m:d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rPr>
                              <m:t>𝜇</m:t>
                            </m:r>
                          </m:e>
                        </m:acc>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oMath>
                </a14:m>
                <a:r>
                  <a:rPr lang="en-US" sz="2000" dirty="0">
                    <a:effectLst/>
                    <a:ea typeface="SimSun" panose="02010600030101010101" pitchFamily="2" charset="-122"/>
                  </a:rPr>
                  <a:t>. Now we check again if </a:t>
                </a:r>
                <a14:m>
                  <m:oMath xmlns:m="http://schemas.openxmlformats.org/officeDocument/2006/math">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rPr>
                          <m:t>𝜇</m:t>
                        </m:r>
                      </m:e>
                    </m:acc>
                  </m:oMath>
                </a14:m>
                <a:r>
                  <a:rPr lang="en-US" sz="2000" dirty="0">
                    <a:effectLst/>
                    <a:ea typeface="SimSun" panose="02010600030101010101" pitchFamily="2" charset="-122"/>
                  </a:rPr>
                  <a:t> is unbiased estimate with equation 1.21 with </a:t>
                </a:r>
                <a:r>
                  <a:rPr lang="en-US" sz="2000" dirty="0">
                    <a:solidFill>
                      <a:srgbClr val="000000"/>
                    </a:solidFill>
                    <a:latin typeface="TimesNewRomanPSMT"/>
                    <a:ea typeface="SimSun" panose="02010600030101010101" pitchFamily="2" charset="-122"/>
                  </a:rPr>
                  <a:t>Cramer-Rao lower bound</a:t>
                </a:r>
                <a:r>
                  <a:rPr lang="en-US" sz="2000" dirty="0">
                    <a:effectLst/>
                    <a:ea typeface="SimSun" panose="02010600030101010101" pitchFamily="2" charset="-122"/>
                  </a:rPr>
                  <a:t>.</a:t>
                </a:r>
                <a:endParaRPr lang="en-US" sz="2000" dirty="0"/>
              </a:p>
            </p:txBody>
          </p:sp>
        </mc:Choice>
        <mc:Fallback xmlns="">
          <p:sp>
            <p:nvSpPr>
              <p:cNvPr id="3" name="Content Placeholder 2">
                <a:extLst>
                  <a:ext uri="{FF2B5EF4-FFF2-40B4-BE49-F238E27FC236}">
                    <a16:creationId xmlns:a16="http://schemas.microsoft.com/office/drawing/2014/main" id="{93A401AF-0407-C365-98A5-256EB56DB520}"/>
                  </a:ext>
                </a:extLst>
              </p:cNvPr>
              <p:cNvSpPr>
                <a:spLocks noGrp="1" noRot="1" noChangeAspect="1" noMove="1" noResize="1" noEditPoints="1" noAdjustHandles="1" noChangeArrowheads="1" noChangeShapeType="1" noTextEdit="1"/>
              </p:cNvSpPr>
              <p:nvPr>
                <p:ph idx="1"/>
              </p:nvPr>
            </p:nvSpPr>
            <p:spPr>
              <a:xfrm>
                <a:off x="253219" y="914399"/>
                <a:ext cx="11690252" cy="5176066"/>
              </a:xfrm>
              <a:blipFill>
                <a:blip r:embed="rId4"/>
                <a:stretch>
                  <a:fillRect l="-574" t="-589" r="-574" b="-88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DBFE74E-1284-6C7E-D644-5B887B1B6321}"/>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A5CD51F0-3816-C2D5-1EBC-B91A597ABD97}"/>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564C3913-BA03-DFE4-43EA-1B4CE2892826}"/>
              </a:ext>
            </a:extLst>
          </p:cNvPr>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296108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0377E-E822-4E56-ABE1-DE204CC251B2}"/>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9ACA2D-A15D-413C-BF6C-61E71E509EFE}"/>
                  </a:ext>
                </a:extLst>
              </p:cNvPr>
              <p:cNvSpPr>
                <a:spLocks noGrp="1"/>
              </p:cNvSpPr>
              <p:nvPr>
                <p:ph idx="1"/>
              </p:nvPr>
            </p:nvSpPr>
            <p:spPr>
              <a:xfrm>
                <a:off x="337625" y="914399"/>
                <a:ext cx="11479237" cy="5176066"/>
              </a:xfrm>
            </p:spPr>
            <p:txBody>
              <a:bodyPr>
                <a:noAutofit/>
              </a:bodyPr>
              <a:lstStyle/>
              <a:p>
                <a:pPr marL="0" indent="0">
                  <a:lnSpc>
                    <a:spcPct val="120000"/>
                  </a:lnSpc>
                  <a:buNone/>
                </a:pPr>
                <a:r>
                  <a:rPr lang="en-US" sz="2000" dirty="0">
                    <a:effectLst/>
                    <a:ea typeface="SimSun" panose="02010600030101010101" pitchFamily="2" charset="-122"/>
                  </a:rPr>
                  <a:t>Matrix Λ is diagonal if it is square and its elements outside the main diagonal are zero, </a:t>
                </a:r>
                <a14:m>
                  <m:oMath xmlns:m="http://schemas.openxmlformats.org/officeDocument/2006/math">
                    <m:r>
                      <m:rPr>
                        <m:sty m:val="p"/>
                      </m:rPr>
                      <a:rPr lang="en-US" sz="2000" smtClean="0">
                        <a:effectLst/>
                        <a:latin typeface="Cambria Math" panose="02040503050406030204" pitchFamily="18" charset="0"/>
                        <a:ea typeface="Cambria Math" panose="02040503050406030204" pitchFamily="18" charset="0"/>
                        <a:cs typeface="Cambria Math" panose="02040503050406030204" pitchFamily="18" charset="0"/>
                      </a:rPr>
                      <m:t>Λ</m:t>
                    </m:r>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mPr>
                          <m:mr>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𝜆</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1</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𝜆</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𝜆</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𝑟</m:t>
                                  </m:r>
                                </m:sub>
                              </m:sSub>
                            </m:e>
                          </m:mr>
                        </m:m>
                      </m:e>
                    </m:d>
                  </m:oMath>
                </a14:m>
                <a:r>
                  <a:rPr lang="en-US" sz="2000" dirty="0"/>
                  <a:t>. Let </a:t>
                </a:r>
                <a:r>
                  <a:rPr lang="en-US" sz="2000" i="1" dirty="0"/>
                  <a:t>I</a:t>
                </a:r>
                <a:r>
                  <a:rPr lang="en-US" sz="2000" dirty="0"/>
                  <a:t> be identity matrix or unit matrix, </a:t>
                </a:r>
                <a14:m>
                  <m:oMath xmlns:m="http://schemas.openxmlformats.org/officeDocument/2006/math">
                    <m:r>
                      <a:rPr lang="en-US" sz="2000" i="1">
                        <a:latin typeface="Cambria Math" panose="02040503050406030204" pitchFamily="18" charset="0"/>
                      </a:rPr>
                      <m:t>𝐼</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m:t>
                              </m:r>
                            </m:e>
                            <m:e>
                              <m:r>
                                <a:rPr lang="en-US" sz="2000" i="1">
                                  <a:latin typeface="Cambria Math" panose="02040503050406030204" pitchFamily="18" charset="0"/>
                                </a:rPr>
                                <m:t>0</m:t>
                              </m:r>
                            </m:e>
                            <m:e>
                              <m:r>
                                <a:rPr lang="en-US" sz="2000" i="1">
                                  <a:latin typeface="Cambria Math" panose="02040503050406030204" pitchFamily="18" charset="0"/>
                                </a:rPr>
                                <m:t>⋯</m:t>
                              </m:r>
                            </m:e>
                            <m:e>
                              <m:r>
                                <a:rPr lang="en-US" sz="2000" i="1">
                                  <a:latin typeface="Cambria Math" panose="02040503050406030204" pitchFamily="18" charset="0"/>
                                </a:rPr>
                                <m:t>0</m:t>
                              </m:r>
                            </m:e>
                          </m:mr>
                          <m:mr>
                            <m:e>
                              <m:r>
                                <a:rPr lang="en-US" sz="2000" i="1">
                                  <a:latin typeface="Cambria Math" panose="02040503050406030204" pitchFamily="18" charset="0"/>
                                </a:rPr>
                                <m:t>0</m:t>
                              </m:r>
                            </m:e>
                            <m:e>
                              <m:r>
                                <a:rPr lang="en-US" sz="2000" i="1">
                                  <a:latin typeface="Cambria Math" panose="02040503050406030204" pitchFamily="18" charset="0"/>
                                </a:rPr>
                                <m:t>1</m:t>
                              </m:r>
                            </m:e>
                            <m:e>
                              <m:r>
                                <a:rPr lang="en-US" sz="2000" i="1">
                                  <a:latin typeface="Cambria Math" panose="02040503050406030204" pitchFamily="18" charset="0"/>
                                </a:rPr>
                                <m:t>⋯</m:t>
                              </m:r>
                            </m:e>
                            <m:e>
                              <m:r>
                                <a:rPr lang="en-US" sz="2000" i="1">
                                  <a:latin typeface="Cambria Math" panose="02040503050406030204" pitchFamily="18" charset="0"/>
                                </a:rPr>
                                <m:t>0</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m:t>
                              </m:r>
                            </m:e>
                            <m:e>
                              <m:r>
                                <a:rPr lang="en-US" sz="2000" i="1">
                                  <a:latin typeface="Cambria Math" panose="02040503050406030204" pitchFamily="18" charset="0"/>
                                </a:rPr>
                                <m:t>1</m:t>
                              </m:r>
                            </m:e>
                          </m:mr>
                        </m:m>
                      </m:e>
                    </m:d>
                  </m:oMath>
                </a14:m>
                <a:r>
                  <a:rPr lang="en-US" sz="2000" dirty="0"/>
                  <a:t>. Vector addition and matrix addition are defined like numerical addition:</a:t>
                </a:r>
              </a:p>
              <a:p>
                <a:pPr marL="0" indent="0">
                  <a:lnSpc>
                    <a:spcPct val="120000"/>
                  </a:lnSpc>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𝑌</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2</m:t>
                                    </m:r>
                                  </m:sub>
                                </m:sSub>
                              </m:e>
                            </m:mr>
                            <m:mr>
                              <m:e>
                                <m:r>
                                  <a:rPr lang="en-US" sz="2000" i="1">
                                    <a:latin typeface="Cambria Math" panose="02040503050406030204" pitchFamily="18" charset="0"/>
                                  </a:rPr>
                                  <m:t>⋮</m:t>
                                </m:r>
                              </m:e>
                            </m:mr>
                            <m:m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𝑟</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𝑟</m:t>
                                    </m:r>
                                  </m:sub>
                                </m:sSub>
                              </m:e>
                            </m:mr>
                          </m:m>
                        </m:e>
                      </m:d>
                      <m:r>
                        <a:rPr lang="en-US" sz="2000" b="0" i="1" smtClean="0">
                          <a:latin typeface="Cambria Math" panose="02040503050406030204" pitchFamily="18" charset="0"/>
                        </a:rPr>
                        <m:t>,</m:t>
                      </m:r>
                      <m:r>
                        <a:rPr lang="en-US" sz="2000" i="1">
                          <a:latin typeface="Cambria Math" panose="02040503050406030204" pitchFamily="18" charset="0"/>
                        </a:rPr>
                        <m:t>𝐴</m:t>
                      </m:r>
                      <m:r>
                        <a:rPr lang="en-US" sz="2000" i="1">
                          <a:latin typeface="Cambria Math" panose="02040503050406030204" pitchFamily="18" charset="0"/>
                        </a:rPr>
                        <m:t>±</m:t>
                      </m:r>
                      <m:r>
                        <a:rPr lang="en-US" sz="2000" i="1">
                          <a:latin typeface="Cambria Math" panose="02040503050406030204" pitchFamily="18" charset="0"/>
                        </a:rPr>
                        <m:t>𝐵</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12</m:t>
                                    </m:r>
                                  </m:sub>
                                </m:sSub>
                              </m:e>
                              <m:e>
                                <m:r>
                                  <a:rPr lang="en-US" sz="2000" i="1">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1</m:t>
                                    </m:r>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r>
                                      <a:rPr lang="en-US" sz="2000" i="1">
                                        <a:latin typeface="Cambria Math" panose="02040503050406030204" pitchFamily="18" charset="0"/>
                                      </a:rPr>
                                      <m:t>𝑛</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21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22</m:t>
                                    </m:r>
                                  </m:sub>
                                </m:sSub>
                              </m:e>
                              <m:e>
                                <m:r>
                                  <a:rPr lang="en-US" sz="2000" i="1">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2</m:t>
                                    </m:r>
                                    <m:r>
                                      <a:rPr lang="en-US" sz="2000" i="1">
                                        <a:latin typeface="Cambria Math" panose="02040503050406030204" pitchFamily="18" charset="0"/>
                                      </a:rPr>
                                      <m:t>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2</m:t>
                                    </m:r>
                                    <m:r>
                                      <a:rPr lang="en-US" sz="2000" i="1">
                                        <a:latin typeface="Cambria Math" panose="02040503050406030204" pitchFamily="18" charset="0"/>
                                      </a:rPr>
                                      <m:t>𝑛</m:t>
                                    </m:r>
                                  </m:sub>
                                </m:sSub>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𝑚</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𝑚</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𝑚</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𝑚</m:t>
                                    </m:r>
                                    <m:r>
                                      <a:rPr lang="en-US" sz="2000" i="1">
                                        <a:latin typeface="Cambria Math" panose="02040503050406030204" pitchFamily="18" charset="0"/>
                                      </a:rPr>
                                      <m:t>2</m:t>
                                    </m:r>
                                  </m:sub>
                                </m:sSub>
                              </m:e>
                              <m:e>
                                <m:r>
                                  <a:rPr lang="en-US" sz="2000" i="1">
                                    <a:latin typeface="Cambria Math" panose="02040503050406030204" pitchFamily="18" charset="0"/>
                                  </a:rPr>
                                  <m:t>⋯</m:t>
                                </m:r>
                              </m:e>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𝑚𝑛</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𝑚𝑛</m:t>
                                    </m:r>
                                  </m:sub>
                                </m:sSub>
                              </m:e>
                            </m:mr>
                          </m:m>
                        </m:e>
                      </m:d>
                    </m:oMath>
                  </m:oMathPara>
                </a14:m>
                <a:endParaRPr lang="en-US" sz="2000" dirty="0"/>
              </a:p>
              <a:p>
                <a:pPr marL="0" marR="0" indent="0" algn="just">
                  <a:lnSpc>
                    <a:spcPct val="120000"/>
                  </a:lnSpc>
                  <a:spcBef>
                    <a:spcPts val="0"/>
                  </a:spcBef>
                  <a:spcAft>
                    <a:spcPts val="0"/>
                  </a:spcAft>
                  <a:buNone/>
                </a:pPr>
                <a:r>
                  <a:rPr lang="en-US" sz="2000" dirty="0">
                    <a:effectLst/>
                    <a:ea typeface="SimSun" panose="02010600030101010101" pitchFamily="2" charset="-122"/>
                  </a:rPr>
                  <a:t>Vector and matrix can be multiplied with a scalar </a:t>
                </a:r>
                <a14:m>
                  <m:oMath xmlns:m="http://schemas.openxmlformats.org/officeDocument/2006/math">
                    <m:r>
                      <a:rPr lang="en-US" sz="2000" i="1">
                        <a:effectLst/>
                        <a:latin typeface="Cambria Math" panose="02040503050406030204" pitchFamily="18" charset="0"/>
                        <a:ea typeface="SimSun" panose="02010600030101010101" pitchFamily="2" charset="-122"/>
                      </a:rPr>
                      <m:t>𝑘𝑋</m:t>
                    </m:r>
                    <m:r>
                      <a:rPr lang="en-US" sz="2000" i="1">
                        <a:effectLst/>
                        <a:latin typeface="Cambria Math" panose="02040503050406030204" pitchFamily="18" charset="0"/>
                        <a:ea typeface="SimSun" panose="02010600030101010101" pitchFamily="2" charset="-122"/>
                      </a:rPr>
                      <m:t>=</m:t>
                    </m:r>
                    <m:d>
                      <m:dPr>
                        <m:ctrlPr>
                          <a:rPr lang="en-US" sz="2000" i="1">
                            <a:effectLst/>
                            <a:latin typeface="Cambria Math" panose="02040503050406030204" pitchFamily="18" charset="0"/>
                            <a:ea typeface="SimSun" panose="02010600030101010101" pitchFamily="2" charset="-122"/>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rPr>
                            </m:ctrlPr>
                          </m:mPr>
                          <m:mr>
                            <m:e>
                              <m:r>
                                <a:rPr lang="en-US" sz="2000" i="1">
                                  <a:effectLst/>
                                  <a:latin typeface="Cambria Math" panose="02040503050406030204" pitchFamily="18" charset="0"/>
                                  <a:ea typeface="SimSun" panose="02010600030101010101" pitchFamily="2" charset="-122"/>
                                </a:rPr>
                                <m:t>𝑘</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𝑥</m:t>
                                  </m:r>
                                </m:e>
                                <m:sub>
                                  <m:r>
                                    <a:rPr lang="en-US" sz="2000" i="1">
                                      <a:effectLst/>
                                      <a:latin typeface="Cambria Math" panose="02040503050406030204" pitchFamily="18" charset="0"/>
                                      <a:ea typeface="SimSun" panose="02010600030101010101" pitchFamily="2" charset="-122"/>
                                    </a:rPr>
                                    <m:t>1</m:t>
                                  </m:r>
                                </m:sub>
                              </m:sSub>
                            </m:e>
                          </m:mr>
                          <m:mr>
                            <m:e>
                              <m:r>
                                <a:rPr lang="en-US" sz="2000" i="1">
                                  <a:effectLst/>
                                  <a:latin typeface="Cambria Math" panose="02040503050406030204" pitchFamily="18" charset="0"/>
                                  <a:ea typeface="SimSun" panose="02010600030101010101" pitchFamily="2" charset="-122"/>
                                </a:rPr>
                                <m:t>𝑘</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𝑥</m:t>
                                  </m:r>
                                </m:e>
                                <m:sub>
                                  <m:r>
                                    <a:rPr lang="en-US" sz="2000" i="1">
                                      <a:effectLst/>
                                      <a:latin typeface="Cambria Math" panose="02040503050406030204" pitchFamily="18" charset="0"/>
                                      <a:ea typeface="SimSun" panose="02010600030101010101" pitchFamily="2" charset="-122"/>
                                    </a:rPr>
                                    <m:t>2</m:t>
                                  </m:r>
                                </m:sub>
                              </m:sSub>
                            </m:e>
                          </m:mr>
                          <m:mr>
                            <m:e>
                              <m:r>
                                <a:rPr lang="en-US" sz="2000" i="1">
                                  <a:effectLst/>
                                  <a:latin typeface="Cambria Math" panose="02040503050406030204" pitchFamily="18" charset="0"/>
                                  <a:ea typeface="SimSun" panose="02010600030101010101" pitchFamily="2" charset="-122"/>
                                </a:rPr>
                                <m:t>⋮</m:t>
                              </m:r>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𝑥</m:t>
                                  </m:r>
                                </m:e>
                                <m:sub>
                                  <m:r>
                                    <a:rPr lang="en-US" sz="2000" i="1">
                                      <a:effectLst/>
                                      <a:latin typeface="Cambria Math" panose="02040503050406030204" pitchFamily="18" charset="0"/>
                                      <a:ea typeface="SimSun" panose="02010600030101010101" pitchFamily="2" charset="-122"/>
                                    </a:rPr>
                                    <m:t>𝑟</m:t>
                                  </m:r>
                                </m:sub>
                              </m:sSub>
                            </m:e>
                          </m:mr>
                        </m:m>
                      </m:e>
                    </m:d>
                    <m:r>
                      <a:rPr lang="en-US" sz="2000" b="0" i="1" smtClean="0">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𝑘𝐴</m:t>
                    </m:r>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mP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11</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12</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1</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𝑛</m:t>
                                  </m:r>
                                </m:sub>
                              </m:sSub>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21</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22</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2</m:t>
                                  </m:r>
                                  <m:r>
                                    <a:rPr lang="en-US" sz="2000" i="1">
                                      <a:effectLst/>
                                      <a:latin typeface="Cambria Math" panose="02040503050406030204" pitchFamily="18" charset="0"/>
                                      <a:ea typeface="Cambria Math" panose="02040503050406030204" pitchFamily="18" charset="0"/>
                                      <a:cs typeface="Cambria Math" panose="02040503050406030204" pitchFamily="18" charset="0"/>
                                    </a:rPr>
                                    <m:t>𝑛</m:t>
                                  </m:r>
                                </m:sub>
                              </m:sSub>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𝑚</m:t>
                                  </m:r>
                                  <m:r>
                                    <a:rPr lang="en-US" sz="2000" i="1">
                                      <a:effectLst/>
                                      <a:latin typeface="Cambria Math" panose="02040503050406030204" pitchFamily="18" charset="0"/>
                                      <a:ea typeface="Cambria Math" panose="02040503050406030204" pitchFamily="18" charset="0"/>
                                      <a:cs typeface="Cambria Math" panose="02040503050406030204" pitchFamily="18" charset="0"/>
                                    </a:rPr>
                                    <m:t>1</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𝑚</m:t>
                                  </m:r>
                                  <m:r>
                                    <a:rPr lang="en-US" sz="2000" i="1">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𝑘</m:t>
                              </m:r>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𝑚𝑛</m:t>
                                  </m:r>
                                </m:sub>
                              </m:sSub>
                            </m:e>
                          </m:mr>
                        </m:m>
                      </m:e>
                    </m:d>
                  </m:oMath>
                </a14:m>
                <a:endParaRPr lang="en-US" sz="2000" dirty="0">
                  <a:effectLst/>
                  <a:ea typeface="SimSun" panose="02010600030101010101" pitchFamily="2" charset="-122"/>
                </a:endParaRPr>
              </a:p>
              <a:p>
                <a:pPr marL="0" indent="0">
                  <a:lnSpc>
                    <a:spcPct val="120000"/>
                  </a:lnSpc>
                  <a:buNone/>
                </a:pPr>
                <a:endParaRPr lang="en-US" sz="2000" dirty="0"/>
              </a:p>
              <a:p>
                <a:pPr marL="0" indent="0">
                  <a:lnSpc>
                    <a:spcPct val="120000"/>
                  </a:lnSpc>
                  <a:buNone/>
                </a:pPr>
                <a:endParaRPr lang="en-US" sz="2000" dirty="0"/>
              </a:p>
            </p:txBody>
          </p:sp>
        </mc:Choice>
        <mc:Fallback xmlns="">
          <p:sp>
            <p:nvSpPr>
              <p:cNvPr id="3" name="Content Placeholder 2">
                <a:extLst>
                  <a:ext uri="{FF2B5EF4-FFF2-40B4-BE49-F238E27FC236}">
                    <a16:creationId xmlns:a16="http://schemas.microsoft.com/office/drawing/2014/main" id="{089ACA2D-A15D-413C-BF6C-61E71E509EFE}"/>
                  </a:ext>
                </a:extLst>
              </p:cNvPr>
              <p:cNvSpPr>
                <a:spLocks noGrp="1" noRot="1" noChangeAspect="1" noMove="1" noResize="1" noEditPoints="1" noAdjustHandles="1" noChangeArrowheads="1" noChangeShapeType="1" noTextEdit="1"/>
              </p:cNvSpPr>
              <p:nvPr>
                <p:ph idx="1"/>
              </p:nvPr>
            </p:nvSpPr>
            <p:spPr>
              <a:xfrm>
                <a:off x="337625" y="914399"/>
                <a:ext cx="11479237" cy="5176066"/>
              </a:xfrm>
              <a:blipFill>
                <a:blip r:embed="rId4"/>
                <a:stretch>
                  <a:fillRect l="-531" r="-58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434473D-DCA2-4514-9F7C-3C172242EE9B}"/>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AD0400D7-CA79-47BD-AA32-6E94A6FE536B}"/>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F7DD575E-C115-44A0-BF9D-586A2F6D33CC}"/>
              </a:ext>
            </a:extLst>
          </p:cNvPr>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2223106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0E9A-699E-6466-A7A1-1632EC1E0685}"/>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2E9C3B-2527-3CB0-EE3E-AEF7F1B571FD}"/>
                  </a:ext>
                </a:extLst>
              </p:cNvPr>
              <p:cNvSpPr>
                <a:spLocks noGrp="1"/>
              </p:cNvSpPr>
              <p:nvPr>
                <p:ph idx="1"/>
              </p:nvPr>
            </p:nvSpPr>
            <p:spPr>
              <a:xfrm>
                <a:off x="239152" y="914399"/>
                <a:ext cx="11690252" cy="5176066"/>
              </a:xfrm>
            </p:spPr>
            <p:txBody>
              <a:bodyPr>
                <a:noAutofit/>
              </a:bodyPr>
              <a:lstStyle/>
              <a:p>
                <a:pPr marL="0" marR="0" indent="0" algn="just">
                  <a:spcBef>
                    <a:spcPts val="0"/>
                  </a:spcBef>
                  <a:spcAft>
                    <a:spcPts val="0"/>
                  </a:spcAft>
                  <a:buNone/>
                </a:pPr>
                <a:r>
                  <a:rPr lang="en-US" sz="2000" dirty="0">
                    <a:effectLst/>
                    <a:ea typeface="SimSun" panose="02010600030101010101" pitchFamily="2" charset="-122"/>
                  </a:rPr>
                  <a:t>Hence, we firstly calculate the lower bound </a:t>
                </a:r>
                <a14:m>
                  <m:oMath xmlns:m="http://schemas.openxmlformats.org/officeDocument/2006/math">
                    <m:r>
                      <a:rPr lang="en-US" sz="2000" b="0" i="1">
                        <a:solidFill>
                          <a:srgbClr val="000000"/>
                        </a:solidFill>
                        <a:effectLst/>
                        <a:latin typeface="Cambria Math" panose="02040503050406030204" pitchFamily="18" charset="0"/>
                        <a:ea typeface="SimSun" panose="02010600030101010101" pitchFamily="2" charset="-122"/>
                      </a:rPr>
                      <m:t>𝐶𝑅</m:t>
                    </m:r>
                    <m:d>
                      <m:dPr>
                        <m:ctrlPr>
                          <a:rPr lang="en-US" sz="2000" i="1">
                            <a:solidFill>
                              <a:srgbClr val="000000"/>
                            </a:solidFill>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oMath>
                </a14:m>
                <a:r>
                  <a:rPr lang="en-US" sz="2000" b="0" i="0" dirty="0">
                    <a:solidFill>
                      <a:srgbClr val="000000"/>
                    </a:solidFill>
                    <a:effectLst/>
                    <a:latin typeface="TimesNewRomanPSMT"/>
                    <a:ea typeface="SimSun" panose="02010600030101010101" pitchFamily="2" charset="-122"/>
                  </a:rPr>
                  <a:t> and then compare it with the variance </a:t>
                </a:r>
                <a14:m>
                  <m:oMath xmlns:m="http://schemas.openxmlformats.org/officeDocument/2006/math">
                    <m:r>
                      <a:rPr lang="en-US" sz="2000" i="1">
                        <a:effectLst/>
                        <a:latin typeface="Cambria Math" panose="02040503050406030204" pitchFamily="18" charset="0"/>
                        <a:ea typeface="SimSun" panose="02010600030101010101" pitchFamily="2" charset="-122"/>
                      </a:rPr>
                      <m:t>𝑉</m:t>
                    </m:r>
                    <m:d>
                      <m:dPr>
                        <m:ctrlPr>
                          <a:rPr lang="en-US" sz="2000" i="1">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oMath>
                </a14:m>
                <a:r>
                  <a:rPr lang="en-US" sz="2000" dirty="0">
                    <a:effectLst/>
                    <a:ea typeface="SimSun" panose="02010600030101010101" pitchFamily="2" charset="-122"/>
                  </a:rPr>
                  <a:t>. In fact, according to equation 1.8, the log-likelihood function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𝑛</m:t>
                          </m:r>
                        </m:num>
                        <m:den>
                          <m:r>
                            <a:rPr lang="en-US" sz="2000">
                              <a:effectLst/>
                              <a:latin typeface="Cambria Math" panose="02040503050406030204" pitchFamily="18" charset="0"/>
                              <a:ea typeface="SimSun" panose="02010600030101010101" pitchFamily="2" charset="-122"/>
                            </a:rPr>
                            <m:t>2</m:t>
                          </m:r>
                        </m:den>
                      </m:f>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ea typeface="SimSun" panose="02010600030101010101" pitchFamily="2" charset="-122"/>
                            </a:rPr>
                          </m:ctrlPr>
                        </m:dPr>
                        <m:e>
                          <m:r>
                            <a:rPr lang="en-US" sz="2000">
                              <a:effectLst/>
                              <a:latin typeface="Cambria Math" panose="02040503050406030204" pitchFamily="18" charset="0"/>
                              <a:ea typeface="SimSun" panose="02010600030101010101" pitchFamily="2" charset="-122"/>
                            </a:rPr>
                            <m:t>2</m:t>
                          </m:r>
                          <m:r>
                            <m:rPr>
                              <m:sty m:val="p"/>
                            </m:rPr>
                            <a:rPr lang="en-US" sz="2000">
                              <a:effectLst/>
                              <a:latin typeface="Cambria Math" panose="02040503050406030204" pitchFamily="18" charset="0"/>
                              <a:ea typeface="SimSun" panose="02010600030101010101" pitchFamily="2" charset="-122"/>
                            </a:rPr>
                            <m:t>π</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a:effectLst/>
                              <a:latin typeface="Cambria Math" panose="02040503050406030204" pitchFamily="18" charset="0"/>
                              <a:ea typeface="SimSun" panose="02010600030101010101" pitchFamily="2" charset="-122"/>
                            </a:rPr>
                            <m:t>1</m:t>
                          </m:r>
                        </m:num>
                        <m:den>
                          <m:r>
                            <a:rPr lang="en-US" sz="2000">
                              <a:effectLst/>
                              <a:latin typeface="Cambria Math" panose="02040503050406030204" pitchFamily="18" charset="0"/>
                              <a:ea typeface="SimSun" panose="02010600030101010101" pitchFamily="2" charset="-122"/>
                            </a:rPr>
                            <m:t>2</m:t>
                          </m:r>
                        </m:den>
                      </m:f>
                      <m:r>
                        <m:rPr>
                          <m:sty m:val="p"/>
                        </m:rPr>
                        <a:rPr lang="en-US" sz="2000">
                          <a:effectLst/>
                          <a:latin typeface="Cambria Math" panose="02040503050406030204" pitchFamily="18" charset="0"/>
                          <a:ea typeface="SimSun" panose="02010600030101010101" pitchFamily="2" charset="-122"/>
                        </a:rPr>
                        <m:t>log</m:t>
                      </m:r>
                      <m:d>
                        <m:dPr>
                          <m:begChr m:val="|"/>
                          <m:endChr m:val="|"/>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Σ</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2</m:t>
                          </m:r>
                        </m:den>
                      </m:f>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e>
                          </m:d>
                        </m:e>
                        <m:sup>
                          <m:r>
                            <a:rPr lang="en-US" sz="2000" i="1">
                              <a:effectLst/>
                              <a:latin typeface="Cambria Math" panose="02040503050406030204" pitchFamily="18" charset="0"/>
                              <a:ea typeface="SimSun" panose="02010600030101010101" pitchFamily="2" charset="-122"/>
                            </a:rPr>
                            <m:t>𝑇</m:t>
                          </m:r>
                        </m:sup>
                      </m:sSup>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e>
                      </m:d>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The partial first-order derivative of </a:t>
                </a:r>
                <a:r>
                  <a:rPr lang="en-US" sz="2000" i="1" dirty="0">
                    <a:effectLst/>
                    <a:ea typeface="SimSun" panose="02010600030101010101" pitchFamily="2" charset="-122"/>
                  </a:rPr>
                  <a:t>l</a:t>
                </a:r>
                <a:r>
                  <a:rPr lang="en-US" sz="2000" dirty="0">
                    <a:effectLst/>
                    <a:ea typeface="SimSun" panose="02010600030101010101" pitchFamily="2" charset="-122"/>
                  </a:rPr>
                  <a:t>(Θ|</a:t>
                </a:r>
                <a:r>
                  <a:rPr lang="en-US" sz="2000" i="1" dirty="0">
                    <a:effectLst/>
                    <a:ea typeface="SimSun" panose="02010600030101010101" pitchFamily="2" charset="-122"/>
                  </a:rPr>
                  <a:t>X</a:t>
                </a:r>
                <a:r>
                  <a:rPr lang="en-US" sz="2000" dirty="0">
                    <a:effectLst/>
                    <a:ea typeface="SimSun" panose="02010600030101010101" pitchFamily="2" charset="-122"/>
                  </a:rPr>
                  <a:t>) with regard to </a:t>
                </a:r>
                <a:r>
                  <a:rPr lang="en-US" sz="2000" i="1" dirty="0">
                    <a:effectLst/>
                    <a:ea typeface="SimSun" panose="02010600030101010101" pitchFamily="2" charset="-122"/>
                  </a:rPr>
                  <a:t>μ</a:t>
                </a:r>
                <a:r>
                  <a:rPr lang="en-US" sz="2000" dirty="0">
                    <a:effectLst/>
                    <a:ea typeface="SimSun" panose="02010600030101010101" pitchFamily="2" charset="-122"/>
                  </a:rPr>
                  <a:t> is (Nguyen, 2015, p. 35):</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𝜕𝜇</m:t>
                          </m:r>
                        </m:den>
                      </m:f>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e>
                          </m:d>
                        </m:e>
                        <m:sup>
                          <m:r>
                            <a:rPr lang="en-US" sz="2000" i="1">
                              <a:effectLst/>
                              <a:latin typeface="Cambria Math" panose="02040503050406030204" pitchFamily="18" charset="0"/>
                              <a:ea typeface="SimSun" panose="02010600030101010101" pitchFamily="2" charset="-122"/>
                            </a:rPr>
                            <m:t>𝑇</m:t>
                          </m:r>
                        </m:sup>
                      </m:sSup>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The partial second-order derivative of </a:t>
                </a:r>
                <a:r>
                  <a:rPr lang="en-US" sz="2000" i="1" dirty="0">
                    <a:effectLst/>
                    <a:ea typeface="SimSun" panose="02010600030101010101" pitchFamily="2" charset="-122"/>
                  </a:rPr>
                  <a:t>l</a:t>
                </a:r>
                <a:r>
                  <a:rPr lang="en-US" sz="2000" dirty="0">
                    <a:effectLst/>
                    <a:ea typeface="SimSun" panose="02010600030101010101" pitchFamily="2" charset="-122"/>
                  </a:rPr>
                  <a:t>(Θ|</a:t>
                </a:r>
                <a:r>
                  <a:rPr lang="en-US" sz="2000" i="1" dirty="0">
                    <a:effectLst/>
                    <a:ea typeface="SimSun" panose="02010600030101010101" pitchFamily="2" charset="-122"/>
                  </a:rPr>
                  <a:t>X</a:t>
                </a:r>
                <a:r>
                  <a:rPr lang="en-US" sz="2000" dirty="0">
                    <a:effectLst/>
                    <a:ea typeface="SimSun" panose="02010600030101010101" pitchFamily="2" charset="-122"/>
                  </a:rPr>
                  <a:t>) with regard to </a:t>
                </a:r>
                <a:r>
                  <a:rPr lang="en-US" sz="2000" i="1" dirty="0">
                    <a:effectLst/>
                    <a:ea typeface="SimSun" panose="02010600030101010101" pitchFamily="2" charset="-122"/>
                  </a:rPr>
                  <a:t>μ</a:t>
                </a:r>
                <a:r>
                  <a:rPr lang="en-US" sz="2000" dirty="0">
                    <a:effectLst/>
                    <a:ea typeface="SimSun" panose="02010600030101010101" pitchFamily="2" charset="-122"/>
                  </a:rPr>
                  <a:t> is (Nguyen, 2015, p. 36):</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2</m:t>
                              </m:r>
                            </m:sup>
                          </m:sSup>
                        </m:den>
                      </m:f>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m:t>
                          </m:r>
                        </m:num>
                        <m:den>
                          <m:r>
                            <a:rPr lang="en-US" sz="2000" i="1">
                              <a:effectLst/>
                              <a:latin typeface="Cambria Math" panose="02040503050406030204" pitchFamily="18" charset="0"/>
                              <a:ea typeface="SimSun" panose="02010600030101010101" pitchFamily="2" charset="-122"/>
                            </a:rPr>
                            <m:t>𝜕𝜇</m:t>
                          </m:r>
                        </m:den>
                      </m:f>
                      <m:d>
                        <m:dPr>
                          <m:ctrlPr>
                            <a:rPr lang="en-US" sz="2000" i="1">
                              <a:effectLst/>
                              <a:latin typeface="Cambria Math" panose="02040503050406030204" pitchFamily="18" charset="0"/>
                              <a:ea typeface="SimSun" panose="02010600030101010101" pitchFamily="2" charset="-122"/>
                            </a:rPr>
                          </m:ctrlPr>
                        </m:dPr>
                        <m:e>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𝜕𝜇</m:t>
                              </m:r>
                            </m:den>
                          </m:f>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m:t>
                          </m:r>
                        </m:num>
                        <m:den>
                          <m:r>
                            <a:rPr lang="en-US" sz="2000" i="1">
                              <a:effectLst/>
                              <a:latin typeface="Cambria Math" panose="02040503050406030204" pitchFamily="18" charset="0"/>
                              <a:ea typeface="SimSun" panose="02010600030101010101" pitchFamily="2" charset="-122"/>
                            </a:rPr>
                            <m:t>𝜕𝜇</m:t>
                          </m:r>
                        </m:den>
                      </m:f>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𝜇</m:t>
                                  </m:r>
                                </m:e>
                              </m:d>
                            </m:e>
                            <m:sup>
                              <m:r>
                                <a:rPr lang="en-US" sz="2000" i="1">
                                  <a:effectLst/>
                                  <a:latin typeface="Cambria Math" panose="02040503050406030204" pitchFamily="18" charset="0"/>
                                  <a:ea typeface="SimSun" panose="02010600030101010101" pitchFamily="2" charset="-122"/>
                                </a:rPr>
                                <m:t>𝑇</m:t>
                              </m:r>
                            </m:sup>
                          </m:sSup>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e>
                      </m:d>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e>
                          </m:d>
                        </m:e>
                        <m:sup>
                          <m:r>
                            <a:rPr lang="en-US" sz="2000" i="1">
                              <a:effectLst/>
                              <a:latin typeface="Cambria Math" panose="02040503050406030204" pitchFamily="18" charset="0"/>
                              <a:ea typeface="SimSun" panose="02010600030101010101" pitchFamily="2" charset="-122"/>
                            </a:rPr>
                            <m:t>𝑇</m:t>
                          </m:r>
                        </m:sup>
                      </m:sSup>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According to equation 1.22, the lower bound </a:t>
                </a:r>
                <a14:m>
                  <m:oMath xmlns:m="http://schemas.openxmlformats.org/officeDocument/2006/math">
                    <m:r>
                      <a:rPr lang="en-US" sz="2000" b="0" i="1">
                        <a:solidFill>
                          <a:srgbClr val="000000"/>
                        </a:solidFill>
                        <a:effectLst/>
                        <a:latin typeface="Cambria Math" panose="02040503050406030204" pitchFamily="18" charset="0"/>
                        <a:ea typeface="SimSun" panose="02010600030101010101" pitchFamily="2" charset="-122"/>
                      </a:rPr>
                      <m:t>𝐶𝑅</m:t>
                    </m:r>
                    <m:d>
                      <m:dPr>
                        <m:ctrlPr>
                          <a:rPr lang="en-US" sz="2000" i="1">
                            <a:solidFill>
                              <a:srgbClr val="000000"/>
                            </a:solidFill>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oMath>
                </a14:m>
                <a:r>
                  <a:rPr lang="en-US" sz="2000" b="0" i="0" dirty="0">
                    <a:solidFill>
                      <a:srgbClr val="000000"/>
                    </a:solidFill>
                    <a:effectLst/>
                    <a:latin typeface="TimesNewRomanPSMT"/>
                    <a:ea typeface="SimSun" panose="02010600030101010101" pitchFamily="2" charset="-122"/>
                  </a:rPr>
                  <a:t> is:</a:t>
                </a:r>
                <a:endParaRPr lang="en-US" sz="20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b="0" i="1">
                          <a:solidFill>
                            <a:srgbClr val="000000"/>
                          </a:solidFill>
                          <a:effectLst/>
                          <a:latin typeface="Cambria Math" panose="02040503050406030204" pitchFamily="18" charset="0"/>
                          <a:ea typeface="SimSun" panose="02010600030101010101" pitchFamily="2" charset="-122"/>
                        </a:rPr>
                        <m:t>𝐶𝑅</m:t>
                      </m:r>
                      <m:d>
                        <m:dPr>
                          <m:ctrlPr>
                            <a:rPr lang="en-US" sz="2000" i="1">
                              <a:solidFill>
                                <a:srgbClr val="000000"/>
                              </a:solidFill>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𝑁</m:t>
                          </m:r>
                        </m:den>
                      </m:f>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nary>
                                <m:naryPr>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sub>
                                <m:sup/>
                                <m:e>
                                  <m:f>
                                    <m:fPr>
                                      <m:ctrlPr>
                                        <a:rPr lang="en-US" sz="2000" i="1">
                                          <a:effectLst/>
                                          <a:latin typeface="Cambria Math" panose="02040503050406030204" pitchFamily="18" charset="0"/>
                                          <a:ea typeface="SimSun" panose="02010600030101010101" pitchFamily="2" charset="-122"/>
                                        </a:rPr>
                                      </m:ctrlPr>
                                    </m:fPr>
                                    <m:num>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m:t>
                                          </m:r>
                                        </m:e>
                                        <m:sup>
                                          <m:r>
                                            <a:rPr lang="en-US" sz="2000" i="1">
                                              <a:effectLst/>
                                              <a:latin typeface="Cambria Math" panose="02040503050406030204" pitchFamily="18" charset="0"/>
                                              <a:ea typeface="SimSun" panose="02010600030101010101" pitchFamily="2" charset="-122"/>
                                            </a:rPr>
                                            <m:t>2</m:t>
                                          </m:r>
                                        </m:sup>
                                      </m:sSup>
                                      <m:r>
                                        <a:rPr lang="en-US" sz="2000" i="1">
                                          <a:effectLst/>
                                          <a:latin typeface="Cambria Math" panose="02040503050406030204" pitchFamily="18" charset="0"/>
                                          <a:ea typeface="SimSun" panose="02010600030101010101" pitchFamily="2" charset="-122"/>
                                        </a:rPr>
                                        <m:t>𝑙</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r>
                                            <a:rPr lang="en-US" sz="2000" i="1">
                                              <a:effectLst/>
                                              <a:latin typeface="Cambria Math" panose="02040503050406030204" pitchFamily="18" charset="0"/>
                                              <a:ea typeface="SimSun" panose="02010600030101010101" pitchFamily="2" charset="-122"/>
                                            </a:rPr>
                                            <m:t>𝑋</m:t>
                                          </m:r>
                                        </m:e>
                                      </m:d>
                                    </m:num>
                                    <m:den>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𝜇</m:t>
                                          </m:r>
                                        </m:e>
                                        <m:sup>
                                          <m:r>
                                            <a:rPr lang="en-US" sz="2000" i="1">
                                              <a:effectLst/>
                                              <a:latin typeface="Cambria Math" panose="02040503050406030204" pitchFamily="18" charset="0"/>
                                              <a:ea typeface="SimSun" panose="02010600030101010101" pitchFamily="2" charset="-122"/>
                                            </a:rPr>
                                            <m:t>2</m:t>
                                          </m:r>
                                        </m:sup>
                                      </m:sSup>
                                    </m:den>
                                  </m:f>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e>
                          </m:d>
                        </m:e>
                        <m:sup>
                          <m:r>
                            <a:rPr lang="en-US" sz="2000" i="1">
                              <a:effectLst/>
                              <a:latin typeface="Cambria Math" panose="02040503050406030204" pitchFamily="18" charset="0"/>
                              <a:ea typeface="SimSun" panose="02010600030101010101" pitchFamily="2" charset="-122"/>
                            </a:rPr>
                            <m:t>−1</m:t>
                          </m:r>
                        </m:sup>
                      </m:s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𝑁</m:t>
                          </m:r>
                        </m:den>
                      </m:f>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nary>
                                <m:naryPr>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sub>
                                <m:sup/>
                                <m:e>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e>
                          </m:d>
                        </m:e>
                        <m:sup>
                          <m:r>
                            <a:rPr lang="en-US" sz="2000" i="1">
                              <a:effectLst/>
                              <a:latin typeface="Cambria Math" panose="02040503050406030204" pitchFamily="18" charset="0"/>
                              <a:ea typeface="SimSun" panose="02010600030101010101" pitchFamily="2" charset="-122"/>
                            </a:rPr>
                            <m:t>−1</m:t>
                          </m:r>
                        </m:sup>
                      </m:s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𝑁</m:t>
                          </m:r>
                        </m:den>
                      </m:f>
                      <m:sSup>
                        <m:sSupPr>
                          <m:ctrlPr>
                            <a:rPr lang="en-US" sz="2000" i="1">
                              <a:effectLst/>
                              <a:latin typeface="Cambria Math" panose="02040503050406030204" pitchFamily="18" charset="0"/>
                              <a:ea typeface="SimSun" panose="02010600030101010101" pitchFamily="2" charset="-122"/>
                            </a:rPr>
                          </m:ctrlPr>
                        </m:sSupPr>
                        <m:e>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Σ</m:t>
                                  </m:r>
                                </m:e>
                                <m:sup>
                                  <m:r>
                                    <a:rPr lang="en-US" sz="2000" i="1">
                                      <a:effectLst/>
                                      <a:latin typeface="Cambria Math" panose="02040503050406030204" pitchFamily="18" charset="0"/>
                                      <a:ea typeface="SimSun" panose="02010600030101010101" pitchFamily="2" charset="-122"/>
                                    </a:rPr>
                                    <m:t>−1</m:t>
                                  </m:r>
                                </m:sup>
                              </m:sSup>
                              <m:nary>
                                <m:naryPr>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e>
                          </m:d>
                        </m:e>
                        <m:sup>
                          <m:r>
                            <a:rPr lang="en-US" sz="2000" i="1">
                              <a:effectLst/>
                              <a:latin typeface="Cambria Math" panose="02040503050406030204" pitchFamily="18" charset="0"/>
                              <a:ea typeface="SimSun" panose="02010600030101010101" pitchFamily="2" charset="-122"/>
                            </a:rPr>
                            <m:t>−1</m:t>
                          </m:r>
                        </m:sup>
                      </m:s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𝑁</m:t>
                          </m:r>
                        </m:den>
                      </m:f>
                      <m:r>
                        <m:rPr>
                          <m:sty m:val="p"/>
                        </m:rPr>
                        <a:rPr lang="en-US" sz="2000">
                          <a:effectLst/>
                          <a:latin typeface="Cambria Math" panose="02040503050406030204" pitchFamily="18" charset="0"/>
                          <a:ea typeface="SimSun" panose="02010600030101010101" pitchFamily="2" charset="-122"/>
                        </a:rPr>
                        <m:t>Σ</m:t>
                      </m:r>
                      <m:r>
                        <a:rPr lang="en-US" sz="2000">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𝑉</m:t>
                      </m:r>
                      <m:d>
                        <m:dPr>
                          <m:ctrlPr>
                            <a:rPr lang="en-US" sz="2000" i="1">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Due to </a:t>
                </a:r>
                <a14:m>
                  <m:oMath xmlns:m="http://schemas.openxmlformats.org/officeDocument/2006/math">
                    <m:r>
                      <a:rPr lang="en-US" sz="2000" i="1">
                        <a:effectLst/>
                        <a:latin typeface="Cambria Math" panose="02040503050406030204" pitchFamily="18" charset="0"/>
                        <a:ea typeface="SimSun" panose="02010600030101010101" pitchFamily="2" charset="-122"/>
                      </a:rPr>
                      <m:t>𝑉</m:t>
                    </m:r>
                    <m:d>
                      <m:dPr>
                        <m:ctrlPr>
                          <a:rPr lang="en-US" sz="2000" i="1">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r>
                      <a:rPr lang="en-US" sz="2000" b="0" i="1">
                        <a:solidFill>
                          <a:srgbClr val="000000"/>
                        </a:solidFill>
                        <a:effectLst/>
                        <a:latin typeface="Cambria Math" panose="02040503050406030204" pitchFamily="18" charset="0"/>
                        <a:ea typeface="SimSun" panose="02010600030101010101" pitchFamily="2" charset="-122"/>
                      </a:rPr>
                      <m:t>=</m:t>
                    </m:r>
                    <m:r>
                      <a:rPr lang="en-US" sz="2000" b="0" i="1">
                        <a:solidFill>
                          <a:srgbClr val="000000"/>
                        </a:solidFill>
                        <a:effectLst/>
                        <a:latin typeface="Cambria Math" panose="02040503050406030204" pitchFamily="18" charset="0"/>
                        <a:ea typeface="SimSun" panose="02010600030101010101" pitchFamily="2" charset="-122"/>
                      </a:rPr>
                      <m:t>𝐶𝑅</m:t>
                    </m:r>
                    <m:d>
                      <m:dPr>
                        <m:ctrlPr>
                          <a:rPr lang="en-US" sz="2000" i="1">
                            <a:solidFill>
                              <a:srgbClr val="000000"/>
                            </a:solidFill>
                            <a:effectLst/>
                            <a:latin typeface="Cambria Math" panose="02040503050406030204" pitchFamily="18" charset="0"/>
                            <a:ea typeface="SimSun" panose="02010600030101010101" pitchFamily="2" charset="-122"/>
                          </a:rPr>
                        </m:ctrlPr>
                      </m:dPr>
                      <m:e>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e>
                    </m:d>
                  </m:oMath>
                </a14:m>
                <a:r>
                  <a:rPr lang="en-US" sz="2000" b="0" i="0" dirty="0">
                    <a:solidFill>
                      <a:srgbClr val="000000"/>
                    </a:solidFill>
                    <a:effectLst/>
                    <a:latin typeface="TimesNewRomanPSMT"/>
                    <a:ea typeface="SimSun" panose="02010600030101010101" pitchFamily="2" charset="-122"/>
                  </a:rPr>
                  <a:t>,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rPr>
                        </m:ctrlPr>
                      </m:accPr>
                      <m:e>
                        <m:r>
                          <a:rPr lang="en-US" sz="2000" i="1">
                            <a:effectLst/>
                            <a:latin typeface="Cambria Math" panose="02040503050406030204" pitchFamily="18" charset="0"/>
                            <a:ea typeface="SimSun" panose="02010600030101010101" pitchFamily="2" charset="-122"/>
                          </a:rPr>
                          <m:t>𝜇</m:t>
                        </m:r>
                      </m:e>
                    </m:acc>
                  </m:oMath>
                </a14:m>
                <a:r>
                  <a:rPr lang="en-US" sz="2000" dirty="0">
                    <a:effectLst/>
                    <a:ea typeface="SimSun" panose="02010600030101010101" pitchFamily="2" charset="-122"/>
                  </a:rPr>
                  <a:t> is unbiased estimate according to the criterion specified by equation 1.21.</a:t>
                </a:r>
              </a:p>
              <a:p>
                <a:pPr marL="0" marR="0" indent="0" algn="just">
                  <a:spcBef>
                    <a:spcPts val="0"/>
                  </a:spcBef>
                  <a:spcAft>
                    <a:spcPts val="0"/>
                  </a:spcAft>
                  <a:buNone/>
                </a:pPr>
                <a:endParaRPr lang="en-US" sz="2000" dirty="0">
                  <a:effectLst/>
                  <a:ea typeface="SimSun" panose="02010600030101010101" pitchFamily="2" charset="-122"/>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7E2E9C3B-2527-3CB0-EE3E-AEF7F1B571FD}"/>
                  </a:ext>
                </a:extLst>
              </p:cNvPr>
              <p:cNvSpPr>
                <a:spLocks noGrp="1" noRot="1" noChangeAspect="1" noMove="1" noResize="1" noEditPoints="1" noAdjustHandles="1" noChangeArrowheads="1" noChangeShapeType="1" noTextEdit="1"/>
              </p:cNvSpPr>
              <p:nvPr>
                <p:ph idx="1"/>
              </p:nvPr>
            </p:nvSpPr>
            <p:spPr>
              <a:xfrm>
                <a:off x="239152" y="914399"/>
                <a:ext cx="11690252" cy="5176066"/>
              </a:xfrm>
              <a:blipFill>
                <a:blip r:embed="rId4"/>
                <a:stretch>
                  <a:fillRect l="-521" t="-589" r="-574" b="-200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1A937D-6278-72F4-5AD6-5EE75B72CB58}"/>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5B8C9DEB-75BD-B4EC-A40A-F8D35719F016}"/>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D814BC1A-24D3-4F6C-ADA3-022A71FCADC8}"/>
              </a:ext>
            </a:extLst>
          </p:cNvPr>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771334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7174-BAA4-7262-032B-66F76F73CBD5}"/>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7F7EDB-0590-2F98-11BF-D3ADDBE7FF9A}"/>
                  </a:ext>
                </a:extLst>
              </p:cNvPr>
              <p:cNvSpPr>
                <a:spLocks noGrp="1"/>
              </p:cNvSpPr>
              <p:nvPr>
                <p:ph idx="1"/>
              </p:nvPr>
            </p:nvSpPr>
            <p:spPr/>
            <p:txBody>
              <a:bodyPr>
                <a:noAutofit/>
              </a:bodyPr>
              <a:lstStyle/>
              <a:p>
                <a:pPr marL="0" marR="0" indent="0" algn="just">
                  <a:spcBef>
                    <a:spcPts val="0"/>
                  </a:spcBef>
                  <a:spcAft>
                    <a:spcPts val="0"/>
                  </a:spcAft>
                  <a:buNone/>
                </a:pPr>
                <a:r>
                  <a:rPr lang="en-US" sz="2200" dirty="0">
                    <a:effectLst/>
                    <a:ea typeface="SimSun" panose="02010600030101010101" pitchFamily="2" charset="-122"/>
                  </a:rPr>
                  <a:t>Mean of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Σ</m:t>
                        </m:r>
                      </m:e>
                    </m:acc>
                  </m:oMath>
                </a14:m>
                <a:r>
                  <a:rPr lang="en-US" sz="2200" dirty="0">
                    <a:effectLst/>
                    <a:ea typeface="SimSun" panose="02010600030101010101" pitchFamily="2" charset="-122"/>
                  </a:rPr>
                  <a:t> from previous example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rPr>
                        <m:t>𝐸</m:t>
                      </m:r>
                      <m:d>
                        <m:dPr>
                          <m:ctrlPr>
                            <a:rPr lang="en-US" sz="2200" i="1">
                              <a:effectLst/>
                              <a:latin typeface="Cambria Math" panose="02040503050406030204" pitchFamily="18" charset="0"/>
                              <a:ea typeface="SimSun" panose="02010600030101010101" pitchFamily="2" charset="-122"/>
                            </a:rPr>
                          </m:ctrlPr>
                        </m:dPr>
                        <m:e>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Σ</m:t>
                              </m:r>
                            </m:e>
                          </m:acc>
                        </m:e>
                      </m:d>
                      <m:r>
                        <a:rPr lang="en-US" sz="2200" i="1">
                          <a:effectLst/>
                          <a:latin typeface="Cambria Math" panose="02040503050406030204" pitchFamily="18" charset="0"/>
                          <a:ea typeface="SimSun" panose="02010600030101010101" pitchFamily="2" charset="-122"/>
                        </a:rPr>
                        <m:t>=</m:t>
                      </m:r>
                      <m:f>
                        <m:fPr>
                          <m:ctrlPr>
                            <a:rPr lang="en-US" sz="2200" i="1">
                              <a:effectLst/>
                              <a:latin typeface="Cambria Math" panose="02040503050406030204" pitchFamily="18" charset="0"/>
                              <a:ea typeface="SimSun" panose="02010600030101010101" pitchFamily="2" charset="-122"/>
                            </a:rPr>
                          </m:ctrlPr>
                        </m:fPr>
                        <m:num>
                          <m:r>
                            <a:rPr lang="en-US" sz="2200" i="1">
                              <a:effectLst/>
                              <a:latin typeface="Cambria Math" panose="02040503050406030204" pitchFamily="18" charset="0"/>
                              <a:ea typeface="SimSun" panose="02010600030101010101" pitchFamily="2" charset="-122"/>
                            </a:rPr>
                            <m:t>𝑁</m:t>
                          </m:r>
                          <m:r>
                            <a:rPr lang="en-US" sz="2200" i="1">
                              <a:effectLst/>
                              <a:latin typeface="Cambria Math" panose="02040503050406030204" pitchFamily="18" charset="0"/>
                              <a:ea typeface="SimSun" panose="02010600030101010101" pitchFamily="2" charset="-122"/>
                            </a:rPr>
                            <m:t>−1</m:t>
                          </m:r>
                        </m:num>
                        <m:den>
                          <m:r>
                            <a:rPr lang="en-US" sz="2200" i="1">
                              <a:effectLst/>
                              <a:latin typeface="Cambria Math" panose="02040503050406030204" pitchFamily="18" charset="0"/>
                              <a:ea typeface="SimSun" panose="02010600030101010101" pitchFamily="2" charset="-122"/>
                            </a:rPr>
                            <m:t>𝑁</m:t>
                          </m:r>
                        </m:den>
                      </m:f>
                      <m:r>
                        <m:rPr>
                          <m:sty m:val="p"/>
                        </m:rPr>
                        <a:rPr lang="en-US" sz="2200">
                          <a:effectLst/>
                          <a:latin typeface="Cambria Math" panose="02040503050406030204" pitchFamily="18" charset="0"/>
                          <a:ea typeface="SimSun" panose="02010600030101010101" pitchFamily="2" charset="-122"/>
                        </a:rPr>
                        <m:t>Σ</m:t>
                      </m:r>
                    </m:oMath>
                  </m:oMathPara>
                </a14:m>
                <a:endParaRPr lang="en-US" sz="2200" dirty="0">
                  <a:effectLst/>
                  <a:ea typeface="SimSun" panose="02010600030101010101" pitchFamily="2" charset="-122"/>
                </a:endParaRPr>
              </a:p>
              <a:p>
                <a:pPr marL="0" indent="0">
                  <a:buNone/>
                </a:pPr>
                <a:r>
                  <a:rPr lang="en-US" sz="2200" dirty="0">
                    <a:effectLst/>
                    <a:ea typeface="SimSun" panose="02010600030101010101" pitchFamily="2" charset="-122"/>
                  </a:rPr>
                  <a:t>We knew that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Σ</m:t>
                        </m:r>
                      </m:e>
                    </m:acc>
                  </m:oMath>
                </a14:m>
                <a:r>
                  <a:rPr lang="en-US" sz="2200" dirty="0">
                    <a:effectLst/>
                    <a:ea typeface="SimSun" panose="02010600030101010101" pitchFamily="2" charset="-122"/>
                  </a:rPr>
                  <a:t> is biased estimate because </a:t>
                </a:r>
                <a14:m>
                  <m:oMath xmlns:m="http://schemas.openxmlformats.org/officeDocument/2006/math">
                    <m:r>
                      <a:rPr lang="en-US" sz="2200" i="1">
                        <a:effectLst/>
                        <a:latin typeface="Cambria Math" panose="02040503050406030204" pitchFamily="18" charset="0"/>
                        <a:ea typeface="SimSun" panose="02010600030101010101" pitchFamily="2" charset="-122"/>
                      </a:rPr>
                      <m:t>𝐸</m:t>
                    </m:r>
                    <m:d>
                      <m:dPr>
                        <m:ctrlPr>
                          <a:rPr lang="en-US" sz="2200" i="1">
                            <a:effectLst/>
                            <a:latin typeface="Cambria Math" panose="02040503050406030204" pitchFamily="18" charset="0"/>
                            <a:ea typeface="SimSun" panose="02010600030101010101" pitchFamily="2" charset="-122"/>
                          </a:rPr>
                        </m:ctrlPr>
                      </m:dPr>
                      <m:e>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Σ</m:t>
                            </m:r>
                          </m:e>
                        </m:acc>
                      </m:e>
                    </m:d>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Σ</m:t>
                    </m:r>
                  </m:oMath>
                </a14:m>
                <a:r>
                  <a:rPr lang="en-US" sz="2200" dirty="0">
                    <a:effectLst/>
                    <a:ea typeface="SimSun" panose="02010600030101010101" pitchFamily="2" charset="-122"/>
                  </a:rPr>
                  <a:t>. Now we check again if </a:t>
                </a:r>
                <a14:m>
                  <m:oMath xmlns:m="http://schemas.openxmlformats.org/officeDocument/2006/math">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Σ</m:t>
                        </m:r>
                      </m:e>
                    </m:acc>
                  </m:oMath>
                </a14:m>
                <a:r>
                  <a:rPr lang="en-US" sz="2200" dirty="0">
                    <a:effectLst/>
                    <a:ea typeface="SimSun" panose="02010600030101010101" pitchFamily="2" charset="-122"/>
                  </a:rPr>
                  <a:t> is biased estimate with </a:t>
                </a:r>
                <a:r>
                  <a:rPr lang="en-US" sz="2200" dirty="0">
                    <a:solidFill>
                      <a:srgbClr val="000000"/>
                    </a:solidFill>
                    <a:latin typeface="TimesNewRomanPSMT"/>
                    <a:ea typeface="SimSun" panose="02010600030101010101" pitchFamily="2" charset="-122"/>
                  </a:rPr>
                  <a:t>Cramer-Rao lower bound</a:t>
                </a:r>
                <a:r>
                  <a:rPr lang="en-US" sz="2200" dirty="0">
                    <a:effectLst/>
                    <a:ea typeface="SimSun" panose="02010600030101010101" pitchFamily="2" charset="-122"/>
                  </a:rPr>
                  <a:t>. The partial first-order derivative of </a:t>
                </a:r>
                <a:r>
                  <a:rPr lang="en-US" sz="2200" i="1" dirty="0">
                    <a:effectLst/>
                    <a:ea typeface="SimSun" panose="02010600030101010101" pitchFamily="2" charset="-122"/>
                  </a:rPr>
                  <a:t>l</a:t>
                </a:r>
                <a:r>
                  <a:rPr lang="en-US" sz="2200" dirty="0">
                    <a:effectLst/>
                    <a:ea typeface="SimSun" panose="02010600030101010101" pitchFamily="2" charset="-122"/>
                  </a:rPr>
                  <a:t>(Θ|</a:t>
                </a:r>
                <a:r>
                  <a:rPr lang="en-US" sz="2200" i="1" dirty="0">
                    <a:effectLst/>
                    <a:ea typeface="SimSun" panose="02010600030101010101" pitchFamily="2" charset="-122"/>
                  </a:rPr>
                  <a:t>X</a:t>
                </a:r>
                <a:r>
                  <a:rPr lang="en-US" sz="2200" dirty="0">
                    <a:effectLst/>
                    <a:ea typeface="SimSun" panose="02010600030101010101" pitchFamily="2" charset="-122"/>
                  </a:rPr>
                  <a:t>) with regard to Σ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2200" i="1">
                              <a:effectLst/>
                              <a:latin typeface="Cambria Math" panose="02040503050406030204" pitchFamily="18" charset="0"/>
                              <a:ea typeface="SimSun" panose="02010600030101010101" pitchFamily="2" charset="-122"/>
                            </a:rPr>
                          </m:ctrlPr>
                        </m:fPr>
                        <m:num>
                          <m:r>
                            <a:rPr lang="en-US" sz="2200" i="1">
                              <a:effectLst/>
                              <a:latin typeface="Cambria Math" panose="02040503050406030204" pitchFamily="18" charset="0"/>
                              <a:ea typeface="SimSun" panose="02010600030101010101" pitchFamily="2" charset="-122"/>
                            </a:rPr>
                            <m:t>𝜕</m:t>
                          </m:r>
                          <m:r>
                            <a:rPr lang="en-US" sz="2200" i="1">
                              <a:effectLst/>
                              <a:latin typeface="Cambria Math" panose="02040503050406030204" pitchFamily="18" charset="0"/>
                              <a:ea typeface="SimSun" panose="02010600030101010101" pitchFamily="2" charset="-122"/>
                            </a:rPr>
                            <m:t>𝑙</m:t>
                          </m:r>
                          <m:d>
                            <m:dPr>
                              <m:ctrlPr>
                                <a:rPr lang="en-US" sz="2200" i="1">
                                  <a:effectLst/>
                                  <a:latin typeface="Cambria Math" panose="02040503050406030204" pitchFamily="18" charset="0"/>
                                  <a:ea typeface="SimSun" panose="02010600030101010101" pitchFamily="2" charset="-122"/>
                                </a:rPr>
                              </m:ctrlPr>
                            </m:dPr>
                            <m:e>
                              <m:r>
                                <m:rPr>
                                  <m:sty m:val="p"/>
                                </m:rPr>
                                <a:rPr lang="en-US" sz="2200">
                                  <a:effectLst/>
                                  <a:latin typeface="Cambria Math" panose="02040503050406030204" pitchFamily="18" charset="0"/>
                                  <a:ea typeface="SimSun" panose="02010600030101010101" pitchFamily="2" charset="-122"/>
                                </a:rPr>
                                <m:t>Θ</m:t>
                              </m:r>
                            </m:e>
                            <m:e>
                              <m:r>
                                <a:rPr lang="en-US" sz="2200" i="1">
                                  <a:effectLst/>
                                  <a:latin typeface="Cambria Math" panose="02040503050406030204" pitchFamily="18" charset="0"/>
                                  <a:ea typeface="SimSun" panose="02010600030101010101" pitchFamily="2" charset="-122"/>
                                </a:rPr>
                                <m:t>𝑋</m:t>
                              </m:r>
                            </m:e>
                          </m:d>
                        </m:num>
                        <m:den>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Σ</m:t>
                          </m:r>
                        </m:den>
                      </m:f>
                      <m:r>
                        <a:rPr lang="en-US" sz="2200" i="1">
                          <a:effectLst/>
                          <a:latin typeface="Cambria Math" panose="02040503050406030204" pitchFamily="18" charset="0"/>
                          <a:ea typeface="SimSun" panose="02010600030101010101" pitchFamily="2" charset="-122"/>
                        </a:rPr>
                        <m:t>=−</m:t>
                      </m:r>
                      <m:f>
                        <m:fPr>
                          <m:ctrlPr>
                            <a:rPr lang="en-US" sz="2200" i="1">
                              <a:effectLst/>
                              <a:latin typeface="Cambria Math" panose="02040503050406030204" pitchFamily="18" charset="0"/>
                              <a:ea typeface="SimSun" panose="02010600030101010101" pitchFamily="2" charset="-122"/>
                            </a:rPr>
                          </m:ctrlPr>
                        </m:fPr>
                        <m:num>
                          <m:r>
                            <a:rPr lang="en-US" sz="2200" i="1">
                              <a:effectLst/>
                              <a:latin typeface="Cambria Math" panose="02040503050406030204" pitchFamily="18" charset="0"/>
                              <a:ea typeface="SimSun" panose="02010600030101010101" pitchFamily="2" charset="-122"/>
                            </a:rPr>
                            <m:t>1</m:t>
                          </m:r>
                        </m:num>
                        <m:den>
                          <m:r>
                            <a:rPr lang="en-US" sz="2200" i="1">
                              <a:effectLst/>
                              <a:latin typeface="Cambria Math" panose="02040503050406030204" pitchFamily="18" charset="0"/>
                              <a:ea typeface="SimSun" panose="02010600030101010101" pitchFamily="2" charset="-122"/>
                            </a:rPr>
                            <m:t>2</m:t>
                          </m:r>
                        </m:den>
                      </m:f>
                      <m:sSup>
                        <m:sSupPr>
                          <m:ctrlPr>
                            <a:rPr lang="en-US" sz="2200" i="1">
                              <a:effectLst/>
                              <a:latin typeface="Cambria Math" panose="02040503050406030204" pitchFamily="18" charset="0"/>
                              <a:ea typeface="SimSun" panose="02010600030101010101" pitchFamily="2" charset="-122"/>
                            </a:rPr>
                          </m:ctrlPr>
                        </m:sSupPr>
                        <m:e>
                          <m:r>
                            <m:rPr>
                              <m:sty m:val="p"/>
                            </m:rPr>
                            <a:rPr lang="en-US" sz="2200">
                              <a:effectLst/>
                              <a:latin typeface="Cambria Math" panose="02040503050406030204" pitchFamily="18" charset="0"/>
                              <a:ea typeface="SimSun" panose="02010600030101010101" pitchFamily="2" charset="-122"/>
                            </a:rPr>
                            <m:t>Σ</m:t>
                          </m:r>
                        </m:e>
                        <m:sup>
                          <m:r>
                            <a:rPr lang="en-US" sz="2200" i="1">
                              <a:effectLst/>
                              <a:latin typeface="Cambria Math" panose="02040503050406030204" pitchFamily="18" charset="0"/>
                              <a:ea typeface="SimSun" panose="02010600030101010101" pitchFamily="2" charset="-122"/>
                            </a:rPr>
                            <m:t>−1</m:t>
                          </m:r>
                        </m:sup>
                      </m:sSup>
                      <m:r>
                        <a:rPr lang="en-US" sz="2200" i="1">
                          <a:effectLst/>
                          <a:latin typeface="Cambria Math" panose="02040503050406030204" pitchFamily="18" charset="0"/>
                          <a:ea typeface="SimSun" panose="02010600030101010101" pitchFamily="2" charset="-122"/>
                        </a:rPr>
                        <m:t>+</m:t>
                      </m:r>
                      <m:f>
                        <m:fPr>
                          <m:ctrlPr>
                            <a:rPr lang="en-US" sz="2200" i="1">
                              <a:effectLst/>
                              <a:latin typeface="Cambria Math" panose="02040503050406030204" pitchFamily="18" charset="0"/>
                              <a:ea typeface="SimSun" panose="02010600030101010101" pitchFamily="2" charset="-122"/>
                            </a:rPr>
                          </m:ctrlPr>
                        </m:fPr>
                        <m:num>
                          <m:r>
                            <a:rPr lang="en-US" sz="2200" i="1">
                              <a:effectLst/>
                              <a:latin typeface="Cambria Math" panose="02040503050406030204" pitchFamily="18" charset="0"/>
                              <a:ea typeface="SimSun" panose="02010600030101010101" pitchFamily="2" charset="-122"/>
                            </a:rPr>
                            <m:t>1</m:t>
                          </m:r>
                        </m:num>
                        <m:den>
                          <m:r>
                            <a:rPr lang="en-US" sz="2200" i="1">
                              <a:effectLst/>
                              <a:latin typeface="Cambria Math" panose="02040503050406030204" pitchFamily="18" charset="0"/>
                              <a:ea typeface="SimSun" panose="02010600030101010101" pitchFamily="2" charset="-122"/>
                            </a:rPr>
                            <m:t>2</m:t>
                          </m:r>
                        </m:den>
                      </m:f>
                      <m:sSup>
                        <m:sSupPr>
                          <m:ctrlPr>
                            <a:rPr lang="en-US" sz="2200" i="1">
                              <a:effectLst/>
                              <a:latin typeface="Cambria Math" panose="02040503050406030204" pitchFamily="18" charset="0"/>
                              <a:ea typeface="SimSun" panose="02010600030101010101" pitchFamily="2" charset="-122"/>
                            </a:rPr>
                          </m:ctrlPr>
                        </m:sSupPr>
                        <m:e>
                          <m:r>
                            <m:rPr>
                              <m:sty m:val="p"/>
                            </m:rPr>
                            <a:rPr lang="en-US" sz="2200">
                              <a:effectLst/>
                              <a:latin typeface="Cambria Math" panose="02040503050406030204" pitchFamily="18" charset="0"/>
                              <a:ea typeface="SimSun" panose="02010600030101010101" pitchFamily="2" charset="-122"/>
                            </a:rPr>
                            <m:t>Σ</m:t>
                          </m:r>
                        </m:e>
                        <m:sup>
                          <m:r>
                            <a:rPr lang="en-US" sz="2200" i="1">
                              <a:effectLst/>
                              <a:latin typeface="Cambria Math" panose="02040503050406030204" pitchFamily="18" charset="0"/>
                              <a:ea typeface="SimSun" panose="02010600030101010101" pitchFamily="2" charset="-122"/>
                            </a:rPr>
                            <m:t>−1</m:t>
                          </m:r>
                        </m:sup>
                      </m:sSup>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𝑋</m:t>
                          </m:r>
                          <m:r>
                            <a:rPr lang="en-US" sz="2200" i="1">
                              <a:effectLst/>
                              <a:latin typeface="Cambria Math" panose="02040503050406030204" pitchFamily="18" charset="0"/>
                              <a:ea typeface="SimSun" panose="02010600030101010101" pitchFamily="2" charset="-122"/>
                            </a:rPr>
                            <m:t>−</m:t>
                          </m:r>
                          <m:r>
                            <a:rPr lang="en-US" sz="2200" i="1">
                              <a:effectLst/>
                              <a:latin typeface="Cambria Math" panose="02040503050406030204" pitchFamily="18" charset="0"/>
                              <a:ea typeface="SimSun" panose="02010600030101010101" pitchFamily="2" charset="-122"/>
                            </a:rPr>
                            <m:t>𝜇</m:t>
                          </m:r>
                        </m:e>
                      </m:d>
                      <m:sSup>
                        <m:sSupPr>
                          <m:ctrlPr>
                            <a:rPr lang="en-US" sz="2200" i="1">
                              <a:effectLst/>
                              <a:latin typeface="Cambria Math" panose="02040503050406030204" pitchFamily="18" charset="0"/>
                              <a:ea typeface="SimSun" panose="02010600030101010101" pitchFamily="2" charset="-122"/>
                            </a:rPr>
                          </m:ctrlPr>
                        </m:sSupPr>
                        <m:e>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𝑋</m:t>
                              </m:r>
                              <m:r>
                                <a:rPr lang="en-US" sz="2200" i="1">
                                  <a:effectLst/>
                                  <a:latin typeface="Cambria Math" panose="02040503050406030204" pitchFamily="18" charset="0"/>
                                  <a:ea typeface="SimSun" panose="02010600030101010101" pitchFamily="2" charset="-122"/>
                                </a:rPr>
                                <m:t>−</m:t>
                              </m:r>
                              <m:r>
                                <a:rPr lang="en-US" sz="2200" i="1">
                                  <a:effectLst/>
                                  <a:latin typeface="Cambria Math" panose="02040503050406030204" pitchFamily="18" charset="0"/>
                                  <a:ea typeface="SimSun" panose="02010600030101010101" pitchFamily="2" charset="-122"/>
                                </a:rPr>
                                <m:t>𝜇</m:t>
                              </m:r>
                            </m:e>
                          </m:d>
                        </m:e>
                        <m:sup>
                          <m:r>
                            <a:rPr lang="en-US" sz="2200" i="1">
                              <a:effectLst/>
                              <a:latin typeface="Cambria Math" panose="02040503050406030204" pitchFamily="18" charset="0"/>
                              <a:ea typeface="SimSun" panose="02010600030101010101" pitchFamily="2" charset="-122"/>
                            </a:rPr>
                            <m:t>𝑇</m:t>
                          </m:r>
                        </m:sup>
                      </m:sSup>
                      <m:sSup>
                        <m:sSupPr>
                          <m:ctrlPr>
                            <a:rPr lang="en-US" sz="2200" i="1">
                              <a:effectLst/>
                              <a:latin typeface="Cambria Math" panose="02040503050406030204" pitchFamily="18" charset="0"/>
                              <a:ea typeface="SimSun" panose="02010600030101010101" pitchFamily="2" charset="-122"/>
                            </a:rPr>
                          </m:ctrlPr>
                        </m:sSupPr>
                        <m:e>
                          <m:r>
                            <m:rPr>
                              <m:sty m:val="p"/>
                            </m:rPr>
                            <a:rPr lang="en-US" sz="2200">
                              <a:effectLst/>
                              <a:latin typeface="Cambria Math" panose="02040503050406030204" pitchFamily="18" charset="0"/>
                              <a:ea typeface="SimSun" panose="02010600030101010101" pitchFamily="2" charset="-122"/>
                            </a:rPr>
                            <m:t>Σ</m:t>
                          </m:r>
                        </m:e>
                        <m:sup>
                          <m:r>
                            <a:rPr lang="en-US" sz="2200" i="1">
                              <a:effectLst/>
                              <a:latin typeface="Cambria Math" panose="02040503050406030204" pitchFamily="18" charset="0"/>
                              <a:ea typeface="SimSun" panose="02010600030101010101" pitchFamily="2" charset="-122"/>
                            </a:rPr>
                            <m:t>−1</m:t>
                          </m:r>
                        </m:sup>
                      </m:sSup>
                    </m:oMath>
                  </m:oMathPara>
                </a14:m>
                <a:endParaRPr lang="en-US" sz="2200" dirty="0">
                  <a:effectLst/>
                  <a:ea typeface="SimSun" panose="02010600030101010101" pitchFamily="2" charset="-122"/>
                </a:endParaRPr>
              </a:p>
              <a:p>
                <a:pPr marL="0" marR="0" indent="0" algn="just">
                  <a:spcBef>
                    <a:spcPts val="0"/>
                  </a:spcBef>
                  <a:spcAft>
                    <a:spcPts val="0"/>
                  </a:spcAft>
                  <a:buNone/>
                </a:pPr>
                <a:r>
                  <a:rPr lang="en-US" sz="2200" dirty="0">
                    <a:effectLst/>
                    <a:ea typeface="SimSun" panose="02010600030101010101" pitchFamily="2" charset="-122"/>
                  </a:rPr>
                  <a:t>According to equation 1.22, the lower bound </a:t>
                </a:r>
                <a14:m>
                  <m:oMath xmlns:m="http://schemas.openxmlformats.org/officeDocument/2006/math">
                    <m:r>
                      <a:rPr lang="en-US" sz="2200" b="0" i="1">
                        <a:solidFill>
                          <a:srgbClr val="000000"/>
                        </a:solidFill>
                        <a:effectLst/>
                        <a:latin typeface="Cambria Math" panose="02040503050406030204" pitchFamily="18" charset="0"/>
                        <a:ea typeface="SimSun" panose="02010600030101010101" pitchFamily="2" charset="-122"/>
                      </a:rPr>
                      <m:t>𝐶𝑅</m:t>
                    </m:r>
                    <m:d>
                      <m:dPr>
                        <m:ctrlPr>
                          <a:rPr lang="en-US" sz="2200" i="1">
                            <a:solidFill>
                              <a:srgbClr val="000000"/>
                            </a:solidFill>
                            <a:effectLst/>
                            <a:latin typeface="Cambria Math" panose="02040503050406030204" pitchFamily="18" charset="0"/>
                            <a:ea typeface="SimSun" panose="02010600030101010101" pitchFamily="2" charset="-122"/>
                          </a:rPr>
                        </m:ctrlPr>
                      </m:dPr>
                      <m:e>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Σ</m:t>
                            </m:r>
                          </m:e>
                        </m:acc>
                      </m:e>
                    </m:d>
                  </m:oMath>
                </a14:m>
                <a:r>
                  <a:rPr lang="en-US" sz="2200" b="0" i="0" dirty="0">
                    <a:solidFill>
                      <a:srgbClr val="000000"/>
                    </a:solidFill>
                    <a:effectLst/>
                    <a:latin typeface="TimesNewRomanPSMT"/>
                    <a:ea typeface="SimSun" panose="02010600030101010101" pitchFamily="2" charset="-122"/>
                  </a:rPr>
                  <a:t> is:</a:t>
                </a:r>
                <a:endParaRPr lang="en-US" sz="2200" dirty="0">
                  <a:effectLst/>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sz="2200" b="0" i="1">
                          <a:solidFill>
                            <a:srgbClr val="000000"/>
                          </a:solidFill>
                          <a:effectLst/>
                          <a:latin typeface="Cambria Math" panose="02040503050406030204" pitchFamily="18" charset="0"/>
                          <a:ea typeface="SimSun" panose="02010600030101010101" pitchFamily="2" charset="-122"/>
                        </a:rPr>
                        <m:t>𝐶𝑅</m:t>
                      </m:r>
                      <m:d>
                        <m:dPr>
                          <m:ctrlPr>
                            <a:rPr lang="en-US" sz="2200" i="1">
                              <a:solidFill>
                                <a:srgbClr val="000000"/>
                              </a:solidFill>
                              <a:effectLst/>
                              <a:latin typeface="Cambria Math" panose="02040503050406030204" pitchFamily="18" charset="0"/>
                              <a:ea typeface="SimSun" panose="02010600030101010101" pitchFamily="2" charset="-122"/>
                            </a:rPr>
                          </m:ctrlPr>
                        </m:dPr>
                        <m:e>
                          <m:acc>
                            <m:accPr>
                              <m:chr m:val="̂"/>
                              <m:ctrlPr>
                                <a:rPr lang="en-US" sz="2200" i="1">
                                  <a:effectLst/>
                                  <a:latin typeface="Cambria Math" panose="02040503050406030204" pitchFamily="18" charset="0"/>
                                  <a:ea typeface="SimSun" panose="02010600030101010101" pitchFamily="2" charset="-122"/>
                                </a:rPr>
                              </m:ctrlPr>
                            </m:accPr>
                            <m:e>
                              <m:r>
                                <m:rPr>
                                  <m:sty m:val="p"/>
                                </m:rPr>
                                <a:rPr lang="en-US" sz="2200">
                                  <a:effectLst/>
                                  <a:latin typeface="Cambria Math" panose="02040503050406030204" pitchFamily="18" charset="0"/>
                                  <a:ea typeface="SimSun" panose="02010600030101010101" pitchFamily="2" charset="-122"/>
                                </a:rPr>
                                <m:t>Σ</m:t>
                              </m:r>
                            </m:e>
                          </m:acc>
                        </m:e>
                      </m:d>
                      <m:r>
                        <a:rPr lang="en-US" sz="2200" b="0" i="1">
                          <a:solidFill>
                            <a:srgbClr val="000000"/>
                          </a:solidFill>
                          <a:effectLst/>
                          <a:latin typeface="Cambria Math" panose="02040503050406030204" pitchFamily="18" charset="0"/>
                          <a:ea typeface="SimSun" panose="02010600030101010101" pitchFamily="2" charset="-122"/>
                        </a:rPr>
                        <m:t>=</m:t>
                      </m:r>
                      <m:r>
                        <a:rPr lang="en-US" sz="2200" i="1">
                          <a:effectLst/>
                          <a:latin typeface="Cambria Math" panose="02040503050406030204" pitchFamily="18" charset="0"/>
                          <a:ea typeface="SimSun" panose="02010600030101010101" pitchFamily="2" charset="-122"/>
                        </a:rPr>
                        <m:t>−</m:t>
                      </m:r>
                      <m:f>
                        <m:fPr>
                          <m:ctrlPr>
                            <a:rPr lang="en-US" sz="2200" i="1">
                              <a:effectLst/>
                              <a:latin typeface="Cambria Math" panose="02040503050406030204" pitchFamily="18" charset="0"/>
                              <a:ea typeface="SimSun" panose="02010600030101010101" pitchFamily="2" charset="-122"/>
                            </a:rPr>
                          </m:ctrlPr>
                        </m:fPr>
                        <m:num>
                          <m:r>
                            <a:rPr lang="en-US" sz="2200" i="1">
                              <a:effectLst/>
                              <a:latin typeface="Cambria Math" panose="02040503050406030204" pitchFamily="18" charset="0"/>
                              <a:ea typeface="SimSun" panose="02010600030101010101" pitchFamily="2" charset="-122"/>
                            </a:rPr>
                            <m:t>1</m:t>
                          </m:r>
                        </m:num>
                        <m:den>
                          <m:r>
                            <a:rPr lang="en-US" sz="2200" i="1">
                              <a:effectLst/>
                              <a:latin typeface="Cambria Math" panose="02040503050406030204" pitchFamily="18" charset="0"/>
                              <a:ea typeface="SimSun" panose="02010600030101010101" pitchFamily="2" charset="-122"/>
                            </a:rPr>
                            <m:t>𝑁</m:t>
                          </m:r>
                        </m:den>
                      </m:f>
                      <m:sSup>
                        <m:sSupPr>
                          <m:ctrlPr>
                            <a:rPr lang="en-US" sz="2200" i="1">
                              <a:effectLst/>
                              <a:latin typeface="Cambria Math" panose="02040503050406030204" pitchFamily="18" charset="0"/>
                              <a:ea typeface="SimSun" panose="02010600030101010101" pitchFamily="2" charset="-122"/>
                            </a:rPr>
                          </m:ctrlPr>
                        </m:sSupPr>
                        <m:e>
                          <m:d>
                            <m:dPr>
                              <m:ctrlPr>
                                <a:rPr lang="en-US" sz="2200" i="1">
                                  <a:effectLst/>
                                  <a:latin typeface="Cambria Math" panose="02040503050406030204" pitchFamily="18" charset="0"/>
                                  <a:ea typeface="SimSun" panose="02010600030101010101" pitchFamily="2" charset="-122"/>
                                </a:rPr>
                              </m:ctrlPr>
                            </m:dPr>
                            <m:e>
                              <m:nary>
                                <m:naryPr>
                                  <m:limLoc m:val="undOvr"/>
                                  <m:supHide m:val="on"/>
                                  <m:ctrlPr>
                                    <a:rPr lang="en-US" sz="2200" i="1">
                                      <a:effectLst/>
                                      <a:latin typeface="Cambria Math" panose="02040503050406030204" pitchFamily="18" charset="0"/>
                                      <a:ea typeface="SimSun" panose="02010600030101010101" pitchFamily="2" charset="-122"/>
                                    </a:rPr>
                                  </m:ctrlPr>
                                </m:naryPr>
                                <m:sub>
                                  <m:r>
                                    <a:rPr lang="en-US" sz="2200" i="1">
                                      <a:effectLst/>
                                      <a:latin typeface="Cambria Math" panose="02040503050406030204" pitchFamily="18" charset="0"/>
                                      <a:ea typeface="SimSun" panose="02010600030101010101" pitchFamily="2" charset="-122"/>
                                    </a:rPr>
                                    <m:t>𝑋</m:t>
                                  </m:r>
                                </m:sub>
                                <m:sup/>
                                <m:e>
                                  <m:f>
                                    <m:fPr>
                                      <m:ctrlPr>
                                        <a:rPr lang="en-US" sz="2200" i="1">
                                          <a:effectLst/>
                                          <a:latin typeface="Cambria Math" panose="02040503050406030204" pitchFamily="18" charset="0"/>
                                          <a:ea typeface="SimSun" panose="02010600030101010101" pitchFamily="2" charset="-122"/>
                                        </a:rPr>
                                      </m:ctrlPr>
                                    </m:fPr>
                                    <m:num>
                                      <m:sSup>
                                        <m:sSupPr>
                                          <m:ctrlPr>
                                            <a:rPr lang="en-US" sz="2200" i="1">
                                              <a:effectLst/>
                                              <a:latin typeface="Cambria Math" panose="02040503050406030204" pitchFamily="18" charset="0"/>
                                              <a:ea typeface="SimSun" panose="02010600030101010101" pitchFamily="2" charset="-122"/>
                                            </a:rPr>
                                          </m:ctrlPr>
                                        </m:sSupPr>
                                        <m:e>
                                          <m:r>
                                            <a:rPr lang="en-US" sz="2200" i="1">
                                              <a:effectLst/>
                                              <a:latin typeface="Cambria Math" panose="02040503050406030204" pitchFamily="18" charset="0"/>
                                              <a:ea typeface="SimSun" panose="02010600030101010101" pitchFamily="2" charset="-122"/>
                                            </a:rPr>
                                            <m:t>𝜕</m:t>
                                          </m:r>
                                        </m:e>
                                        <m:sup>
                                          <m:r>
                                            <a:rPr lang="en-US" sz="2200" i="1">
                                              <a:effectLst/>
                                              <a:latin typeface="Cambria Math" panose="02040503050406030204" pitchFamily="18" charset="0"/>
                                              <a:ea typeface="SimSun" panose="02010600030101010101" pitchFamily="2" charset="-122"/>
                                            </a:rPr>
                                            <m:t>2</m:t>
                                          </m:r>
                                        </m:sup>
                                      </m:sSup>
                                      <m:r>
                                        <a:rPr lang="en-US" sz="2200" i="1">
                                          <a:effectLst/>
                                          <a:latin typeface="Cambria Math" panose="02040503050406030204" pitchFamily="18" charset="0"/>
                                          <a:ea typeface="SimSun" panose="02010600030101010101" pitchFamily="2" charset="-122"/>
                                        </a:rPr>
                                        <m:t>𝑙</m:t>
                                      </m:r>
                                      <m:d>
                                        <m:dPr>
                                          <m:ctrlPr>
                                            <a:rPr lang="en-US" sz="2200" i="1">
                                              <a:effectLst/>
                                              <a:latin typeface="Cambria Math" panose="02040503050406030204" pitchFamily="18" charset="0"/>
                                              <a:ea typeface="SimSun" panose="02010600030101010101" pitchFamily="2" charset="-122"/>
                                            </a:rPr>
                                          </m:ctrlPr>
                                        </m:dPr>
                                        <m:e>
                                          <m:r>
                                            <m:rPr>
                                              <m:sty m:val="p"/>
                                            </m:rPr>
                                            <a:rPr lang="en-US" sz="2200">
                                              <a:effectLst/>
                                              <a:latin typeface="Cambria Math" panose="02040503050406030204" pitchFamily="18" charset="0"/>
                                              <a:ea typeface="SimSun" panose="02010600030101010101" pitchFamily="2" charset="-122"/>
                                            </a:rPr>
                                            <m:t>Θ</m:t>
                                          </m:r>
                                        </m:e>
                                        <m:e>
                                          <m:r>
                                            <a:rPr lang="en-US" sz="2200" i="1">
                                              <a:effectLst/>
                                              <a:latin typeface="Cambria Math" panose="02040503050406030204" pitchFamily="18" charset="0"/>
                                              <a:ea typeface="SimSun" panose="02010600030101010101" pitchFamily="2" charset="-122"/>
                                            </a:rPr>
                                            <m:t>𝑋</m:t>
                                          </m:r>
                                        </m:e>
                                      </m:d>
                                    </m:num>
                                    <m:den>
                                      <m:r>
                                        <a:rPr lang="en-US" sz="2200" i="1">
                                          <a:effectLst/>
                                          <a:latin typeface="Cambria Math" panose="02040503050406030204" pitchFamily="18" charset="0"/>
                                          <a:ea typeface="SimSun" panose="02010600030101010101" pitchFamily="2" charset="-122"/>
                                        </a:rPr>
                                        <m:t>𝜕</m:t>
                                      </m:r>
                                      <m:sSup>
                                        <m:sSupPr>
                                          <m:ctrlPr>
                                            <a:rPr lang="en-US" sz="2200" i="1">
                                              <a:effectLst/>
                                              <a:latin typeface="Cambria Math" panose="02040503050406030204" pitchFamily="18" charset="0"/>
                                              <a:ea typeface="SimSun" panose="02010600030101010101" pitchFamily="2" charset="-122"/>
                                            </a:rPr>
                                          </m:ctrlPr>
                                        </m:sSupPr>
                                        <m:e>
                                          <m:r>
                                            <m:rPr>
                                              <m:sty m:val="p"/>
                                            </m:rPr>
                                            <a:rPr lang="en-US" sz="2200">
                                              <a:effectLst/>
                                              <a:latin typeface="Cambria Math" panose="02040503050406030204" pitchFamily="18" charset="0"/>
                                              <a:ea typeface="SimSun" panose="02010600030101010101" pitchFamily="2" charset="-122"/>
                                            </a:rPr>
                                            <m:t>Σ</m:t>
                                          </m:r>
                                        </m:e>
                                        <m:sup>
                                          <m:r>
                                            <a:rPr lang="en-US" sz="2200" i="1">
                                              <a:effectLst/>
                                              <a:latin typeface="Cambria Math" panose="02040503050406030204" pitchFamily="18" charset="0"/>
                                              <a:ea typeface="SimSun" panose="02010600030101010101" pitchFamily="2" charset="-122"/>
                                            </a:rPr>
                                            <m:t>2</m:t>
                                          </m:r>
                                        </m:sup>
                                      </m:sSup>
                                    </m:den>
                                  </m:f>
                                  <m:r>
                                    <a:rPr lang="en-US" sz="2200" i="1">
                                      <a:effectLst/>
                                      <a:latin typeface="Cambria Math" panose="02040503050406030204" pitchFamily="18" charset="0"/>
                                      <a:ea typeface="SimSun" panose="02010600030101010101" pitchFamily="2" charset="-122"/>
                                    </a:rPr>
                                    <m:t>𝑓</m:t>
                                  </m:r>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𝑋</m:t>
                                      </m:r>
                                    </m:e>
                                    <m:e>
                                      <m:r>
                                        <m:rPr>
                                          <m:sty m:val="p"/>
                                        </m:rPr>
                                        <a:rPr lang="en-US" sz="2200">
                                          <a:effectLst/>
                                          <a:latin typeface="Cambria Math" panose="02040503050406030204" pitchFamily="18" charset="0"/>
                                          <a:ea typeface="SimSun" panose="02010600030101010101" pitchFamily="2" charset="-122"/>
                                        </a:rPr>
                                        <m:t>Θ</m:t>
                                      </m:r>
                                    </m:e>
                                  </m:d>
                                  <m:r>
                                    <m:rPr>
                                      <m:sty m:val="p"/>
                                    </m:rPr>
                                    <a:rPr lang="en-US" sz="2200">
                                      <a:effectLst/>
                                      <a:latin typeface="Cambria Math" panose="02040503050406030204" pitchFamily="18" charset="0"/>
                                      <a:ea typeface="SimSun" panose="02010600030101010101" pitchFamily="2" charset="-122"/>
                                    </a:rPr>
                                    <m:t>d</m:t>
                                  </m:r>
                                  <m:r>
                                    <a:rPr lang="en-US" sz="2200" i="1">
                                      <a:effectLst/>
                                      <a:latin typeface="Cambria Math" panose="02040503050406030204" pitchFamily="18" charset="0"/>
                                      <a:ea typeface="SimSun" panose="02010600030101010101" pitchFamily="2" charset="-122"/>
                                    </a:rPr>
                                    <m:t>𝑋</m:t>
                                  </m:r>
                                </m:e>
                              </m:nary>
                            </m:e>
                          </m:d>
                        </m:e>
                        <m:sup>
                          <m:r>
                            <a:rPr lang="en-US" sz="2200" i="1">
                              <a:effectLst/>
                              <a:latin typeface="Cambria Math" panose="02040503050406030204" pitchFamily="18" charset="0"/>
                              <a:ea typeface="SimSun" panose="02010600030101010101" pitchFamily="2" charset="-122"/>
                            </a:rPr>
                            <m:t>−1</m:t>
                          </m:r>
                        </m:sup>
                      </m:sSup>
                      <m:r>
                        <a:rPr lang="en-US" sz="2200" i="1">
                          <a:effectLst/>
                          <a:latin typeface="Cambria Math" panose="02040503050406030204" pitchFamily="18" charset="0"/>
                          <a:ea typeface="SimSun" panose="02010600030101010101" pitchFamily="2" charset="-122"/>
                        </a:rPr>
                        <m:t>=</m:t>
                      </m:r>
                      <m:r>
                        <a:rPr lang="en-US" sz="2200" b="0" i="1" smtClean="0">
                          <a:effectLst/>
                          <a:latin typeface="Cambria Math" panose="02040503050406030204" pitchFamily="18" charset="0"/>
                          <a:ea typeface="SimSun" panose="02010600030101010101" pitchFamily="2" charset="-122"/>
                        </a:rPr>
                        <m:t>…=</m:t>
                      </m:r>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m:t>
                                  </m:r>
                                </m:num>
                                <m:den>
                                  <m:r>
                                    <a:rPr lang="en-US" sz="2200" i="1">
                                      <a:latin typeface="Cambria Math" panose="02040503050406030204" pitchFamily="18" charset="0"/>
                                    </a:rPr>
                                    <m:t>𝜕</m:t>
                                  </m:r>
                                  <m:r>
                                    <m:rPr>
                                      <m:sty m:val="p"/>
                                    </m:rPr>
                                    <a:rPr lang="en-US" sz="2200">
                                      <a:latin typeface="Cambria Math" panose="02040503050406030204" pitchFamily="18" charset="0"/>
                                    </a:rPr>
                                    <m:t>Σ</m:t>
                                  </m:r>
                                </m:den>
                              </m:f>
                              <m:d>
                                <m:dPr>
                                  <m:ctrlPr>
                                    <a:rPr lang="en-US" sz="2200" i="1">
                                      <a:latin typeface="Cambria Math" panose="02040503050406030204" pitchFamily="18" charset="0"/>
                                    </a:rPr>
                                  </m:ctrlPr>
                                </m:dPr>
                                <m:e>
                                  <m:d>
                                    <m:dPr>
                                      <m:ctrlPr>
                                        <a:rPr lang="en-US" sz="2200" i="1">
                                          <a:latin typeface="Cambria Math" panose="02040503050406030204" pitchFamily="18" charset="0"/>
                                        </a:rPr>
                                      </m:ctrlPr>
                                    </m:dPr>
                                    <m:e>
                                      <m:r>
                                        <a:rPr lang="en-US" sz="2200" b="1" i="1">
                                          <a:latin typeface="Cambria Math" panose="02040503050406030204" pitchFamily="18" charset="0"/>
                                        </a:rPr>
                                        <m:t>𝟎</m:t>
                                      </m:r>
                                    </m:e>
                                  </m:d>
                                </m:e>
                              </m:d>
                            </m:e>
                          </m:d>
                        </m:e>
                        <m:sup>
                          <m:r>
                            <a:rPr lang="en-US" sz="2200" i="1">
                              <a:latin typeface="Cambria Math" panose="02040503050406030204" pitchFamily="18" charset="0"/>
                            </a:rPr>
                            <m:t>−1</m:t>
                          </m:r>
                        </m:sup>
                      </m:sSup>
                    </m:oMath>
                  </m:oMathPara>
                </a14:m>
                <a:endParaRPr lang="en-US" sz="2200" dirty="0">
                  <a:effectLst/>
                  <a:ea typeface="SimSun" panose="02010600030101010101" pitchFamily="2" charset="-122"/>
                </a:endParaRPr>
              </a:p>
              <a:p>
                <a:pPr marL="0" indent="0">
                  <a:buNone/>
                </a:pPr>
                <a:r>
                  <a:rPr lang="en-US" sz="2200" dirty="0">
                    <a:effectLst/>
                    <a:ea typeface="SimSun" panose="02010600030101010101" pitchFamily="2" charset="-122"/>
                  </a:rPr>
                  <a:t>Where (</a:t>
                </a:r>
                <a:r>
                  <a:rPr lang="en-US" sz="2200" b="1" dirty="0">
                    <a:effectLst/>
                    <a:ea typeface="SimSun" panose="02010600030101010101" pitchFamily="2" charset="-122"/>
                  </a:rPr>
                  <a:t>0</a:t>
                </a:r>
                <a:r>
                  <a:rPr lang="en-US" sz="2200" dirty="0">
                    <a:effectLst/>
                    <a:ea typeface="SimSun" panose="02010600030101010101" pitchFamily="2" charset="-122"/>
                  </a:rPr>
                  <a:t>) is zero matrix. This implies the lower bound </a:t>
                </a:r>
                <a14:m>
                  <m:oMath xmlns:m="http://schemas.openxmlformats.org/officeDocument/2006/math">
                    <m:r>
                      <a:rPr lang="en-US" sz="2200" b="0" i="1">
                        <a:solidFill>
                          <a:srgbClr val="000000"/>
                        </a:solidFill>
                        <a:effectLst/>
                        <a:latin typeface="Cambria Math" panose="02040503050406030204" pitchFamily="18" charset="0"/>
                        <a:ea typeface="SimSun" panose="02010600030101010101" pitchFamily="2" charset="-122"/>
                      </a:rPr>
                      <m:t>𝐶𝑅</m:t>
                    </m:r>
                    <m:d>
                      <m:dPr>
                        <m:ctrlPr>
                          <a:rPr lang="en-US" sz="2200" i="1">
                            <a:solidFill>
                              <a:srgbClr val="000000"/>
                            </a:solidFill>
                            <a:effectLst/>
                            <a:latin typeface="Cambria Math" panose="02040503050406030204" pitchFamily="18" charset="0"/>
                          </a:rPr>
                        </m:ctrlPr>
                      </m:dPr>
                      <m:e>
                        <m:acc>
                          <m:accPr>
                            <m:chr m:val="̂"/>
                            <m:ctrlPr>
                              <a:rPr lang="en-US" sz="2200" i="1">
                                <a:effectLst/>
                                <a:latin typeface="Cambria Math" panose="02040503050406030204" pitchFamily="18" charset="0"/>
                              </a:rPr>
                            </m:ctrlPr>
                          </m:accPr>
                          <m:e>
                            <m:r>
                              <m:rPr>
                                <m:sty m:val="p"/>
                              </m:rPr>
                              <a:rPr lang="en-US" sz="2200">
                                <a:effectLst/>
                                <a:latin typeface="Cambria Math" panose="02040503050406030204" pitchFamily="18" charset="0"/>
                                <a:ea typeface="SimSun" panose="02010600030101010101" pitchFamily="2" charset="-122"/>
                              </a:rPr>
                              <m:t>Σ</m:t>
                            </m:r>
                          </m:e>
                        </m:acc>
                      </m:e>
                    </m:d>
                  </m:oMath>
                </a14:m>
                <a:r>
                  <a:rPr lang="en-US" sz="2200" b="0" i="0" dirty="0">
                    <a:solidFill>
                      <a:srgbClr val="000000"/>
                    </a:solidFill>
                    <a:effectLst/>
                    <a:latin typeface="TimesNewRomanPSMT"/>
                    <a:ea typeface="SimSun" panose="02010600030101010101" pitchFamily="2" charset="-122"/>
                  </a:rPr>
                  <a:t> is inexistent. Hence, </a:t>
                </a:r>
                <a14:m>
                  <m:oMath xmlns:m="http://schemas.openxmlformats.org/officeDocument/2006/math">
                    <m:acc>
                      <m:accPr>
                        <m:chr m:val="̂"/>
                        <m:ctrlPr>
                          <a:rPr lang="en-US" sz="2200" i="1">
                            <a:effectLst/>
                            <a:latin typeface="Cambria Math" panose="02040503050406030204" pitchFamily="18" charset="0"/>
                          </a:rPr>
                        </m:ctrlPr>
                      </m:accPr>
                      <m:e>
                        <m:r>
                          <m:rPr>
                            <m:sty m:val="p"/>
                          </m:rPr>
                          <a:rPr lang="en-US" sz="2200">
                            <a:effectLst/>
                            <a:latin typeface="Cambria Math" panose="02040503050406030204" pitchFamily="18" charset="0"/>
                            <a:ea typeface="SimSun" panose="02010600030101010101" pitchFamily="2" charset="-122"/>
                          </a:rPr>
                          <m:t>Σ</m:t>
                        </m:r>
                      </m:e>
                    </m:acc>
                  </m:oMath>
                </a14:m>
                <a:r>
                  <a:rPr lang="en-US" sz="2200" dirty="0">
                    <a:effectLst/>
                    <a:ea typeface="SimSun" panose="02010600030101010101" pitchFamily="2" charset="-122"/>
                  </a:rPr>
                  <a:t> is biased estimate. Even </a:t>
                </a:r>
                <a:r>
                  <a:rPr lang="en-US" sz="2200" b="0" i="0" dirty="0">
                    <a:solidFill>
                      <a:srgbClr val="000000"/>
                    </a:solidFill>
                    <a:effectLst/>
                    <a:latin typeface="TimesNewRomanPSMT"/>
                    <a:ea typeface="SimSun" panose="02010600030101010101" pitchFamily="2" charset="-122"/>
                  </a:rPr>
                  <a:t>there is no unbiased estimate of variance for normal distribution by MLE</a:t>
                </a:r>
                <a:endParaRPr lang="en-US" sz="2200" dirty="0">
                  <a:effectLst/>
                  <a:ea typeface="SimSun" panose="02010600030101010101" pitchFamily="2" charset="-122"/>
                </a:endParaRPr>
              </a:p>
              <a:p>
                <a:pPr marL="0" marR="0" indent="0" algn="just">
                  <a:spcBef>
                    <a:spcPts val="0"/>
                  </a:spcBef>
                  <a:spcAft>
                    <a:spcPts val="0"/>
                  </a:spcAft>
                  <a:buNone/>
                </a:pPr>
                <a:endParaRPr lang="en-US" sz="2200" dirty="0">
                  <a:effectLst/>
                  <a:ea typeface="SimSun" panose="02010600030101010101" pitchFamily="2" charset="-122"/>
                </a:endParaRPr>
              </a:p>
              <a:p>
                <a:pPr marL="0" indent="0">
                  <a:buNone/>
                </a:pPr>
                <a:endParaRPr lang="en-US" sz="2200" dirty="0"/>
              </a:p>
            </p:txBody>
          </p:sp>
        </mc:Choice>
        <mc:Fallback xmlns="">
          <p:sp>
            <p:nvSpPr>
              <p:cNvPr id="3" name="Content Placeholder 2">
                <a:extLst>
                  <a:ext uri="{FF2B5EF4-FFF2-40B4-BE49-F238E27FC236}">
                    <a16:creationId xmlns:a16="http://schemas.microsoft.com/office/drawing/2014/main" id="{F97F7EDB-0590-2F98-11BF-D3ADDBE7FF9A}"/>
                  </a:ext>
                </a:extLst>
              </p:cNvPr>
              <p:cNvSpPr>
                <a:spLocks noGrp="1" noRot="1" noChangeAspect="1" noMove="1" noResize="1" noEditPoints="1" noAdjustHandles="1" noChangeArrowheads="1" noChangeShapeType="1" noTextEdit="1"/>
              </p:cNvSpPr>
              <p:nvPr>
                <p:ph idx="1"/>
              </p:nvPr>
            </p:nvSpPr>
            <p:spPr>
              <a:blipFill>
                <a:blip r:embed="rId4"/>
                <a:stretch>
                  <a:fillRect l="-754" t="-589" r="-696" b="-553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D9B4264-B7E0-76BB-3FC7-089FE646A32B}"/>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510F9D9D-DF5E-28E1-20EC-528D38039BD9}"/>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42B7A102-7A54-449E-A230-4F5C3756F0AE}"/>
              </a:ext>
            </a:extLst>
          </p:cNvPr>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4150344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20C45-7D1E-037A-CA42-75A426CBE258}"/>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03C0A-5C04-A2E0-E181-E07EC1ED50E0}"/>
                  </a:ext>
                </a:extLst>
              </p:cNvPr>
              <p:cNvSpPr>
                <a:spLocks noGrp="1"/>
              </p:cNvSpPr>
              <p:nvPr>
                <p:ph idx="1"/>
              </p:nvPr>
            </p:nvSpPr>
            <p:spPr>
              <a:xfrm>
                <a:off x="267285" y="914399"/>
                <a:ext cx="11662117" cy="5176066"/>
              </a:xfrm>
            </p:spPr>
            <p:txBody>
              <a:bodyPr>
                <a:noAutofit/>
              </a:bodyPr>
              <a:lstStyle/>
              <a:p>
                <a:pPr marL="0" marR="0" indent="0" algn="just">
                  <a:spcBef>
                    <a:spcPts val="0"/>
                  </a:spcBef>
                  <a:spcAft>
                    <a:spcPts val="0"/>
                  </a:spcAft>
                  <a:buNone/>
                </a:pPr>
                <a:r>
                  <a:rPr lang="en-US" sz="1800" dirty="0">
                    <a:effectLst/>
                    <a:ea typeface="SimSun" panose="02010600030101010101" pitchFamily="2" charset="-122"/>
                  </a:rPr>
                  <a:t>MLE ignores prior PDF </a:t>
                </a:r>
                <a:r>
                  <a:rPr lang="en-US" sz="1800" i="1" dirty="0">
                    <a:effectLst/>
                    <a:ea typeface="SimSun" panose="02010600030101010101" pitchFamily="2" charset="-122"/>
                  </a:rPr>
                  <a:t>f</a:t>
                </a:r>
                <a:r>
                  <a:rPr lang="en-US" sz="1800" dirty="0">
                    <a:effectLst/>
                    <a:ea typeface="SimSun" panose="02010600030101010101" pitchFamily="2" charset="-122"/>
                  </a:rPr>
                  <a:t>(</a:t>
                </a:r>
                <a:r>
                  <a:rPr lang="en-US" sz="1800" dirty="0" err="1">
                    <a:effectLst/>
                    <a:ea typeface="SimSun" panose="02010600030101010101" pitchFamily="2" charset="-122"/>
                  </a:rPr>
                  <a:t>Θ|</a:t>
                </a:r>
                <a:r>
                  <a:rPr lang="en-US" sz="1800" i="1" dirty="0" err="1">
                    <a:effectLst/>
                    <a:ea typeface="SimSun" panose="02010600030101010101" pitchFamily="2" charset="-122"/>
                  </a:rPr>
                  <a:t>ξ</a:t>
                </a:r>
                <a:r>
                  <a:rPr lang="en-US" sz="1800" dirty="0">
                    <a:effectLst/>
                    <a:ea typeface="SimSun" panose="02010600030101010101" pitchFamily="2" charset="-122"/>
                  </a:rPr>
                  <a:t>) because </a:t>
                </a:r>
                <a:r>
                  <a:rPr lang="en-US" sz="1800" i="1" dirty="0">
                    <a:effectLst/>
                    <a:ea typeface="SimSun" panose="02010600030101010101" pitchFamily="2" charset="-122"/>
                  </a:rPr>
                  <a:t>f</a:t>
                </a:r>
                <a:r>
                  <a:rPr lang="en-US" sz="1800" dirty="0">
                    <a:effectLst/>
                    <a:ea typeface="SimSun" panose="02010600030101010101" pitchFamily="2" charset="-122"/>
                  </a:rPr>
                  <a:t>(</a:t>
                </a:r>
                <a:r>
                  <a:rPr lang="en-US" sz="1800" dirty="0" err="1">
                    <a:effectLst/>
                    <a:ea typeface="SimSun" panose="02010600030101010101" pitchFamily="2" charset="-122"/>
                  </a:rPr>
                  <a:t>Θ|</a:t>
                </a:r>
                <a:r>
                  <a:rPr lang="en-US" sz="1800" i="1" dirty="0" err="1">
                    <a:effectLst/>
                    <a:ea typeface="SimSun" panose="02010600030101010101" pitchFamily="2" charset="-122"/>
                  </a:rPr>
                  <a:t>ξ</a:t>
                </a:r>
                <a:r>
                  <a:rPr lang="en-US" sz="1800" dirty="0">
                    <a:effectLst/>
                    <a:ea typeface="SimSun" panose="02010600030101010101" pitchFamily="2" charset="-122"/>
                  </a:rPr>
                  <a:t>) is assumed to be fixed but Maximum A Posteriori (MAP) method (Wikipedia, Maximum a posteriori estimation, 2017) concerns </a:t>
                </a:r>
                <a:r>
                  <a:rPr lang="en-US" sz="1800" i="1" dirty="0">
                    <a:effectLst/>
                    <a:ea typeface="SimSun" panose="02010600030101010101" pitchFamily="2" charset="-122"/>
                  </a:rPr>
                  <a:t>f</a:t>
                </a:r>
                <a:r>
                  <a:rPr lang="en-US" sz="1800" dirty="0">
                    <a:effectLst/>
                    <a:ea typeface="SimSun" panose="02010600030101010101" pitchFamily="2" charset="-122"/>
                  </a:rPr>
                  <a:t>(</a:t>
                </a:r>
                <a:r>
                  <a:rPr lang="en-US" sz="1800" dirty="0" err="1">
                    <a:effectLst/>
                    <a:ea typeface="SimSun" panose="02010600030101010101" pitchFamily="2" charset="-122"/>
                  </a:rPr>
                  <a:t>Θ|</a:t>
                </a:r>
                <a:r>
                  <a:rPr lang="en-US" sz="1800" i="1" dirty="0" err="1">
                    <a:effectLst/>
                    <a:ea typeface="SimSun" panose="02010600030101010101" pitchFamily="2" charset="-122"/>
                  </a:rPr>
                  <a:t>ξ</a:t>
                </a:r>
                <a:r>
                  <a:rPr lang="en-US" sz="1800" dirty="0">
                    <a:effectLst/>
                    <a:ea typeface="SimSun" panose="02010600030101010101" pitchFamily="2" charset="-122"/>
                  </a:rPr>
                  <a:t>) in maximization task when </a:t>
                </a:r>
                <a14:m>
                  <m:oMath xmlns:m="http://schemas.openxmlformats.org/officeDocument/2006/math">
                    <m:nary>
                      <m:naryPr>
                        <m:limLoc m:val="undOvr"/>
                        <m:supHide m:val="on"/>
                        <m:ctrlPr>
                          <a:rPr lang="en-US" sz="1800" i="1">
                            <a:effectLst/>
                            <a:latin typeface="Cambria Math" panose="02040503050406030204" pitchFamily="18" charset="0"/>
                            <a:ea typeface="SimSun" panose="02010600030101010101" pitchFamily="2" charset="-122"/>
                          </a:rPr>
                        </m:ctrlPr>
                      </m:naryPr>
                      <m:sub>
                        <m:r>
                          <m:rPr>
                            <m:sty m:val="p"/>
                          </m:rPr>
                          <a:rPr lang="en-US" sz="1800">
                            <a:effectLst/>
                            <a:latin typeface="Cambria Math" panose="02040503050406030204" pitchFamily="18" charset="0"/>
                            <a:ea typeface="SimSun" panose="02010600030101010101" pitchFamily="2" charset="-122"/>
                          </a:rPr>
                          <m:t>Θ</m:t>
                        </m:r>
                      </m:sub>
                      <m:sup/>
                      <m:e>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e>
                            <m:r>
                              <m:rPr>
                                <m:sty m:val="p"/>
                              </m:rPr>
                              <a:rPr lang="en-US" sz="1800">
                                <a:effectLst/>
                                <a:latin typeface="Cambria Math" panose="02040503050406030204" pitchFamily="18" charset="0"/>
                                <a:ea typeface="SimSun" panose="02010600030101010101" pitchFamily="2" charset="-122"/>
                              </a:rPr>
                              <m:t>Θ</m:t>
                            </m:r>
                          </m:e>
                        </m:d>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e>
                    </m:nary>
                  </m:oMath>
                </a14:m>
                <a:r>
                  <a:rPr lang="en-US" sz="1800" dirty="0">
                    <a:effectLst/>
                    <a:ea typeface="SimSun" panose="02010600030101010101" pitchFamily="2" charset="-122"/>
                  </a:rPr>
                  <a:t> is constant with regard to Θ as follows: </a:t>
                </a:r>
                <a14:m>
                  <m:oMath xmlns:m="http://schemas.openxmlformats.org/officeDocument/2006/math">
                    <m:acc>
                      <m:accPr>
                        <m:chr m:val="̂"/>
                        <m:ctrlPr>
                          <a:rPr lang="en-US" sz="1800" i="1">
                            <a:effectLst/>
                            <a:latin typeface="Cambria Math" panose="02040503050406030204" pitchFamily="18" charset="0"/>
                            <a:ea typeface="SimSun" panose="02010600030101010101" pitchFamily="2" charset="-122"/>
                          </a:rPr>
                        </m:ctrlPr>
                      </m:accPr>
                      <m:e>
                        <m:r>
                          <m:rPr>
                            <m:sty m:val="p"/>
                          </m:rPr>
                          <a:rPr lang="en-US" sz="1800">
                            <a:effectLst/>
                            <a:latin typeface="Cambria Math" panose="02040503050406030204" pitchFamily="18" charset="0"/>
                            <a:ea typeface="SimSun" panose="02010600030101010101" pitchFamily="2" charset="-122"/>
                          </a:rPr>
                          <m:t>Θ</m:t>
                        </m:r>
                      </m:e>
                    </m:acc>
                    <m:r>
                      <a:rPr lang="en-US" sz="1800" i="1">
                        <a:effectLst/>
                        <a:latin typeface="Cambria Math" panose="02040503050406030204" pitchFamily="18" charset="0"/>
                        <a:ea typeface="SimSun" panose="02010600030101010101" pitchFamily="2" charset="-122"/>
                      </a:rPr>
                      <m:t>=</m:t>
                    </m:r>
                    <m:func>
                      <m:funcPr>
                        <m:ctrlPr>
                          <a:rPr lang="en-US" sz="1800" i="1">
                            <a:effectLst/>
                            <a:latin typeface="Cambria Math" panose="02040503050406030204" pitchFamily="18" charset="0"/>
                            <a:ea typeface="SimSun" panose="02010600030101010101" pitchFamily="2" charset="-122"/>
                          </a:rPr>
                        </m:ctrlPr>
                      </m:funcPr>
                      <m:fName>
                        <m:limLow>
                          <m:limLowPr>
                            <m:ctrlPr>
                              <a:rPr lang="en-US" sz="1800" i="1">
                                <a:effectLst/>
                                <a:latin typeface="Cambria Math" panose="02040503050406030204" pitchFamily="18" charset="0"/>
                                <a:ea typeface="SimSun" panose="02010600030101010101" pitchFamily="2" charset="-122"/>
                              </a:rPr>
                            </m:ctrlPr>
                          </m:limLowPr>
                          <m:e>
                            <m:r>
                              <m:rPr>
                                <m:sty m:val="p"/>
                              </m:rPr>
                              <a:rPr lang="en-US" sz="1800">
                                <a:effectLst/>
                                <a:latin typeface="Cambria Math" panose="02040503050406030204" pitchFamily="18" charset="0"/>
                                <a:ea typeface="SimSun" panose="02010600030101010101" pitchFamily="2" charset="-122"/>
                              </a:rPr>
                              <m:t>argmax</m:t>
                            </m:r>
                          </m:e>
                          <m:lim>
                            <m:r>
                              <m:rPr>
                                <m:sty m:val="p"/>
                              </m:rPr>
                              <a:rPr lang="en-US" sz="1800">
                                <a:effectLst/>
                                <a:latin typeface="Cambria Math" panose="02040503050406030204" pitchFamily="18" charset="0"/>
                                <a:ea typeface="SimSun" panose="02010600030101010101" pitchFamily="2" charset="-122"/>
                              </a:rPr>
                              <m:t>Θ</m:t>
                            </m:r>
                          </m:lim>
                        </m:limLow>
                      </m:fName>
                      <m:e>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𝑋</m:t>
                            </m:r>
                          </m:e>
                        </m:d>
                      </m:e>
                    </m:func>
                    <m:r>
                      <a:rPr lang="en-US" sz="1800" i="1">
                        <a:effectLst/>
                        <a:latin typeface="Cambria Math" panose="02040503050406030204" pitchFamily="18" charset="0"/>
                        <a:ea typeface="SimSun" panose="02010600030101010101" pitchFamily="2" charset="-122"/>
                      </a:rPr>
                      <m:t>=</m:t>
                    </m:r>
                    <m:func>
                      <m:funcPr>
                        <m:ctrlPr>
                          <a:rPr lang="en-US" sz="1800" i="1">
                            <a:effectLst/>
                            <a:latin typeface="Cambria Math" panose="02040503050406030204" pitchFamily="18" charset="0"/>
                            <a:ea typeface="SimSun" panose="02010600030101010101" pitchFamily="2" charset="-122"/>
                          </a:rPr>
                        </m:ctrlPr>
                      </m:funcPr>
                      <m:fName>
                        <m:limLow>
                          <m:limLowPr>
                            <m:ctrlPr>
                              <a:rPr lang="en-US" sz="1800" i="1">
                                <a:effectLst/>
                                <a:latin typeface="Cambria Math" panose="02040503050406030204" pitchFamily="18" charset="0"/>
                                <a:ea typeface="SimSun" panose="02010600030101010101" pitchFamily="2" charset="-122"/>
                              </a:rPr>
                            </m:ctrlPr>
                          </m:limLowPr>
                          <m:e>
                            <m:r>
                              <m:rPr>
                                <m:sty m:val="p"/>
                              </m:rPr>
                              <a:rPr lang="en-US" sz="1800">
                                <a:effectLst/>
                                <a:latin typeface="Cambria Math" panose="02040503050406030204" pitchFamily="18" charset="0"/>
                                <a:ea typeface="SimSun" panose="02010600030101010101" pitchFamily="2" charset="-122"/>
                              </a:rPr>
                              <m:t>argmax</m:t>
                            </m:r>
                          </m:e>
                          <m:lim>
                            <m:r>
                              <m:rPr>
                                <m:sty m:val="p"/>
                              </m:rPr>
                              <a:rPr lang="en-US" sz="1800">
                                <a:effectLst/>
                                <a:latin typeface="Cambria Math" panose="02040503050406030204" pitchFamily="18" charset="0"/>
                                <a:ea typeface="SimSun" panose="02010600030101010101" pitchFamily="2" charset="-122"/>
                              </a:rPr>
                              <m:t>Θ</m:t>
                            </m:r>
                          </m:lim>
                        </m:limLow>
                      </m:fName>
                      <m:e>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e>
                                <m:r>
                                  <m:rPr>
                                    <m:sty m:val="p"/>
                                  </m:rPr>
                                  <a:rPr lang="en-US" sz="1800">
                                    <a:effectLst/>
                                    <a:latin typeface="Cambria Math" panose="02040503050406030204" pitchFamily="18" charset="0"/>
                                    <a:ea typeface="SimSun" panose="02010600030101010101" pitchFamily="2" charset="-122"/>
                                  </a:rPr>
                                  <m:t>Θ</m:t>
                                </m:r>
                              </m:e>
                            </m:d>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num>
                          <m:den>
                            <m:nary>
                              <m:naryPr>
                                <m:limLoc m:val="undOvr"/>
                                <m:supHide m:val="on"/>
                                <m:ctrlPr>
                                  <a:rPr lang="en-US" sz="1800" i="1">
                                    <a:effectLst/>
                                    <a:latin typeface="Cambria Math" panose="02040503050406030204" pitchFamily="18" charset="0"/>
                                    <a:ea typeface="SimSun" panose="02010600030101010101" pitchFamily="2" charset="-122"/>
                                  </a:rPr>
                                </m:ctrlPr>
                              </m:naryPr>
                              <m:sub>
                                <m:r>
                                  <m:rPr>
                                    <m:sty m:val="p"/>
                                  </m:rPr>
                                  <a:rPr lang="en-US" sz="1800">
                                    <a:effectLst/>
                                    <a:latin typeface="Cambria Math" panose="02040503050406030204" pitchFamily="18" charset="0"/>
                                    <a:ea typeface="SimSun" panose="02010600030101010101" pitchFamily="2" charset="-122"/>
                                  </a:rPr>
                                  <m:t>Θ</m:t>
                                </m:r>
                              </m:sub>
                              <m:sup/>
                              <m:e>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e>
                                    <m:r>
                                      <m:rPr>
                                        <m:sty m:val="p"/>
                                      </m:rPr>
                                      <a:rPr lang="en-US" sz="1800">
                                        <a:effectLst/>
                                        <a:latin typeface="Cambria Math" panose="02040503050406030204" pitchFamily="18" charset="0"/>
                                        <a:ea typeface="SimSun" panose="02010600030101010101" pitchFamily="2" charset="-122"/>
                                      </a:rPr>
                                      <m:t>Θ</m:t>
                                    </m:r>
                                  </m:e>
                                </m:d>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e>
                            </m:nary>
                          </m:den>
                        </m:f>
                      </m:e>
                    </m:func>
                    <m:r>
                      <a:rPr lang="en-US" sz="1800" i="1">
                        <a:effectLst/>
                        <a:latin typeface="Cambria Math" panose="02040503050406030204" pitchFamily="18" charset="0"/>
                        <a:ea typeface="SimSun" panose="02010600030101010101" pitchFamily="2" charset="-122"/>
                      </a:rPr>
                      <m:t>=</m:t>
                    </m:r>
                    <m:func>
                      <m:funcPr>
                        <m:ctrlPr>
                          <a:rPr lang="en-US" sz="1800" i="1">
                            <a:effectLst/>
                            <a:latin typeface="Cambria Math" panose="02040503050406030204" pitchFamily="18" charset="0"/>
                            <a:ea typeface="SimSun" panose="02010600030101010101" pitchFamily="2" charset="-122"/>
                          </a:rPr>
                        </m:ctrlPr>
                      </m:funcPr>
                      <m:fName>
                        <m:limLow>
                          <m:limLowPr>
                            <m:ctrlPr>
                              <a:rPr lang="en-US" sz="1800" i="1">
                                <a:effectLst/>
                                <a:latin typeface="Cambria Math" panose="02040503050406030204" pitchFamily="18" charset="0"/>
                                <a:ea typeface="SimSun" panose="02010600030101010101" pitchFamily="2" charset="-122"/>
                              </a:rPr>
                            </m:ctrlPr>
                          </m:limLowPr>
                          <m:e>
                            <m:r>
                              <m:rPr>
                                <m:sty m:val="p"/>
                              </m:rPr>
                              <a:rPr lang="en-US" sz="1800">
                                <a:effectLst/>
                                <a:latin typeface="Cambria Math" panose="02040503050406030204" pitchFamily="18" charset="0"/>
                                <a:ea typeface="SimSun" panose="02010600030101010101" pitchFamily="2" charset="-122"/>
                              </a:rPr>
                              <m:t>argmax</m:t>
                            </m:r>
                          </m:e>
                          <m:lim>
                            <m:r>
                              <m:rPr>
                                <m:sty m:val="p"/>
                              </m:rPr>
                              <a:rPr lang="en-US" sz="1800">
                                <a:effectLst/>
                                <a:latin typeface="Cambria Math" panose="02040503050406030204" pitchFamily="18" charset="0"/>
                                <a:ea typeface="SimSun" panose="02010600030101010101" pitchFamily="2" charset="-122"/>
                              </a:rPr>
                              <m:t>Θ</m:t>
                            </m:r>
                          </m:lim>
                        </m:limLow>
                      </m:fName>
                      <m:e>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𝑋</m:t>
                            </m:r>
                          </m:e>
                          <m:e>
                            <m:r>
                              <m:rPr>
                                <m:sty m:val="p"/>
                              </m:rPr>
                              <a:rPr lang="en-US" sz="1800">
                                <a:effectLst/>
                                <a:latin typeface="Cambria Math" panose="02040503050406030204" pitchFamily="18" charset="0"/>
                                <a:ea typeface="SimSun" panose="02010600030101010101" pitchFamily="2" charset="-122"/>
                              </a:rPr>
                              <m:t>Θ</m:t>
                            </m:r>
                          </m:e>
                        </m:d>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ea typeface="SimSun" panose="02010600030101010101" pitchFamily="2" charset="-122"/>
                              </a:rPr>
                            </m:ctrlPr>
                          </m:dPr>
                          <m:e>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e>
                    </m:func>
                  </m:oMath>
                </a14:m>
                <a:endParaRPr lang="en-US" sz="1800" dirty="0">
                  <a:effectLst/>
                  <a:ea typeface="SimSun" panose="02010600030101010101" pitchFamily="2" charset="-122"/>
                </a:endParaRPr>
              </a:p>
              <a:p>
                <a:pPr marL="0" indent="228600">
                  <a:buNone/>
                </a:pPr>
                <a:r>
                  <a:rPr lang="en-US" sz="1800" dirty="0">
                    <a:effectLst/>
                    <a:ea typeface="SimSun" panose="02010600030101010101" pitchFamily="2" charset="-122"/>
                  </a:rPr>
                  <a:t>Let </a:t>
                </a:r>
                <a:r>
                  <a:rPr lang="en-US" sz="1800" i="1" dirty="0">
                    <a:effectLst/>
                    <a:ea typeface="SimSun" panose="02010600030101010101" pitchFamily="2" charset="-122"/>
                  </a:rPr>
                  <a:t>f</a:t>
                </a:r>
                <a:r>
                  <a:rPr lang="en-US" sz="1800" dirty="0">
                    <a:effectLst/>
                    <a:ea typeface="SimSun" panose="02010600030101010101" pitchFamily="2" charset="-122"/>
                  </a:rPr>
                  <a:t>(</a:t>
                </a:r>
                <a:r>
                  <a:rPr lang="en-US" sz="1800" i="1" dirty="0">
                    <a:effectLst/>
                    <a:ea typeface="SimSun" panose="02010600030101010101" pitchFamily="2" charset="-122"/>
                  </a:rPr>
                  <a:t>X</a:t>
                </a:r>
                <a:r>
                  <a:rPr lang="en-US" sz="1800" dirty="0">
                    <a:effectLst/>
                    <a:ea typeface="SimSun" panose="02010600030101010101" pitchFamily="2" charset="-122"/>
                  </a:rPr>
                  <a:t>, Θ | </a:t>
                </a:r>
                <a:r>
                  <a:rPr lang="en-US" sz="1800" i="1" dirty="0">
                    <a:effectLst/>
                    <a:ea typeface="SimSun" panose="02010600030101010101" pitchFamily="2" charset="-122"/>
                  </a:rPr>
                  <a:t>ξ</a:t>
                </a:r>
                <a:r>
                  <a:rPr lang="en-US" sz="1800" dirty="0">
                    <a:effectLst/>
                    <a:ea typeface="SimSun" panose="02010600030101010101" pitchFamily="2" charset="-122"/>
                  </a:rPr>
                  <a:t>) be the joint PDF of </a:t>
                </a:r>
                <a:r>
                  <a:rPr lang="en-US" sz="1800" i="1" dirty="0">
                    <a:effectLst/>
                    <a:ea typeface="SimSun" panose="02010600030101010101" pitchFamily="2" charset="-122"/>
                  </a:rPr>
                  <a:t>X</a:t>
                </a:r>
                <a:r>
                  <a:rPr lang="en-US" sz="1800" dirty="0">
                    <a:effectLst/>
                    <a:ea typeface="SimSun" panose="02010600030101010101" pitchFamily="2" charset="-122"/>
                  </a:rPr>
                  <a:t> and Θ where Θ is also random variable too. Note, </a:t>
                </a:r>
                <a:r>
                  <a:rPr lang="en-US" sz="1800" i="1" dirty="0">
                    <a:effectLst/>
                    <a:ea typeface="SimSun" panose="02010600030101010101" pitchFamily="2" charset="-122"/>
                  </a:rPr>
                  <a:t>ξ</a:t>
                </a:r>
                <a:r>
                  <a:rPr lang="en-US" sz="1800" dirty="0">
                    <a:effectLst/>
                    <a:ea typeface="SimSun" panose="02010600030101010101" pitchFamily="2" charset="-122"/>
                  </a:rPr>
                  <a:t> is parameter in the prior PDF </a:t>
                </a:r>
                <a:r>
                  <a:rPr lang="en-US" sz="1800" i="1" dirty="0">
                    <a:effectLst/>
                    <a:ea typeface="SimSun" panose="02010600030101010101" pitchFamily="2" charset="-122"/>
                  </a:rPr>
                  <a:t>f</a:t>
                </a:r>
                <a:r>
                  <a:rPr lang="en-US" sz="1800" dirty="0">
                    <a:effectLst/>
                    <a:ea typeface="SimSun" panose="02010600030101010101" pitchFamily="2" charset="-122"/>
                  </a:rPr>
                  <a:t>(</a:t>
                </a:r>
                <a:r>
                  <a:rPr lang="en-US" sz="1800" dirty="0" err="1">
                    <a:effectLst/>
                    <a:ea typeface="SimSun" panose="02010600030101010101" pitchFamily="2" charset="-122"/>
                  </a:rPr>
                  <a:t>Θ|</a:t>
                </a:r>
                <a:r>
                  <a:rPr lang="en-US" sz="1800" i="1" dirty="0" err="1">
                    <a:effectLst/>
                    <a:ea typeface="SimSun" panose="02010600030101010101" pitchFamily="2" charset="-122"/>
                  </a:rPr>
                  <a:t>ξ</a:t>
                </a:r>
                <a:r>
                  <a:rPr lang="en-US" sz="1800" dirty="0">
                    <a:effectLst/>
                    <a:ea typeface="SimSun" panose="02010600030101010101" pitchFamily="2" charset="-122"/>
                  </a:rPr>
                  <a:t>). The likelihood function in MAP is also </a:t>
                </a:r>
                <a:r>
                  <a:rPr lang="en-US" sz="1800" i="1" dirty="0">
                    <a:effectLst/>
                    <a:ea typeface="SimSun" panose="02010600030101010101" pitchFamily="2" charset="-122"/>
                  </a:rPr>
                  <a:t>f</a:t>
                </a:r>
                <a:r>
                  <a:rPr lang="en-US" sz="1800" dirty="0">
                    <a:effectLst/>
                    <a:ea typeface="SimSun" panose="02010600030101010101" pitchFamily="2" charset="-122"/>
                  </a:rPr>
                  <a:t>(</a:t>
                </a:r>
                <a:r>
                  <a:rPr lang="en-US" sz="1800" i="1" dirty="0">
                    <a:effectLst/>
                    <a:ea typeface="SimSun" panose="02010600030101010101" pitchFamily="2" charset="-122"/>
                  </a:rPr>
                  <a:t>X</a:t>
                </a:r>
                <a:r>
                  <a:rPr lang="en-US" sz="1800" dirty="0">
                    <a:effectLst/>
                    <a:ea typeface="SimSun" panose="02010600030101010101" pitchFamily="2" charset="-122"/>
                  </a:rPr>
                  <a:t>, Θ | </a:t>
                </a:r>
                <a:r>
                  <a:rPr lang="en-US" sz="1800" i="1" dirty="0">
                    <a:effectLst/>
                    <a:ea typeface="SimSun" panose="02010600030101010101" pitchFamily="2" charset="-122"/>
                  </a:rPr>
                  <a:t>ξ</a:t>
                </a:r>
                <a:r>
                  <a:rPr lang="en-US" sz="18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r>
                            <a:rPr lang="en-US" sz="1800" i="1">
                              <a:effectLst/>
                              <a:latin typeface="Cambria Math" panose="02040503050406030204" pitchFamily="18" charset="0"/>
                              <a:ea typeface="SimSun" panose="02010600030101010101" pitchFamily="2" charset="-122"/>
                            </a:rPr>
                            <m:t>,</m:t>
                          </m:r>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e>
                        <m:e>
                          <m:r>
                            <m:rPr>
                              <m:sty m:val="p"/>
                            </m:rPr>
                            <a:rPr lang="en-US" sz="1800">
                              <a:effectLst/>
                              <a:latin typeface="Cambria Math" panose="02040503050406030204" pitchFamily="18" charset="0"/>
                              <a:ea typeface="SimSun" panose="02010600030101010101" pitchFamily="2" charset="-122"/>
                            </a:rPr>
                            <m:t>Θ</m:t>
                          </m:r>
                        </m:e>
                      </m:d>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r>
                        <a:rPr lang="en-US" sz="1800" b="0" i="1" smtClean="0">
                          <a:effectLst/>
                          <a:latin typeface="Cambria Math" panose="02040503050406030204" pitchFamily="18" charset="0"/>
                          <a:ea typeface="SimSun" panose="02010600030101010101" pitchFamily="2" charset="-122"/>
                        </a:rPr>
                        <m:t>    (1.23)</m:t>
                      </m:r>
                    </m:oMath>
                  </m:oMathPara>
                </a14:m>
                <a:endParaRPr lang="en-US" sz="1800" dirty="0"/>
              </a:p>
              <a:p>
                <a:pPr marL="0" indent="0">
                  <a:buNone/>
                </a:pPr>
                <a:r>
                  <a:rPr lang="en-US" sz="1800" dirty="0">
                    <a:effectLst/>
                    <a:ea typeface="SimSun" panose="02010600030101010101" pitchFamily="2" charset="-122"/>
                  </a:rPr>
                  <a:t>Theoretical mean and variance of </a:t>
                </a:r>
                <a:r>
                  <a:rPr lang="en-US" sz="1800" i="1" dirty="0">
                    <a:effectLst/>
                    <a:ea typeface="SimSun" panose="02010600030101010101" pitchFamily="2" charset="-122"/>
                  </a:rPr>
                  <a:t>X</a:t>
                </a:r>
                <a:r>
                  <a:rPr lang="en-US" sz="1800" dirty="0">
                    <a:effectLst/>
                    <a:ea typeface="SimSun" panose="02010600030101010101" pitchFamily="2" charset="-122"/>
                  </a:rPr>
                  <a:t> are based on the joint PDF </a:t>
                </a:r>
                <a:r>
                  <a:rPr lang="en-US" sz="1800" i="1" dirty="0">
                    <a:effectLst/>
                    <a:ea typeface="SimSun" panose="02010600030101010101" pitchFamily="2" charset="-122"/>
                  </a:rPr>
                  <a:t>f</a:t>
                </a:r>
                <a:r>
                  <a:rPr lang="en-US" sz="1800" dirty="0">
                    <a:effectLst/>
                    <a:ea typeface="SimSun" panose="02010600030101010101" pitchFamily="2" charset="-122"/>
                  </a:rPr>
                  <a:t>(</a:t>
                </a:r>
                <a:r>
                  <a:rPr lang="en-US" sz="1800" i="1" dirty="0">
                    <a:effectLst/>
                    <a:ea typeface="SimSun" panose="02010600030101010101" pitchFamily="2" charset="-122"/>
                  </a:rPr>
                  <a:t>X</a:t>
                </a:r>
                <a:r>
                  <a:rPr lang="en-US" sz="1800" dirty="0">
                    <a:effectLst/>
                    <a:ea typeface="SimSun" panose="02010600030101010101" pitchFamily="2" charset="-122"/>
                  </a:rPr>
                  <a:t>, Θ | </a:t>
                </a:r>
                <a:r>
                  <a:rPr lang="en-US" sz="1800" i="1" dirty="0">
                    <a:effectLst/>
                    <a:ea typeface="SimSun" panose="02010600030101010101" pitchFamily="2" charset="-122"/>
                  </a:rPr>
                  <a:t>ξ</a:t>
                </a:r>
                <a:r>
                  <a:rPr lang="en-US" sz="1800" dirty="0">
                    <a:effectLst/>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e>
                      </m:d>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𝑋</m:t>
                          </m:r>
                        </m:sub>
                        <m:sup/>
                        <m:e>
                          <m:nary>
                            <m:naryPr>
                              <m:limLoc m:val="undOvr"/>
                              <m:supHide m:val="on"/>
                              <m:ctrlPr>
                                <a:rPr lang="en-US" sz="1800" i="1">
                                  <a:effectLst/>
                                  <a:latin typeface="Cambria Math" panose="02040503050406030204" pitchFamily="18" charset="0"/>
                                </a:rPr>
                              </m:ctrlPr>
                            </m:naryPr>
                            <m:sub>
                              <m:r>
                                <m:rPr>
                                  <m:sty m:val="p"/>
                                </m:rPr>
                                <a:rPr lang="en-US" sz="1800">
                                  <a:effectLst/>
                                  <a:latin typeface="Cambria Math" panose="02040503050406030204" pitchFamily="18" charset="0"/>
                                  <a:ea typeface="SimSun" panose="02010600030101010101" pitchFamily="2" charset="-122"/>
                                </a:rPr>
                                <m:t>Θ</m:t>
                              </m:r>
                            </m:sub>
                            <m:sup/>
                            <m:e>
                              <m:r>
                                <a:rPr lang="en-US" sz="1800" i="1">
                                  <a:effectLst/>
                                  <a:latin typeface="Cambria Math" panose="02040503050406030204" pitchFamily="18" charset="0"/>
                                  <a:ea typeface="SimSun" panose="02010600030101010101" pitchFamily="2" charset="-122"/>
                                </a:rPr>
                                <m:t>𝑋𝑓</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r>
                                    <a:rPr lang="en-US" sz="1800" i="1">
                                      <a:effectLst/>
                                      <a:latin typeface="Cambria Math" panose="02040503050406030204" pitchFamily="18" charset="0"/>
                                      <a:ea typeface="SimSun" panose="02010600030101010101" pitchFamily="2" charset="-122"/>
                                    </a:rPr>
                                    <m:t>,</m:t>
                                  </m:r>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r>
                                <m:rPr>
                                  <m:sty m:val="p"/>
                                </m:rPr>
                                <a:rPr lang="en-US" sz="1800">
                                  <a:effectLst/>
                                  <a:latin typeface="Cambria Math" panose="02040503050406030204" pitchFamily="18" charset="0"/>
                                  <a:ea typeface="SimSun" panose="02010600030101010101" pitchFamily="2" charset="-122"/>
                                </a:rPr>
                                <m:t>d</m:t>
                              </m:r>
                              <m:r>
                                <a:rPr lang="en-US" sz="1800" i="1">
                                  <a:effectLst/>
                                  <a:latin typeface="Cambria Math" panose="02040503050406030204" pitchFamily="18" charset="0"/>
                                  <a:ea typeface="SimSun" panose="02010600030101010101" pitchFamily="2" charset="-122"/>
                                </a:rPr>
                                <m:t>𝑋</m:t>
                              </m:r>
                              <m:r>
                                <m:rPr>
                                  <m:sty m:val="p"/>
                                </m:rPr>
                                <a:rPr lang="en-US" sz="1800">
                                  <a:effectLst/>
                                  <a:latin typeface="Cambria Math" panose="02040503050406030204" pitchFamily="18" charset="0"/>
                                  <a:ea typeface="SimSun" panose="02010600030101010101" pitchFamily="2" charset="-122"/>
                                </a:rPr>
                                <m:t>dΘ</m:t>
                              </m:r>
                            </m:e>
                          </m:nary>
                        </m:e>
                      </m:nary>
                      <m:r>
                        <a:rPr lang="en-US" sz="1800" b="0" i="1" smtClean="0">
                          <a:effectLst/>
                          <a:latin typeface="Cambria Math" panose="02040503050406030204" pitchFamily="18" charset="0"/>
                          <a:ea typeface="SimSun" panose="02010600030101010101" pitchFamily="2" charset="-122"/>
                        </a:rPr>
                        <m:t>    (1.24)</m:t>
                      </m:r>
                    </m:oMath>
                  </m:oMathPara>
                </a14:m>
                <a:endParaRPr lang="en-US" sz="1800" dirty="0"/>
              </a:p>
              <a:p>
                <a:pPr marL="0" indent="0">
                  <a:buNone/>
                </a:pPr>
                <a14:m>
                  <m:oMathPara xmlns:m="http://schemas.openxmlformats.org/officeDocument/2006/math">
                    <m:oMathParaPr>
                      <m:jc m:val="right"/>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e>
                      </m:d>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𝑋</m:t>
                          </m:r>
                        </m:sub>
                        <m:sup/>
                        <m:e>
                          <m:nary>
                            <m:naryPr>
                              <m:limLoc m:val="undOvr"/>
                              <m:supHide m:val="on"/>
                              <m:ctrlPr>
                                <a:rPr lang="en-US" sz="1800" i="1">
                                  <a:effectLst/>
                                  <a:latin typeface="Cambria Math" panose="02040503050406030204" pitchFamily="18" charset="0"/>
                                </a:rPr>
                              </m:ctrlPr>
                            </m:naryPr>
                            <m:sub>
                              <m:r>
                                <m:rPr>
                                  <m:sty m:val="p"/>
                                </m:rPr>
                                <a:rPr lang="en-US" sz="1800">
                                  <a:effectLst/>
                                  <a:latin typeface="Cambria Math" panose="02040503050406030204" pitchFamily="18" charset="0"/>
                                  <a:ea typeface="SimSun" panose="02010600030101010101" pitchFamily="2" charset="-122"/>
                                </a:rPr>
                                <m:t>Θ</m:t>
                              </m:r>
                            </m:sub>
                            <m:sup/>
                            <m:e>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e>
                                  </m:d>
                                </m:e>
                              </m:d>
                              <m:sSup>
                                <m:sSupPr>
                                  <m:ctrlPr>
                                    <a:rPr lang="en-US" sz="1800" i="1">
                                      <a:effectLst/>
                                      <a:latin typeface="Cambria Math" panose="02040503050406030204" pitchFamily="18" charset="0"/>
                                    </a:rPr>
                                  </m:ctrlPr>
                                </m:sSupPr>
                                <m:e>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e>
                                      </m:d>
                                    </m:e>
                                  </m:d>
                                </m:e>
                                <m:sup>
                                  <m:r>
                                    <a:rPr lang="en-US" sz="1800" i="1">
                                      <a:effectLst/>
                                      <a:latin typeface="Cambria Math" panose="02040503050406030204" pitchFamily="18" charset="0"/>
                                      <a:ea typeface="SimSun" panose="02010600030101010101" pitchFamily="2" charset="-122"/>
                                    </a:rPr>
                                    <m:t>𝑇</m:t>
                                  </m:r>
                                </m:sup>
                              </m:sSup>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r>
                                    <a:rPr lang="en-US" sz="1800" i="1">
                                      <a:effectLst/>
                                      <a:latin typeface="Cambria Math" panose="02040503050406030204" pitchFamily="18" charset="0"/>
                                      <a:ea typeface="SimSun" panose="02010600030101010101" pitchFamily="2" charset="-122"/>
                                    </a:rPr>
                                    <m:t>,</m:t>
                                  </m:r>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r>
                                <m:rPr>
                                  <m:sty m:val="p"/>
                                </m:rPr>
                                <a:rPr lang="en-US" sz="1800">
                                  <a:effectLst/>
                                  <a:latin typeface="Cambria Math" panose="02040503050406030204" pitchFamily="18" charset="0"/>
                                  <a:ea typeface="SimSun" panose="02010600030101010101" pitchFamily="2" charset="-122"/>
                                </a:rPr>
                                <m:t>d</m:t>
                              </m:r>
                              <m:r>
                                <a:rPr lang="en-US" sz="1800" i="1">
                                  <a:effectLst/>
                                  <a:latin typeface="Cambria Math" panose="02040503050406030204" pitchFamily="18" charset="0"/>
                                  <a:ea typeface="SimSun" panose="02010600030101010101" pitchFamily="2" charset="-122"/>
                                </a:rPr>
                                <m:t>𝑋</m:t>
                              </m:r>
                              <m:r>
                                <m:rPr>
                                  <m:sty m:val="p"/>
                                </m:rPr>
                                <a:rPr lang="en-US" sz="1800">
                                  <a:effectLst/>
                                  <a:latin typeface="Cambria Math" panose="02040503050406030204" pitchFamily="18" charset="0"/>
                                  <a:ea typeface="SimSun" panose="02010600030101010101" pitchFamily="2" charset="-122"/>
                                </a:rPr>
                                <m:t>dΘ</m:t>
                              </m:r>
                            </m:e>
                          </m:nary>
                        </m:e>
                      </m:nary>
                      <m:r>
                        <a:rPr lang="en-US" sz="1800" b="0" i="1" smtClean="0">
                          <a:effectLst/>
                          <a:latin typeface="Cambria Math" panose="02040503050406030204" pitchFamily="18" charset="0"/>
                          <a:ea typeface="SimSun" panose="02010600030101010101" pitchFamily="2" charset="-122"/>
                        </a:rPr>
                        <m:t>    (1.25)</m:t>
                      </m:r>
                    </m:oMath>
                  </m:oMathPara>
                </a14:m>
                <a:endParaRPr lang="en-US" sz="1800" dirty="0"/>
              </a:p>
              <a:p>
                <a:pPr marL="0" indent="0">
                  <a:buNone/>
                </a:pPr>
                <a:r>
                  <a:rPr lang="en-US" sz="1800" dirty="0">
                    <a:effectLst/>
                    <a:ea typeface="SimSun" panose="02010600030101010101" pitchFamily="2" charset="-122"/>
                  </a:rPr>
                  <a:t>Theoretical mean and variance of Θ are based on </a:t>
                </a:r>
                <a:r>
                  <a:rPr lang="en-US" sz="1800" i="1" dirty="0">
                    <a:effectLst/>
                    <a:ea typeface="SimSun" panose="02010600030101010101" pitchFamily="2" charset="-122"/>
                  </a:rPr>
                  <a:t>f</a:t>
                </a:r>
                <a:r>
                  <a:rPr lang="en-US" sz="1800" dirty="0">
                    <a:effectLst/>
                    <a:ea typeface="SimSun" panose="02010600030101010101" pitchFamily="2" charset="-122"/>
                  </a:rPr>
                  <a:t>(</a:t>
                </a:r>
                <a:r>
                  <a:rPr lang="en-US" sz="1800" dirty="0" err="1">
                    <a:effectLst/>
                    <a:ea typeface="SimSun" panose="02010600030101010101" pitchFamily="2" charset="-122"/>
                  </a:rPr>
                  <a:t>Θ|</a:t>
                </a:r>
                <a:r>
                  <a:rPr lang="en-US" sz="1800" i="1" dirty="0" err="1">
                    <a:effectLst/>
                    <a:ea typeface="SimSun" panose="02010600030101010101" pitchFamily="2" charset="-122"/>
                  </a:rPr>
                  <a:t>ξ</a:t>
                </a:r>
                <a:r>
                  <a:rPr lang="en-US" sz="1800" dirty="0">
                    <a:effectLst/>
                    <a:ea typeface="SimSun" panose="02010600030101010101" pitchFamily="2" charset="-122"/>
                  </a:rPr>
                  <a:t>) because </a:t>
                </a:r>
                <a:r>
                  <a:rPr lang="en-US" sz="1800" i="1" dirty="0">
                    <a:effectLst/>
                    <a:ea typeface="SimSun" panose="02010600030101010101" pitchFamily="2" charset="-122"/>
                  </a:rPr>
                  <a:t>f</a:t>
                </a:r>
                <a:r>
                  <a:rPr lang="en-US" sz="1800" dirty="0">
                    <a:effectLst/>
                    <a:ea typeface="SimSun" panose="02010600030101010101" pitchFamily="2" charset="-122"/>
                  </a:rPr>
                  <a:t>(</a:t>
                </a:r>
                <a:r>
                  <a:rPr lang="en-US" sz="1800" dirty="0" err="1">
                    <a:effectLst/>
                    <a:ea typeface="SimSun" panose="02010600030101010101" pitchFamily="2" charset="-122"/>
                  </a:rPr>
                  <a:t>Θ|</a:t>
                </a:r>
                <a:r>
                  <a:rPr lang="en-US" sz="1800" i="1" dirty="0" err="1">
                    <a:effectLst/>
                    <a:ea typeface="SimSun" panose="02010600030101010101" pitchFamily="2" charset="-122"/>
                  </a:rPr>
                  <a:t>ξ</a:t>
                </a:r>
                <a:r>
                  <a:rPr lang="en-US" sz="1800" dirty="0">
                    <a:effectLst/>
                    <a:ea typeface="SimSun" panose="02010600030101010101" pitchFamily="2" charset="-122"/>
                  </a:rPr>
                  <a:t>) is function of only Θ when </a:t>
                </a:r>
                <a:r>
                  <a:rPr lang="en-US" sz="1800" i="1" dirty="0">
                    <a:effectLst/>
                    <a:ea typeface="SimSun" panose="02010600030101010101" pitchFamily="2" charset="-122"/>
                  </a:rPr>
                  <a:t>ξ</a:t>
                </a:r>
                <a:r>
                  <a:rPr lang="en-US" sz="1800" dirty="0">
                    <a:effectLst/>
                    <a:ea typeface="SimSun" panose="02010600030101010101" pitchFamily="2" charset="-122"/>
                  </a:rPr>
                  <a:t> is constant.</a:t>
                </a:r>
              </a:p>
              <a:p>
                <a:pPr marL="0" indent="0">
                  <a:buNone/>
                </a:pPr>
                <a14:m>
                  <m:oMathPara xmlns:m="http://schemas.openxmlformats.org/officeDocument/2006/math">
                    <m:oMathParaPr>
                      <m:jc m:val="right"/>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d>
                      <m:r>
                        <m:rPr>
                          <m:aln/>
                        </m:rP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𝑋</m:t>
                          </m:r>
                        </m:sub>
                        <m:sup/>
                        <m:e>
                          <m:nary>
                            <m:naryPr>
                              <m:limLoc m:val="undOvr"/>
                              <m:supHide m:val="on"/>
                              <m:ctrlPr>
                                <a:rPr lang="en-US" sz="1800" i="1">
                                  <a:effectLst/>
                                  <a:latin typeface="Cambria Math" panose="02040503050406030204" pitchFamily="18" charset="0"/>
                                </a:rPr>
                              </m:ctrlPr>
                            </m:naryPr>
                            <m:sub>
                              <m:r>
                                <m:rPr>
                                  <m:sty m:val="p"/>
                                </m:rPr>
                                <a:rPr lang="en-US" sz="1800">
                                  <a:effectLst/>
                                  <a:latin typeface="Cambria Math" panose="02040503050406030204" pitchFamily="18" charset="0"/>
                                  <a:ea typeface="SimSun" panose="02010600030101010101" pitchFamily="2" charset="-122"/>
                                </a:rPr>
                                <m:t>Θ</m:t>
                              </m:r>
                            </m:sub>
                            <m:sup/>
                            <m:e>
                              <m:r>
                                <m:rPr>
                                  <m:sty m:val="p"/>
                                </m:rPr>
                                <a:rPr lang="en-US" sz="1800">
                                  <a:effectLst/>
                                  <a:latin typeface="Cambria Math" panose="02040503050406030204" pitchFamily="18" charset="0"/>
                                  <a:ea typeface="SimSun" panose="02010600030101010101" pitchFamily="2" charset="-122"/>
                                </a:rPr>
                                <m:t>Θ</m:t>
                              </m:r>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𝑋</m:t>
                                  </m:r>
                                  <m:r>
                                    <a:rPr lang="en-US" sz="1800" i="1">
                                      <a:effectLst/>
                                      <a:latin typeface="Cambria Math" panose="02040503050406030204" pitchFamily="18" charset="0"/>
                                      <a:ea typeface="SimSun" panose="02010600030101010101" pitchFamily="2" charset="-122"/>
                                    </a:rPr>
                                    <m:t>,</m:t>
                                  </m:r>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r>
                                <m:rPr>
                                  <m:sty m:val="p"/>
                                </m:rPr>
                                <a:rPr lang="en-US" sz="1800">
                                  <a:effectLst/>
                                  <a:latin typeface="Cambria Math" panose="02040503050406030204" pitchFamily="18" charset="0"/>
                                  <a:ea typeface="SimSun" panose="02010600030101010101" pitchFamily="2" charset="-122"/>
                                </a:rPr>
                                <m:t>d</m:t>
                              </m:r>
                              <m:r>
                                <a:rPr lang="en-US" sz="1800" i="1">
                                  <a:effectLst/>
                                  <a:latin typeface="Cambria Math" panose="02040503050406030204" pitchFamily="18" charset="0"/>
                                  <a:ea typeface="SimSun" panose="02010600030101010101" pitchFamily="2" charset="-122"/>
                                </a:rPr>
                                <m:t>𝑋</m:t>
                              </m:r>
                              <m:r>
                                <m:rPr>
                                  <m:sty m:val="p"/>
                                </m:rPr>
                                <a:rPr lang="en-US" sz="1800">
                                  <a:effectLst/>
                                  <a:latin typeface="Cambria Math" panose="02040503050406030204" pitchFamily="18" charset="0"/>
                                  <a:ea typeface="SimSun" panose="02010600030101010101" pitchFamily="2" charset="-122"/>
                                </a:rPr>
                                <m:t>dΘ</m:t>
                              </m:r>
                            </m:e>
                          </m:nary>
                        </m:e>
                      </m:nary>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rPr>
                          </m:ctrlPr>
                        </m:naryPr>
                        <m:sub>
                          <m:r>
                            <m:rPr>
                              <m:sty m:val="p"/>
                            </m:rPr>
                            <a:rPr lang="en-US" sz="1800">
                              <a:effectLst/>
                              <a:latin typeface="Cambria Math" panose="02040503050406030204" pitchFamily="18" charset="0"/>
                              <a:ea typeface="SimSun" panose="02010600030101010101" pitchFamily="2" charset="-122"/>
                            </a:rPr>
                            <m:t>Θ</m:t>
                          </m:r>
                        </m:sub>
                        <m:sup/>
                        <m:e>
                          <m:r>
                            <m:rPr>
                              <m:sty m:val="p"/>
                            </m:rPr>
                            <a:rPr lang="en-US" sz="1800">
                              <a:effectLst/>
                              <a:latin typeface="Cambria Math" panose="02040503050406030204" pitchFamily="18" charset="0"/>
                              <a:ea typeface="SimSun" panose="02010600030101010101" pitchFamily="2" charset="-122"/>
                            </a:rPr>
                            <m:t>Θ</m:t>
                          </m:r>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r>
                            <m:rPr>
                              <m:sty m:val="p"/>
                            </m:rPr>
                            <a:rPr lang="en-US" sz="1800">
                              <a:effectLst/>
                              <a:latin typeface="Cambria Math" panose="02040503050406030204" pitchFamily="18" charset="0"/>
                              <a:ea typeface="SimSun" panose="02010600030101010101" pitchFamily="2" charset="-122"/>
                            </a:rPr>
                            <m:t>dΘ</m:t>
                          </m:r>
                        </m:e>
                      </m:nary>
                      <m:r>
                        <a:rPr lang="en-US" sz="1800" b="0" i="1" smtClean="0">
                          <a:effectLst/>
                          <a:latin typeface="Cambria Math" panose="02040503050406030204" pitchFamily="18" charset="0"/>
                          <a:ea typeface="SimSun" panose="02010600030101010101" pitchFamily="2" charset="-122"/>
                        </a:rPr>
                        <m:t>    (1.26)</m:t>
                      </m:r>
                    </m:oMath>
                  </m:oMathPara>
                </a14:m>
                <a:endParaRPr lang="en-US" sz="1800" dirty="0"/>
              </a:p>
              <a:p>
                <a:pPr marL="0" indent="0">
                  <a:buNone/>
                </a:pPr>
                <a14:m>
                  <m:oMathPara xmlns:m="http://schemas.openxmlformats.org/officeDocument/2006/math">
                    <m:oMathParaPr>
                      <m:jc m:val="right"/>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𝑉</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d>
                      <m:r>
                        <a:rPr lang="en-US" sz="1800" i="1">
                          <a:effectLst/>
                          <a:latin typeface="Cambria Math" panose="02040503050406030204" pitchFamily="18" charset="0"/>
                          <a:ea typeface="SimSun" panose="02010600030101010101" pitchFamily="2" charset="-122"/>
                        </a:rPr>
                        <m:t>=</m:t>
                      </m:r>
                      <m:nary>
                        <m:naryPr>
                          <m:limLoc m:val="undOvr"/>
                          <m:supHide m:val="on"/>
                          <m:ctrlPr>
                            <a:rPr lang="en-US" sz="1800" i="1">
                              <a:effectLst/>
                              <a:latin typeface="Cambria Math" panose="02040503050406030204" pitchFamily="18" charset="0"/>
                            </a:rPr>
                          </m:ctrlPr>
                        </m:naryPr>
                        <m:sub>
                          <m:r>
                            <m:rPr>
                              <m:sty m:val="p"/>
                            </m:rPr>
                            <a:rPr lang="en-US" sz="1800">
                              <a:effectLst/>
                              <a:latin typeface="Cambria Math" panose="02040503050406030204" pitchFamily="18" charset="0"/>
                              <a:ea typeface="SimSun" panose="02010600030101010101" pitchFamily="2" charset="-122"/>
                            </a:rPr>
                            <m:t>Θ</m:t>
                          </m:r>
                        </m:sub>
                        <m:sup/>
                        <m:e>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d>
                            </m:e>
                          </m:d>
                          <m:sSup>
                            <m:sSupPr>
                              <m:ctrlPr>
                                <a:rPr lang="en-US" sz="1800" i="1">
                                  <a:effectLst/>
                                  <a:latin typeface="Cambria Math" panose="02040503050406030204" pitchFamily="18" charset="0"/>
                                </a:rPr>
                              </m:ctrlPr>
                            </m:sSupPr>
                            <m:e>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d>
                                </m:e>
                              </m:d>
                            </m:e>
                            <m:sup>
                              <m:r>
                                <a:rPr lang="en-US" sz="1800" i="1">
                                  <a:effectLst/>
                                  <a:latin typeface="Cambria Math" panose="02040503050406030204" pitchFamily="18" charset="0"/>
                                  <a:ea typeface="SimSun" panose="02010600030101010101" pitchFamily="2" charset="-122"/>
                                </a:rPr>
                                <m:t>𝑇</m:t>
                              </m:r>
                            </m:sup>
                          </m:sSup>
                          <m:r>
                            <a:rPr lang="en-US" sz="1800" i="1">
                              <a:effectLst/>
                              <a:latin typeface="Cambria Math" panose="02040503050406030204" pitchFamily="18" charset="0"/>
                              <a:ea typeface="SimSun" panose="02010600030101010101" pitchFamily="2" charset="-122"/>
                            </a:rPr>
                            <m:t>𝑓</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r>
                            <m:rPr>
                              <m:sty m:val="p"/>
                            </m:rPr>
                            <a:rPr lang="en-US" sz="1800">
                              <a:effectLst/>
                              <a:latin typeface="Cambria Math" panose="02040503050406030204" pitchFamily="18" charset="0"/>
                              <a:ea typeface="SimSun" panose="02010600030101010101" pitchFamily="2" charset="-122"/>
                            </a:rPr>
                            <m:t>dΘ</m:t>
                          </m:r>
                        </m:e>
                      </m:nary>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r>
                                <a:rPr lang="en-US" sz="1800" i="1">
                                  <a:effectLst/>
                                  <a:latin typeface="Cambria Math" panose="02040503050406030204" pitchFamily="18" charset="0"/>
                                  <a:ea typeface="SimSun" panose="02010600030101010101" pitchFamily="2" charset="-122"/>
                                </a:rPr>
                                <m:t>𝑇</m:t>
                              </m:r>
                            </m:sup>
                          </m:sSup>
                        </m:e>
                        <m:e>
                          <m:r>
                            <a:rPr lang="en-US" sz="1800" i="1">
                              <a:effectLst/>
                              <a:latin typeface="Cambria Math" panose="02040503050406030204" pitchFamily="18" charset="0"/>
                              <a:ea typeface="SimSun" panose="02010600030101010101" pitchFamily="2" charset="-122"/>
                            </a:rPr>
                            <m:t>𝜉</m:t>
                          </m:r>
                        </m:e>
                      </m:d>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e>
                          <m:r>
                            <a:rPr lang="en-US" sz="1800" i="1">
                              <a:effectLst/>
                              <a:latin typeface="Cambria Math" panose="02040503050406030204" pitchFamily="18" charset="0"/>
                              <a:ea typeface="SimSun" panose="02010600030101010101" pitchFamily="2" charset="-122"/>
                            </a:rPr>
                            <m:t>𝜉</m:t>
                          </m:r>
                        </m:e>
                      </m:d>
                      <m:r>
                        <a:rPr lang="en-US" sz="1800" i="1">
                          <a:effectLst/>
                          <a:latin typeface="Cambria Math" panose="02040503050406030204" pitchFamily="18" charset="0"/>
                          <a:ea typeface="SimSun" panose="02010600030101010101" pitchFamily="2" charset="-122"/>
                        </a:rPr>
                        <m:t>𝐸</m:t>
                      </m:r>
                      <m:d>
                        <m:dPr>
                          <m:ctrlPr>
                            <a:rPr lang="en-US" sz="1800" i="1">
                              <a:effectLst/>
                              <a:latin typeface="Cambria Math" panose="02040503050406030204" pitchFamily="18" charset="0"/>
                            </a:rPr>
                          </m:ctrlPr>
                        </m:dPr>
                        <m:e>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r>
                                <a:rPr lang="en-US" sz="1800" i="1">
                                  <a:effectLst/>
                                  <a:latin typeface="Cambria Math" panose="02040503050406030204" pitchFamily="18" charset="0"/>
                                  <a:ea typeface="SimSun" panose="02010600030101010101" pitchFamily="2" charset="-122"/>
                                </a:rPr>
                                <m:t>𝑇</m:t>
                              </m:r>
                            </m:sup>
                          </m:sSup>
                        </m:e>
                        <m:e>
                          <m:r>
                            <a:rPr lang="en-US" sz="1800" i="1">
                              <a:effectLst/>
                              <a:latin typeface="Cambria Math" panose="02040503050406030204" pitchFamily="18" charset="0"/>
                              <a:ea typeface="SimSun" panose="02010600030101010101" pitchFamily="2" charset="-122"/>
                            </a:rPr>
                            <m:t>𝜉</m:t>
                          </m:r>
                        </m:e>
                      </m:d>
                      <m:r>
                        <a:rPr lang="en-US" sz="1800" b="0" i="1" smtClean="0">
                          <a:effectLst/>
                          <a:latin typeface="Cambria Math" panose="02040503050406030204" pitchFamily="18" charset="0"/>
                          <a:ea typeface="SimSun" panose="02010600030101010101" pitchFamily="2" charset="-122"/>
                        </a:rPr>
                        <m:t>    (1.27)</m:t>
                      </m:r>
                    </m:oMath>
                  </m:oMathPara>
                </a14:m>
                <a:endParaRPr lang="en-US" sz="1800" dirty="0"/>
              </a:p>
            </p:txBody>
          </p:sp>
        </mc:Choice>
        <mc:Fallback xmlns="">
          <p:sp>
            <p:nvSpPr>
              <p:cNvPr id="3" name="Content Placeholder 2">
                <a:extLst>
                  <a:ext uri="{FF2B5EF4-FFF2-40B4-BE49-F238E27FC236}">
                    <a16:creationId xmlns:a16="http://schemas.microsoft.com/office/drawing/2014/main" id="{2B903C0A-5C04-A2E0-E181-E07EC1ED50E0}"/>
                  </a:ext>
                </a:extLst>
              </p:cNvPr>
              <p:cNvSpPr>
                <a:spLocks noGrp="1" noRot="1" noChangeAspect="1" noMove="1" noResize="1" noEditPoints="1" noAdjustHandles="1" noChangeArrowheads="1" noChangeShapeType="1" noTextEdit="1"/>
              </p:cNvSpPr>
              <p:nvPr>
                <p:ph idx="1"/>
              </p:nvPr>
            </p:nvSpPr>
            <p:spPr>
              <a:xfrm>
                <a:off x="267285" y="914399"/>
                <a:ext cx="11662117" cy="5176066"/>
              </a:xfrm>
              <a:blipFill>
                <a:blip r:embed="rId4"/>
                <a:stretch>
                  <a:fillRect l="-470" t="-5300" r="-418" b="-482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5D2DB75-507C-2094-9140-5B8989602AA1}"/>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C543F6C1-F730-FC0E-52FC-31F11445755B}"/>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F9918763-7DE2-617B-635F-E67F4AB8D0EC}"/>
              </a:ext>
            </a:extLst>
          </p:cNvPr>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1300731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566EB-97AC-9F4B-6AE0-19EB87BFE655}"/>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378D65-60CC-C8B8-5B50-8B2DBA224296}"/>
                  </a:ext>
                </a:extLst>
              </p:cNvPr>
              <p:cNvSpPr>
                <a:spLocks noGrp="1"/>
              </p:cNvSpPr>
              <p:nvPr>
                <p:ph idx="1"/>
              </p:nvPr>
            </p:nvSpPr>
            <p:spPr/>
            <p:txBody>
              <a:bodyPr>
                <a:noAutofit/>
              </a:bodyPr>
              <a:lstStyle/>
              <a:p>
                <a:pPr marL="0" indent="0">
                  <a:buNone/>
                </a:pPr>
                <a:r>
                  <a:rPr lang="en-US" sz="2200" dirty="0">
                    <a:effectLst/>
                    <a:ea typeface="SimSun" panose="02010600030101010101" pitchFamily="2" charset="-122"/>
                  </a:rPr>
                  <a:t>In general, statistics of Θ are still based on </a:t>
                </a:r>
                <a:r>
                  <a:rPr lang="en-US" sz="2200" i="1" dirty="0">
                    <a:effectLst/>
                    <a:ea typeface="SimSun" panose="02010600030101010101" pitchFamily="2" charset="-122"/>
                  </a:rPr>
                  <a:t>f</a:t>
                </a:r>
                <a:r>
                  <a:rPr lang="en-US" sz="2200" dirty="0">
                    <a:effectLst/>
                    <a:ea typeface="SimSun" panose="02010600030101010101" pitchFamily="2" charset="-122"/>
                  </a:rPr>
                  <a:t>(</a:t>
                </a:r>
                <a:r>
                  <a:rPr lang="en-US" sz="2200" dirty="0" err="1">
                    <a:effectLst/>
                    <a:ea typeface="SimSun" panose="02010600030101010101" pitchFamily="2" charset="-122"/>
                  </a:rPr>
                  <a:t>Θ|</a:t>
                </a:r>
                <a:r>
                  <a:rPr lang="en-US" sz="2200" i="1" dirty="0" err="1">
                    <a:effectLst/>
                    <a:ea typeface="SimSun" panose="02010600030101010101" pitchFamily="2" charset="-122"/>
                  </a:rPr>
                  <a:t>ξ</a:t>
                </a:r>
                <a:r>
                  <a:rPr lang="en-US" sz="2200" dirty="0">
                    <a:effectLst/>
                    <a:ea typeface="SimSun" panose="02010600030101010101" pitchFamily="2" charset="-122"/>
                  </a:rPr>
                  <a:t>). Given sample </a:t>
                </a:r>
                <a14:m>
                  <m:oMath xmlns:m="http://schemas.openxmlformats.org/officeDocument/2006/math">
                    <m:r>
                      <a:rPr lang="en-US" sz="2200" i="1">
                        <a:effectLst/>
                        <a:latin typeface="Cambria Math" panose="02040503050406030204" pitchFamily="18" charset="0"/>
                        <a:ea typeface="SimSun" panose="02010600030101010101" pitchFamily="2" charset="-122"/>
                      </a:rPr>
                      <m:t>𝒳</m:t>
                    </m:r>
                  </m:oMath>
                </a14:m>
                <a:r>
                  <a:rPr lang="en-US" sz="2200" dirty="0">
                    <a:effectLst/>
                    <a:ea typeface="SimSun" panose="02010600030101010101" pitchFamily="2" charset="-122"/>
                  </a:rPr>
                  <a:t> = {</a:t>
                </a:r>
                <a:r>
                  <a:rPr lang="en-US" sz="2200" i="1" dirty="0">
                    <a:effectLst/>
                    <a:ea typeface="SimSun" panose="02010600030101010101" pitchFamily="2" charset="-122"/>
                  </a:rPr>
                  <a:t>X</a:t>
                </a:r>
                <a:r>
                  <a:rPr lang="en-US" sz="2200" baseline="-25000" dirty="0">
                    <a:effectLst/>
                    <a:ea typeface="SimSun" panose="02010600030101010101" pitchFamily="2" charset="-122"/>
                  </a:rPr>
                  <a:t>1</a:t>
                </a:r>
                <a:r>
                  <a:rPr lang="en-US" sz="2200" dirty="0">
                    <a:effectLst/>
                    <a:ea typeface="SimSun" panose="02010600030101010101" pitchFamily="2" charset="-122"/>
                  </a:rPr>
                  <a:t>, </a:t>
                </a:r>
                <a:r>
                  <a:rPr lang="en-US" sz="2200" i="1" dirty="0">
                    <a:effectLst/>
                    <a:ea typeface="SimSun" panose="02010600030101010101" pitchFamily="2" charset="-122"/>
                  </a:rPr>
                  <a:t>X</a:t>
                </a:r>
                <a:r>
                  <a:rPr lang="en-US" sz="2200" baseline="-25000" dirty="0">
                    <a:effectLst/>
                    <a:ea typeface="SimSun" panose="02010600030101010101" pitchFamily="2" charset="-122"/>
                  </a:rPr>
                  <a:t>2</a:t>
                </a:r>
                <a:r>
                  <a:rPr lang="en-US" sz="2200" dirty="0">
                    <a:effectLst/>
                    <a:ea typeface="SimSun" panose="02010600030101010101" pitchFamily="2" charset="-122"/>
                  </a:rPr>
                  <a:t>,…, </a:t>
                </a:r>
                <a:r>
                  <a:rPr lang="en-US" sz="2200" i="1" dirty="0">
                    <a:effectLst/>
                    <a:ea typeface="SimSun" panose="02010600030101010101" pitchFamily="2" charset="-122"/>
                  </a:rPr>
                  <a:t>X</a:t>
                </a:r>
                <a:r>
                  <a:rPr lang="en-US" sz="2200" i="1" baseline="-25000" dirty="0">
                    <a:effectLst/>
                    <a:ea typeface="SimSun" panose="02010600030101010101" pitchFamily="2" charset="-122"/>
                  </a:rPr>
                  <a:t>N</a:t>
                </a:r>
                <a:r>
                  <a:rPr lang="en-US" sz="2200" dirty="0">
                    <a:effectLst/>
                    <a:ea typeface="SimSun" panose="02010600030101010101" pitchFamily="2" charset="-122"/>
                  </a:rPr>
                  <a:t>} in which all </a:t>
                </a:r>
                <a:r>
                  <a:rPr lang="en-US" sz="2200" i="1" dirty="0">
                    <a:effectLst/>
                    <a:ea typeface="SimSun" panose="02010600030101010101" pitchFamily="2" charset="-122"/>
                  </a:rPr>
                  <a:t>X</a:t>
                </a:r>
                <a:r>
                  <a:rPr lang="en-US" sz="2200" i="1" baseline="-25000" dirty="0">
                    <a:effectLst/>
                    <a:ea typeface="SimSun" panose="02010600030101010101" pitchFamily="2" charset="-122"/>
                  </a:rPr>
                  <a:t>i</a:t>
                </a:r>
                <a:r>
                  <a:rPr lang="en-US" sz="2200" dirty="0">
                    <a:effectLst/>
                    <a:ea typeface="SimSun" panose="02010600030101010101" pitchFamily="2" charset="-122"/>
                  </a:rPr>
                  <a:t> (s) are </a:t>
                </a:r>
                <a:r>
                  <a:rPr lang="en-US" sz="2200" dirty="0" err="1">
                    <a:effectLst/>
                    <a:ea typeface="SimSun" panose="02010600030101010101" pitchFamily="2" charset="-122"/>
                  </a:rPr>
                  <a:t>iid</a:t>
                </a:r>
                <a:r>
                  <a:rPr lang="en-US" sz="2200" dirty="0">
                    <a:effectLst/>
                    <a:ea typeface="SimSun" panose="02010600030101010101" pitchFamily="2" charset="-122"/>
                  </a:rPr>
                  <a:t>, the likelihood function becomes:</a:t>
                </a:r>
              </a:p>
              <a:p>
                <a:pPr marL="0" indent="0">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rPr>
                        <m:t>𝑓</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𝒳</m:t>
                          </m:r>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Θ</m:t>
                          </m:r>
                        </m:e>
                        <m:e>
                          <m:r>
                            <a:rPr lang="en-US" sz="2200" i="1">
                              <a:effectLst/>
                              <a:latin typeface="Cambria Math" panose="02040503050406030204" pitchFamily="18" charset="0"/>
                              <a:ea typeface="SimSun" panose="02010600030101010101" pitchFamily="2" charset="-122"/>
                            </a:rPr>
                            <m:t>𝜉</m:t>
                          </m:r>
                        </m:e>
                      </m:d>
                      <m:r>
                        <a:rPr lang="en-US" sz="2200" i="1">
                          <a:effectLst/>
                          <a:latin typeface="Cambria Math" panose="02040503050406030204" pitchFamily="18" charset="0"/>
                          <a:ea typeface="SimSun" panose="02010600030101010101" pitchFamily="2" charset="-122"/>
                        </a:rPr>
                        <m:t>=</m:t>
                      </m:r>
                      <m:nary>
                        <m:naryPr>
                          <m:chr m:val="∏"/>
                          <m:limLoc m:val="undOvr"/>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rPr>
                            <m:t>𝑖</m:t>
                          </m:r>
                          <m:r>
                            <a:rPr lang="en-US" sz="2200" i="1">
                              <a:effectLst/>
                              <a:latin typeface="Cambria Math" panose="02040503050406030204" pitchFamily="18" charset="0"/>
                              <a:ea typeface="SimSun" panose="02010600030101010101" pitchFamily="2" charset="-122"/>
                            </a:rPr>
                            <m:t>=1</m:t>
                          </m:r>
                        </m:sub>
                        <m:sup>
                          <m:r>
                            <a:rPr lang="en-US" sz="2200" i="1">
                              <a:effectLst/>
                              <a:latin typeface="Cambria Math" panose="02040503050406030204" pitchFamily="18" charset="0"/>
                              <a:ea typeface="SimSun" panose="02010600030101010101" pitchFamily="2" charset="-122"/>
                            </a:rPr>
                            <m:t>𝑁</m:t>
                          </m:r>
                        </m:sup>
                        <m:e>
                          <m:r>
                            <a:rPr lang="en-US" sz="2200" i="1">
                              <a:effectLst/>
                              <a:latin typeface="Cambria Math" panose="02040503050406030204" pitchFamily="18" charset="0"/>
                              <a:ea typeface="SimSun" panose="02010600030101010101" pitchFamily="2" charset="-122"/>
                            </a:rPr>
                            <m:t>𝑓</m:t>
                          </m:r>
                          <m:d>
                            <m:dPr>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rPr>
                                    <m:t>𝑋</m:t>
                                  </m:r>
                                </m:e>
                                <m:sub>
                                  <m:r>
                                    <a:rPr lang="en-US" sz="2200" i="1">
                                      <a:effectLst/>
                                      <a:latin typeface="Cambria Math" panose="02040503050406030204" pitchFamily="18" charset="0"/>
                                      <a:ea typeface="SimSun" panose="02010600030101010101" pitchFamily="2" charset="-122"/>
                                    </a:rPr>
                                    <m:t>𝑖</m:t>
                                  </m:r>
                                </m:sub>
                              </m:sSub>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Θ</m:t>
                              </m:r>
                            </m:e>
                            <m:e>
                              <m:r>
                                <a:rPr lang="en-US" sz="2200" i="1">
                                  <a:effectLst/>
                                  <a:latin typeface="Cambria Math" panose="02040503050406030204" pitchFamily="18" charset="0"/>
                                  <a:ea typeface="SimSun" panose="02010600030101010101" pitchFamily="2" charset="-122"/>
                                </a:rPr>
                                <m:t>𝜉</m:t>
                              </m:r>
                            </m:e>
                          </m:d>
                        </m:e>
                      </m:nary>
                      <m:r>
                        <a:rPr lang="en-US" sz="2200" b="0" i="1" smtClean="0">
                          <a:effectLst/>
                          <a:latin typeface="Cambria Math" panose="02040503050406030204" pitchFamily="18" charset="0"/>
                          <a:ea typeface="SimSun" panose="02010600030101010101" pitchFamily="2" charset="-122"/>
                        </a:rPr>
                        <m:t>    (1.28)</m:t>
                      </m:r>
                    </m:oMath>
                  </m:oMathPara>
                </a14:m>
                <a:endParaRPr lang="en-US" sz="2200" dirty="0"/>
              </a:p>
              <a:p>
                <a:pPr marL="0" indent="0">
                  <a:buNone/>
                </a:pPr>
                <a:r>
                  <a:rPr lang="en-US" sz="2200" dirty="0">
                    <a:effectLst/>
                    <a:ea typeface="SimSun" panose="02010600030101010101" pitchFamily="2" charset="-122"/>
                  </a:rPr>
                  <a:t>The log-likelihood function </a:t>
                </a:r>
                <a14:m>
                  <m:oMath xmlns:m="http://schemas.openxmlformats.org/officeDocument/2006/math">
                    <m:r>
                      <a:rPr lang="en-US" sz="2200" i="1">
                        <a:effectLst/>
                        <a:latin typeface="Cambria Math" panose="02040503050406030204" pitchFamily="18" charset="0"/>
                        <a:ea typeface="SimSun" panose="02010600030101010101" pitchFamily="2" charset="-122"/>
                      </a:rPr>
                      <m:t>𝓁</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d>
                  </m:oMath>
                </a14:m>
                <a:r>
                  <a:rPr lang="en-US" sz="2200" dirty="0">
                    <a:effectLst/>
                    <a:ea typeface="SimSun" panose="02010600030101010101" pitchFamily="2" charset="-122"/>
                  </a:rPr>
                  <a:t> in MAP is re-defined with observation </a:t>
                </a:r>
                <a:r>
                  <a:rPr lang="en-US" sz="2200" i="1" dirty="0">
                    <a:effectLst/>
                    <a:ea typeface="SimSun" panose="02010600030101010101" pitchFamily="2" charset="-122"/>
                  </a:rPr>
                  <a:t>X</a:t>
                </a:r>
                <a:r>
                  <a:rPr lang="en-US" sz="2200" dirty="0">
                    <a:effectLst/>
                    <a:ea typeface="SimSun" panose="02010600030101010101" pitchFamily="2" charset="-122"/>
                  </a:rPr>
                  <a:t> or sample </a:t>
                </a:r>
                <a14:m>
                  <m:oMath xmlns:m="http://schemas.openxmlformats.org/officeDocument/2006/math">
                    <m:r>
                      <a:rPr lang="en-US" sz="2200" i="1">
                        <a:effectLst/>
                        <a:latin typeface="Cambria Math" panose="02040503050406030204" pitchFamily="18" charset="0"/>
                        <a:ea typeface="SimSun" panose="02010600030101010101" pitchFamily="2" charset="-122"/>
                      </a:rPr>
                      <m:t>𝒳</m:t>
                    </m:r>
                  </m:oMath>
                </a14:m>
                <a:r>
                  <a:rPr lang="en-US" sz="2200" dirty="0">
                    <a:effectLst/>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rPr>
                        <m:t>𝓁</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d>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log</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𝑓</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𝑋</m:t>
                              </m:r>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Θ</m:t>
                              </m:r>
                            </m:e>
                            <m:e>
                              <m:r>
                                <a:rPr lang="en-US" sz="2200" i="1">
                                  <a:effectLst/>
                                  <a:latin typeface="Cambria Math" panose="02040503050406030204" pitchFamily="18" charset="0"/>
                                  <a:ea typeface="SimSun" panose="02010600030101010101" pitchFamily="2" charset="-122"/>
                                </a:rPr>
                                <m:t>𝜉</m:t>
                              </m:r>
                            </m:e>
                          </m:d>
                        </m:e>
                      </m:d>
                      <m:r>
                        <a:rPr lang="en-US" sz="2200" i="1">
                          <a:effectLst/>
                          <a:latin typeface="Cambria Math" panose="02040503050406030204" pitchFamily="18" charset="0"/>
                          <a:ea typeface="SimSun" panose="02010600030101010101" pitchFamily="2" charset="-122"/>
                        </a:rPr>
                        <m:t>=</m:t>
                      </m:r>
                      <m:r>
                        <a:rPr lang="en-US" sz="2200" i="1">
                          <a:effectLst/>
                          <a:latin typeface="Cambria Math" panose="02040503050406030204" pitchFamily="18" charset="0"/>
                          <a:ea typeface="SimSun" panose="02010600030101010101" pitchFamily="2" charset="-122"/>
                        </a:rPr>
                        <m:t>𝑙</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d>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log</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𝑓</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e>
                              <m:r>
                                <a:rPr lang="en-US" sz="2200" i="1">
                                  <a:effectLst/>
                                  <a:latin typeface="Cambria Math" panose="02040503050406030204" pitchFamily="18" charset="0"/>
                                  <a:ea typeface="SimSun" panose="02010600030101010101" pitchFamily="2" charset="-122"/>
                                </a:rPr>
                                <m:t>𝜉</m:t>
                              </m:r>
                            </m:e>
                          </m:d>
                        </m:e>
                      </m:d>
                      <m:r>
                        <a:rPr lang="en-US" sz="2200" b="0" i="1" smtClean="0">
                          <a:effectLst/>
                          <a:latin typeface="Cambria Math" panose="02040503050406030204" pitchFamily="18" charset="0"/>
                          <a:ea typeface="SimSun" panose="02010600030101010101" pitchFamily="2" charset="-122"/>
                        </a:rPr>
                        <m:t>    (1.29)</m:t>
                      </m:r>
                    </m:oMath>
                  </m:oMathPara>
                </a14:m>
                <a:endParaRPr lang="en-US" sz="2200" dirty="0"/>
              </a:p>
              <a:p>
                <a:pPr marL="0" indent="0">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rPr>
                        <m:t>𝓁</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d>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log</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𝑓</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𝒳</m:t>
                              </m:r>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Θ</m:t>
                              </m:r>
                            </m:e>
                            <m:e>
                              <m:r>
                                <a:rPr lang="en-US" sz="2200" i="1">
                                  <a:effectLst/>
                                  <a:latin typeface="Cambria Math" panose="02040503050406030204" pitchFamily="18" charset="0"/>
                                  <a:ea typeface="SimSun" panose="02010600030101010101" pitchFamily="2" charset="-122"/>
                                </a:rPr>
                                <m:t>𝜉</m:t>
                              </m:r>
                            </m:e>
                          </m:d>
                        </m:e>
                      </m:d>
                      <m:r>
                        <a:rPr lang="en-US" sz="2200" i="1">
                          <a:effectLst/>
                          <a:latin typeface="Cambria Math" panose="02040503050406030204" pitchFamily="18" charset="0"/>
                          <a:ea typeface="SimSun" panose="02010600030101010101" pitchFamily="2" charset="-122"/>
                        </a:rPr>
                        <m:t>=</m:t>
                      </m:r>
                      <m:r>
                        <a:rPr lang="en-US" sz="2200" i="1">
                          <a:effectLst/>
                          <a:latin typeface="Cambria Math" panose="02040503050406030204" pitchFamily="18" charset="0"/>
                          <a:ea typeface="SimSun" panose="02010600030101010101" pitchFamily="2" charset="-122"/>
                        </a:rPr>
                        <m:t>𝑙</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d>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log</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𝑓</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e>
                              <m:r>
                                <a:rPr lang="en-US" sz="2200" i="1">
                                  <a:effectLst/>
                                  <a:latin typeface="Cambria Math" panose="02040503050406030204" pitchFamily="18" charset="0"/>
                                  <a:ea typeface="SimSun" panose="02010600030101010101" pitchFamily="2" charset="-122"/>
                                </a:rPr>
                                <m:t>𝜉</m:t>
                              </m:r>
                            </m:e>
                          </m:d>
                        </m:e>
                      </m:d>
                      <m:r>
                        <a:rPr lang="en-US" sz="2200" b="0" i="1" smtClean="0">
                          <a:effectLst/>
                          <a:latin typeface="Cambria Math" panose="02040503050406030204" pitchFamily="18" charset="0"/>
                          <a:ea typeface="SimSun" panose="02010600030101010101" pitchFamily="2" charset="-122"/>
                        </a:rPr>
                        <m:t>    (1.30)</m:t>
                      </m:r>
                    </m:oMath>
                  </m:oMathPara>
                </a14:m>
                <a:endParaRPr lang="en-US" sz="2200" dirty="0"/>
              </a:p>
              <a:p>
                <a:pPr marL="0" indent="0">
                  <a:buNone/>
                </a:pPr>
                <a:r>
                  <a:rPr lang="en-US" sz="2200" dirty="0">
                    <a:effectLst/>
                    <a:ea typeface="SimSun" panose="02010600030101010101" pitchFamily="2" charset="-122"/>
                  </a:rPr>
                  <a:t>Where </a:t>
                </a:r>
                <a:r>
                  <a:rPr lang="en-US" sz="2200" i="1" dirty="0">
                    <a:effectLst/>
                    <a:ea typeface="SimSun" panose="02010600030101010101" pitchFamily="2" charset="-122"/>
                  </a:rPr>
                  <a:t>l</a:t>
                </a:r>
                <a:r>
                  <a:rPr lang="en-US" sz="2200" dirty="0">
                    <a:effectLst/>
                    <a:ea typeface="SimSun" panose="02010600030101010101" pitchFamily="2" charset="-122"/>
                  </a:rPr>
                  <a:t>(Θ) is specified by equation 1.8 with observation </a:t>
                </a:r>
                <a:r>
                  <a:rPr lang="en-US" sz="2200" i="1" dirty="0">
                    <a:effectLst/>
                    <a:ea typeface="SimSun" panose="02010600030101010101" pitchFamily="2" charset="-122"/>
                  </a:rPr>
                  <a:t>X</a:t>
                </a:r>
                <a:r>
                  <a:rPr lang="en-US" sz="2200" dirty="0">
                    <a:effectLst/>
                    <a:ea typeface="SimSun" panose="02010600030101010101" pitchFamily="2" charset="-122"/>
                  </a:rPr>
                  <a:t> or equation 1.10 with sample </a:t>
                </a:r>
                <a14:m>
                  <m:oMath xmlns:m="http://schemas.openxmlformats.org/officeDocument/2006/math">
                    <m:r>
                      <a:rPr lang="en-US" sz="2200" i="1">
                        <a:effectLst/>
                        <a:latin typeface="Cambria Math" panose="02040503050406030204" pitchFamily="18" charset="0"/>
                        <a:ea typeface="SimSun" panose="02010600030101010101" pitchFamily="2" charset="-122"/>
                      </a:rPr>
                      <m:t>𝒳</m:t>
                    </m:r>
                  </m:oMath>
                </a14:m>
                <a:r>
                  <a:rPr lang="en-US" sz="2200" dirty="0">
                    <a:effectLst/>
                    <a:ea typeface="SimSun" panose="02010600030101010101" pitchFamily="2" charset="-122"/>
                  </a:rPr>
                  <a:t>. Therefore, the estimate </a:t>
                </a:r>
                <a14:m>
                  <m:oMath xmlns:m="http://schemas.openxmlformats.org/officeDocument/2006/math">
                    <m:acc>
                      <m:accPr>
                        <m:chr m:val="̂"/>
                        <m:ctrlPr>
                          <a:rPr lang="en-US" sz="2200" i="1">
                            <a:effectLst/>
                            <a:latin typeface="Cambria Math" panose="02040503050406030204" pitchFamily="18" charset="0"/>
                          </a:rPr>
                        </m:ctrlPr>
                      </m:accPr>
                      <m:e>
                        <m:r>
                          <m:rPr>
                            <m:sty m:val="p"/>
                          </m:rPr>
                          <a:rPr lang="en-US" sz="2200">
                            <a:effectLst/>
                            <a:latin typeface="Cambria Math" panose="02040503050406030204" pitchFamily="18" charset="0"/>
                            <a:ea typeface="SimSun" panose="02010600030101010101" pitchFamily="2" charset="-122"/>
                          </a:rPr>
                          <m:t>Θ</m:t>
                        </m:r>
                      </m:e>
                    </m:acc>
                  </m:oMath>
                </a14:m>
                <a:r>
                  <a:rPr lang="en-US" sz="2200" dirty="0">
                    <a:effectLst/>
                    <a:ea typeface="SimSun" panose="02010600030101010101" pitchFamily="2" charset="-122"/>
                  </a:rPr>
                  <a:t> is determined according to MAP as follows:</a:t>
                </a:r>
              </a:p>
              <a:p>
                <a:pPr marL="0" indent="0">
                  <a:buNone/>
                </a:pPr>
                <a14:m>
                  <m:oMathPara xmlns:m="http://schemas.openxmlformats.org/officeDocument/2006/math">
                    <m:oMathParaPr>
                      <m:jc m:val="right"/>
                    </m:oMathParaPr>
                    <m:oMath xmlns:m="http://schemas.openxmlformats.org/officeDocument/2006/math">
                      <m:acc>
                        <m:accPr>
                          <m:chr m:val="̂"/>
                          <m:ctrlPr>
                            <a:rPr lang="en-US" sz="2200" i="1" smtClean="0">
                              <a:effectLst/>
                              <a:latin typeface="Cambria Math" panose="02040503050406030204" pitchFamily="18" charset="0"/>
                            </a:rPr>
                          </m:ctrlPr>
                        </m:accPr>
                        <m:e>
                          <m:r>
                            <m:rPr>
                              <m:sty m:val="p"/>
                            </m:rPr>
                            <a:rPr lang="en-US" sz="2200">
                              <a:effectLst/>
                              <a:latin typeface="Cambria Math" panose="02040503050406030204" pitchFamily="18" charset="0"/>
                              <a:ea typeface="SimSun" panose="02010600030101010101" pitchFamily="2" charset="-122"/>
                            </a:rPr>
                            <m:t>Θ</m:t>
                          </m:r>
                        </m:e>
                      </m:acc>
                      <m:r>
                        <a:rPr lang="en-US" sz="2200" i="1">
                          <a:effectLst/>
                          <a:latin typeface="Cambria Math" panose="02040503050406030204" pitchFamily="18" charset="0"/>
                          <a:ea typeface="SimSun" panose="02010600030101010101" pitchFamily="2" charset="-122"/>
                        </a:rPr>
                        <m:t>=</m:t>
                      </m:r>
                      <m:func>
                        <m:funcPr>
                          <m:ctrlPr>
                            <a:rPr lang="en-US" sz="2200" i="1">
                              <a:effectLst/>
                              <a:latin typeface="Cambria Math" panose="02040503050406030204" pitchFamily="18" charset="0"/>
                            </a:rPr>
                          </m:ctrlPr>
                        </m:funcPr>
                        <m:fName>
                          <m:limLow>
                            <m:limLowPr>
                              <m:ctrlPr>
                                <a:rPr lang="en-US" sz="2200" i="1">
                                  <a:effectLst/>
                                  <a:latin typeface="Cambria Math" panose="02040503050406030204" pitchFamily="18" charset="0"/>
                                </a:rPr>
                              </m:ctrlPr>
                            </m:limLowPr>
                            <m:e>
                              <m:r>
                                <m:rPr>
                                  <m:sty m:val="p"/>
                                </m:rPr>
                                <a:rPr lang="en-US" sz="2200">
                                  <a:effectLst/>
                                  <a:latin typeface="Cambria Math" panose="02040503050406030204" pitchFamily="18" charset="0"/>
                                  <a:ea typeface="SimSun" panose="02010600030101010101" pitchFamily="2" charset="-122"/>
                                </a:rPr>
                                <m:t>argmax</m:t>
                              </m:r>
                            </m:e>
                            <m:lim>
                              <m:r>
                                <m:rPr>
                                  <m:sty m:val="p"/>
                                </m:rPr>
                                <a:rPr lang="en-US" sz="2200">
                                  <a:effectLst/>
                                  <a:latin typeface="Cambria Math" panose="02040503050406030204" pitchFamily="18" charset="0"/>
                                  <a:ea typeface="SimSun" panose="02010600030101010101" pitchFamily="2" charset="-122"/>
                                </a:rPr>
                                <m:t>Θ</m:t>
                              </m:r>
                            </m:lim>
                          </m:limLow>
                        </m:fName>
                        <m:e>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𝓁</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d>
                            </m:e>
                          </m:d>
                        </m:e>
                      </m:func>
                      <m:r>
                        <a:rPr lang="en-US" sz="2200" i="1">
                          <a:effectLst/>
                          <a:latin typeface="Cambria Math" panose="02040503050406030204" pitchFamily="18" charset="0"/>
                          <a:ea typeface="SimSun" panose="02010600030101010101" pitchFamily="2" charset="-122"/>
                        </a:rPr>
                        <m:t>=</m:t>
                      </m:r>
                      <m:func>
                        <m:funcPr>
                          <m:ctrlPr>
                            <a:rPr lang="en-US" sz="2200" i="1">
                              <a:effectLst/>
                              <a:latin typeface="Cambria Math" panose="02040503050406030204" pitchFamily="18" charset="0"/>
                            </a:rPr>
                          </m:ctrlPr>
                        </m:funcPr>
                        <m:fName>
                          <m:limLow>
                            <m:limLowPr>
                              <m:ctrlPr>
                                <a:rPr lang="en-US" sz="2200" i="1">
                                  <a:effectLst/>
                                  <a:latin typeface="Cambria Math" panose="02040503050406030204" pitchFamily="18" charset="0"/>
                                </a:rPr>
                              </m:ctrlPr>
                            </m:limLowPr>
                            <m:e>
                              <m:r>
                                <m:rPr>
                                  <m:sty m:val="p"/>
                                </m:rPr>
                                <a:rPr lang="en-US" sz="2200">
                                  <a:effectLst/>
                                  <a:latin typeface="Cambria Math" panose="02040503050406030204" pitchFamily="18" charset="0"/>
                                  <a:ea typeface="SimSun" panose="02010600030101010101" pitchFamily="2" charset="-122"/>
                                </a:rPr>
                                <m:t>argmax</m:t>
                              </m:r>
                            </m:e>
                            <m:lim>
                              <m:r>
                                <m:rPr>
                                  <m:sty m:val="p"/>
                                </m:rPr>
                                <a:rPr lang="en-US" sz="2200">
                                  <a:effectLst/>
                                  <a:latin typeface="Cambria Math" panose="02040503050406030204" pitchFamily="18" charset="0"/>
                                  <a:ea typeface="SimSun" panose="02010600030101010101" pitchFamily="2" charset="-122"/>
                                </a:rPr>
                                <m:t>Θ</m:t>
                              </m:r>
                            </m:lim>
                          </m:limLow>
                        </m:fName>
                        <m:e>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𝑙</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d>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log</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𝑓</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e>
                                      <m:r>
                                        <a:rPr lang="en-US" sz="2200" i="1">
                                          <a:effectLst/>
                                          <a:latin typeface="Cambria Math" panose="02040503050406030204" pitchFamily="18" charset="0"/>
                                          <a:ea typeface="SimSun" panose="02010600030101010101" pitchFamily="2" charset="-122"/>
                                        </a:rPr>
                                        <m:t>𝜉</m:t>
                                      </m:r>
                                    </m:e>
                                  </m:d>
                                </m:e>
                              </m:d>
                            </m:e>
                          </m:d>
                        </m:e>
                      </m:func>
                      <m:r>
                        <a:rPr lang="en-US" sz="2200" b="0" i="1" smtClean="0">
                          <a:effectLst/>
                          <a:latin typeface="Cambria Math" panose="02040503050406030204" pitchFamily="18" charset="0"/>
                          <a:ea typeface="SimSun" panose="02010600030101010101" pitchFamily="2" charset="-122"/>
                        </a:rPr>
                        <m:t>    (1.31)</m:t>
                      </m:r>
                    </m:oMath>
                  </m:oMathPara>
                </a14:m>
                <a:endParaRPr lang="en-US" sz="2200" dirty="0"/>
              </a:p>
              <a:p>
                <a:pPr marL="0" indent="0">
                  <a:buNone/>
                </a:pPr>
                <a:r>
                  <a:rPr lang="en-US" sz="2200" dirty="0">
                    <a:effectLst/>
                    <a:ea typeface="SimSun" panose="02010600030101010101" pitchFamily="2" charset="-122"/>
                  </a:rPr>
                  <a:t>Good information provided by the prior </a:t>
                </a:r>
                <a:r>
                  <a:rPr lang="en-US" sz="2200" i="1" dirty="0">
                    <a:effectLst/>
                    <a:ea typeface="SimSun" panose="02010600030101010101" pitchFamily="2" charset="-122"/>
                  </a:rPr>
                  <a:t>f</a:t>
                </a:r>
                <a:r>
                  <a:rPr lang="en-US" sz="2200" dirty="0">
                    <a:effectLst/>
                    <a:ea typeface="SimSun" panose="02010600030101010101" pitchFamily="2" charset="-122"/>
                  </a:rPr>
                  <a:t>(</a:t>
                </a:r>
                <a:r>
                  <a:rPr lang="en-US" sz="2200" dirty="0" err="1">
                    <a:effectLst/>
                    <a:ea typeface="SimSun" panose="02010600030101010101" pitchFamily="2" charset="-122"/>
                  </a:rPr>
                  <a:t>Θ|</a:t>
                </a:r>
                <a:r>
                  <a:rPr lang="en-US" sz="2200" i="1" dirty="0" err="1">
                    <a:effectLst/>
                    <a:ea typeface="SimSun" panose="02010600030101010101" pitchFamily="2" charset="-122"/>
                  </a:rPr>
                  <a:t>ξ</a:t>
                </a:r>
                <a:r>
                  <a:rPr lang="en-US" sz="2200" dirty="0">
                    <a:effectLst/>
                    <a:ea typeface="SimSun" panose="02010600030101010101" pitchFamily="2" charset="-122"/>
                  </a:rPr>
                  <a:t>) can improve quality of estimation. Essentially, MAP is an improved variant of MLE. Later on, we also recognize that EM algorithm is also a variant of MLE. All of them aim to maximize log-likelihood functions.</a:t>
                </a:r>
                <a:endParaRPr lang="en-US" sz="2200" dirty="0"/>
              </a:p>
            </p:txBody>
          </p:sp>
        </mc:Choice>
        <mc:Fallback xmlns="">
          <p:sp>
            <p:nvSpPr>
              <p:cNvPr id="3" name="Content Placeholder 2">
                <a:extLst>
                  <a:ext uri="{FF2B5EF4-FFF2-40B4-BE49-F238E27FC236}">
                    <a16:creationId xmlns:a16="http://schemas.microsoft.com/office/drawing/2014/main" id="{21378D65-60CC-C8B8-5B50-8B2DBA224296}"/>
                  </a:ext>
                </a:extLst>
              </p:cNvPr>
              <p:cNvSpPr>
                <a:spLocks noGrp="1" noRot="1" noChangeAspect="1" noMove="1" noResize="1" noEditPoints="1" noAdjustHandles="1" noChangeArrowheads="1" noChangeShapeType="1" noTextEdit="1"/>
              </p:cNvSpPr>
              <p:nvPr>
                <p:ph idx="1"/>
              </p:nvPr>
            </p:nvSpPr>
            <p:spPr>
              <a:blipFill>
                <a:blip r:embed="rId4"/>
                <a:stretch>
                  <a:fillRect l="-754" t="-824" r="-696" b="-68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6F86A28-4BDB-B9A6-3BD4-E6A5E1130742}"/>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37360857-2003-18B7-8F3A-9AA9ED647737}"/>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E17E1AA5-742A-0F23-248B-7C1BFC8AEDC4}"/>
              </a:ext>
            </a:extLst>
          </p:cNvPr>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17208851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3DAD-1BF1-09C4-5765-2EEDE929B3A4}"/>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CE87B5-1DBD-D161-185E-2FA935590553}"/>
                  </a:ext>
                </a:extLst>
              </p:cNvPr>
              <p:cNvSpPr>
                <a:spLocks noGrp="1"/>
              </p:cNvSpPr>
              <p:nvPr>
                <p:ph idx="1"/>
              </p:nvPr>
            </p:nvSpPr>
            <p:spPr>
              <a:xfrm>
                <a:off x="225083" y="914399"/>
                <a:ext cx="11732455" cy="5176066"/>
              </a:xfrm>
            </p:spPr>
            <p:txBody>
              <a:bodyPr>
                <a:noAutofit/>
              </a:bodyPr>
              <a:lstStyle/>
              <a:p>
                <a:pPr marL="0" indent="0">
                  <a:buNone/>
                </a:pPr>
                <a:r>
                  <a:rPr lang="en-US" sz="1900" dirty="0">
                    <a:effectLst/>
                    <a:ea typeface="SimSun" panose="02010600030101010101" pitchFamily="2" charset="-122"/>
                  </a:rPr>
                  <a:t>Likelihood Hessian matrix </a:t>
                </a:r>
                <a14:m>
                  <m:oMath xmlns:m="http://schemas.openxmlformats.org/officeDocument/2006/math">
                    <m:r>
                      <a:rPr lang="en-US" sz="1900" i="1">
                        <a:effectLst/>
                        <a:latin typeface="Cambria Math" panose="02040503050406030204" pitchFamily="18" charset="0"/>
                        <a:ea typeface="SimSun" panose="02010600030101010101" pitchFamily="2" charset="-122"/>
                      </a:rPr>
                      <m:t>𝑆</m:t>
                    </m:r>
                    <m:d>
                      <m:dPr>
                        <m:ctrlPr>
                          <a:rPr lang="en-US" sz="1900" i="1">
                            <a:effectLst/>
                            <a:latin typeface="Cambria Math" panose="02040503050406030204" pitchFamily="18" charset="0"/>
                          </a:rPr>
                        </m:ctrlPr>
                      </m:dPr>
                      <m:e>
                        <m:acc>
                          <m:accPr>
                            <m:chr m:val="̂"/>
                            <m:ctrlPr>
                              <a:rPr lang="en-US" sz="1900" i="1">
                                <a:effectLst/>
                                <a:latin typeface="Cambria Math" panose="02040503050406030204" pitchFamily="18" charset="0"/>
                              </a:rPr>
                            </m:ctrlPr>
                          </m:accPr>
                          <m:e>
                            <m:r>
                              <m:rPr>
                                <m:sty m:val="p"/>
                              </m:rPr>
                              <a:rPr lang="en-US" sz="1900">
                                <a:effectLst/>
                                <a:latin typeface="Cambria Math" panose="02040503050406030204" pitchFamily="18" charset="0"/>
                                <a:ea typeface="SimSun" panose="02010600030101010101" pitchFamily="2" charset="-122"/>
                              </a:rPr>
                              <m:t>Θ</m:t>
                            </m:r>
                          </m:e>
                        </m:acc>
                      </m:e>
                    </m:d>
                  </m:oMath>
                </a14:m>
                <a:r>
                  <a:rPr lang="en-US" sz="1900" dirty="0">
                    <a:effectLst/>
                    <a:ea typeface="SimSun" panose="02010600030101010101" pitchFamily="2" charset="-122"/>
                  </a:rPr>
                  <a:t>, information matrix </a:t>
                </a:r>
                <a14:m>
                  <m:oMath xmlns:m="http://schemas.openxmlformats.org/officeDocument/2006/math">
                    <m:r>
                      <a:rPr lang="en-US" sz="1900" i="1">
                        <a:effectLst/>
                        <a:latin typeface="Cambria Math" panose="02040503050406030204" pitchFamily="18" charset="0"/>
                        <a:ea typeface="SimSun" panose="02010600030101010101" pitchFamily="2" charset="-122"/>
                      </a:rPr>
                      <m:t>𝐼</m:t>
                    </m:r>
                    <m:d>
                      <m:dPr>
                        <m:ctrlPr>
                          <a:rPr lang="en-US" sz="1900" i="1">
                            <a:effectLst/>
                            <a:latin typeface="Cambria Math" panose="02040503050406030204" pitchFamily="18" charset="0"/>
                          </a:rPr>
                        </m:ctrlPr>
                      </m:dPr>
                      <m:e>
                        <m:acc>
                          <m:accPr>
                            <m:chr m:val="̂"/>
                            <m:ctrlPr>
                              <a:rPr lang="en-US" sz="1900" i="1">
                                <a:effectLst/>
                                <a:latin typeface="Cambria Math" panose="02040503050406030204" pitchFamily="18" charset="0"/>
                              </a:rPr>
                            </m:ctrlPr>
                          </m:accPr>
                          <m:e>
                            <m:r>
                              <m:rPr>
                                <m:sty m:val="p"/>
                              </m:rPr>
                              <a:rPr lang="en-US" sz="1900">
                                <a:effectLst/>
                                <a:latin typeface="Cambria Math" panose="02040503050406030204" pitchFamily="18" charset="0"/>
                                <a:ea typeface="SimSun" panose="02010600030101010101" pitchFamily="2" charset="-122"/>
                              </a:rPr>
                              <m:t>Θ</m:t>
                            </m:r>
                          </m:e>
                        </m:acc>
                      </m:e>
                    </m:d>
                  </m:oMath>
                </a14:m>
                <a:r>
                  <a:rPr lang="en-US" sz="1900" dirty="0">
                    <a:effectLst/>
                    <a:ea typeface="SimSun" panose="02010600030101010101" pitchFamily="2" charset="-122"/>
                  </a:rPr>
                  <a:t>, and </a:t>
                </a:r>
                <a:r>
                  <a:rPr lang="en-US" sz="1900" b="0" i="0" dirty="0">
                    <a:solidFill>
                      <a:srgbClr val="000000"/>
                    </a:solidFill>
                    <a:effectLst/>
                    <a:latin typeface="TimesNewRomanPSMT"/>
                    <a:ea typeface="SimSun" panose="02010600030101010101" pitchFamily="2" charset="-122"/>
                  </a:rPr>
                  <a:t>Cramer-Rao lower bound </a:t>
                </a:r>
                <a14:m>
                  <m:oMath xmlns:m="http://schemas.openxmlformats.org/officeDocument/2006/math">
                    <m:r>
                      <a:rPr lang="en-US" sz="1900" i="1">
                        <a:effectLst/>
                        <a:latin typeface="Cambria Math" panose="02040503050406030204" pitchFamily="18" charset="0"/>
                        <a:ea typeface="SimSun" panose="02010600030101010101" pitchFamily="2" charset="-122"/>
                      </a:rPr>
                      <m:t>𝐶𝑅</m:t>
                    </m:r>
                    <m:d>
                      <m:dPr>
                        <m:ctrlPr>
                          <a:rPr lang="en-US" sz="1900" i="1">
                            <a:effectLst/>
                            <a:latin typeface="Cambria Math" panose="02040503050406030204" pitchFamily="18" charset="0"/>
                          </a:rPr>
                        </m:ctrlPr>
                      </m:dPr>
                      <m:e>
                        <m:acc>
                          <m:accPr>
                            <m:chr m:val="̂"/>
                            <m:ctrlPr>
                              <a:rPr lang="en-US" sz="1900" i="1">
                                <a:effectLst/>
                                <a:latin typeface="Cambria Math" panose="02040503050406030204" pitchFamily="18" charset="0"/>
                              </a:rPr>
                            </m:ctrlPr>
                          </m:accPr>
                          <m:e>
                            <m:r>
                              <m:rPr>
                                <m:sty m:val="p"/>
                              </m:rPr>
                              <a:rPr lang="en-US" sz="1900">
                                <a:effectLst/>
                                <a:latin typeface="Cambria Math" panose="02040503050406030204" pitchFamily="18" charset="0"/>
                                <a:ea typeface="SimSun" panose="02010600030101010101" pitchFamily="2" charset="-122"/>
                              </a:rPr>
                              <m:t>Θ</m:t>
                            </m:r>
                          </m:e>
                        </m:acc>
                      </m:e>
                    </m:d>
                  </m:oMath>
                </a14:m>
                <a:r>
                  <a:rPr lang="en-US" sz="1900" dirty="0">
                    <a:effectLst/>
                    <a:latin typeface="TimesNewRomanPSMT"/>
                    <a:ea typeface="SimSun" panose="02010600030101010101" pitchFamily="2" charset="-122"/>
                  </a:rPr>
                  <a:t>, </a:t>
                </a:r>
                <a14:m>
                  <m:oMath xmlns:m="http://schemas.openxmlformats.org/officeDocument/2006/math">
                    <m:r>
                      <a:rPr lang="en-US" sz="1900" i="1">
                        <a:effectLst/>
                        <a:latin typeface="Cambria Math" panose="02040503050406030204" pitchFamily="18" charset="0"/>
                        <a:ea typeface="SimSun" panose="02010600030101010101" pitchFamily="2" charset="-122"/>
                      </a:rPr>
                      <m:t>𝐶𝑅</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acc>
                              <m:accPr>
                                <m:chr m:val="̂"/>
                                <m:ctrlPr>
                                  <a:rPr lang="en-US" sz="1900" i="1">
                                    <a:effectLst/>
                                    <a:latin typeface="Cambria Math" panose="02040503050406030204" pitchFamily="18" charset="0"/>
                                  </a:rPr>
                                </m:ctrlPr>
                              </m:accPr>
                              <m:e>
                                <m:r>
                                  <a:rPr lang="en-US" sz="1900" i="1">
                                    <a:effectLst/>
                                    <a:latin typeface="Cambria Math" panose="02040503050406030204" pitchFamily="18" charset="0"/>
                                    <a:ea typeface="SimSun" panose="02010600030101010101" pitchFamily="2" charset="-122"/>
                                  </a:rPr>
                                  <m:t>𝜃</m:t>
                                </m:r>
                              </m:e>
                            </m:acc>
                          </m:e>
                          <m:sub>
                            <m:r>
                              <a:rPr lang="en-US" sz="1900" i="1">
                                <a:effectLst/>
                                <a:latin typeface="Cambria Math" panose="02040503050406030204" pitchFamily="18" charset="0"/>
                                <a:ea typeface="SimSun" panose="02010600030101010101" pitchFamily="2" charset="-122"/>
                              </a:rPr>
                              <m:t>𝑘</m:t>
                            </m:r>
                          </m:sub>
                        </m:sSub>
                      </m:e>
                    </m:d>
                  </m:oMath>
                </a14:m>
                <a:r>
                  <a:rPr lang="en-US" sz="1900" dirty="0">
                    <a:effectLst/>
                    <a:latin typeface="TimesNewRomanPSMT"/>
                    <a:ea typeface="SimSun" panose="02010600030101010101" pitchFamily="2" charset="-122"/>
                  </a:rPr>
                  <a:t> a</a:t>
                </a:r>
                <a:r>
                  <a:rPr lang="en-US" sz="1900" b="0" i="0" dirty="0">
                    <a:solidFill>
                      <a:srgbClr val="000000"/>
                    </a:solidFill>
                    <a:effectLst/>
                    <a:latin typeface="TimesNewRomanPSMT"/>
                    <a:ea typeface="SimSun" panose="02010600030101010101" pitchFamily="2" charset="-122"/>
                  </a:rPr>
                  <a:t>re extended in MAP with the new likelihood function </a:t>
                </a:r>
                <a14:m>
                  <m:oMath xmlns:m="http://schemas.openxmlformats.org/officeDocument/2006/math">
                    <m:r>
                      <a:rPr lang="en-US" sz="1900" i="1">
                        <a:effectLst/>
                        <a:latin typeface="Cambria Math" panose="02040503050406030204" pitchFamily="18" charset="0"/>
                        <a:ea typeface="SimSun" panose="02010600030101010101" pitchFamily="2" charset="-122"/>
                      </a:rPr>
                      <m:t>𝓁</m:t>
                    </m:r>
                    <m:d>
                      <m:dPr>
                        <m:ctrlPr>
                          <a:rPr lang="en-US" sz="1900" i="1">
                            <a:effectLst/>
                            <a:latin typeface="Cambria Math" panose="02040503050406030204" pitchFamily="18" charset="0"/>
                          </a:rPr>
                        </m:ctrlPr>
                      </m:dPr>
                      <m:e>
                        <m:r>
                          <m:rPr>
                            <m:sty m:val="p"/>
                          </m:rPr>
                          <a:rPr lang="en-US" sz="1900">
                            <a:effectLst/>
                            <a:latin typeface="Cambria Math" panose="02040503050406030204" pitchFamily="18" charset="0"/>
                            <a:ea typeface="SimSun" panose="02010600030101010101" pitchFamily="2" charset="-122"/>
                          </a:rPr>
                          <m:t>Θ</m:t>
                        </m:r>
                      </m:e>
                    </m:d>
                  </m:oMath>
                </a14:m>
                <a:r>
                  <a:rPr lang="en-US" sz="1900" dirty="0">
                    <a:effectLst/>
                    <a:latin typeface="TimesNewRomanPSMT"/>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𝑆</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𝐷</m:t>
                          </m:r>
                        </m:e>
                        <m:sup>
                          <m:r>
                            <a:rPr lang="en-US" sz="1900" i="1">
                              <a:effectLst/>
                              <a:latin typeface="Cambria Math" panose="02040503050406030204" pitchFamily="18" charset="0"/>
                              <a:ea typeface="SimSun" panose="02010600030101010101" pitchFamily="2" charset="-122"/>
                            </a:rPr>
                            <m:t>2</m:t>
                          </m:r>
                        </m:sup>
                      </m:sSup>
                      <m:r>
                        <a:rPr lang="en-US" sz="1900" i="1">
                          <a:effectLst/>
                          <a:latin typeface="Cambria Math" panose="02040503050406030204" pitchFamily="18" charset="0"/>
                          <a:ea typeface="SimSun" panose="02010600030101010101" pitchFamily="2" charset="-122"/>
                        </a:rPr>
                        <m:t>𝓁</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e>
                      </m:d>
                      <m:r>
                        <a:rPr lang="en-US" sz="1900" b="0" i="1" smtClean="0">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𝐼</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𝑆</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e>
                          </m:d>
                        </m:e>
                      </m:d>
                      <m:r>
                        <a:rPr lang="en-US" sz="1900" b="0" i="1" smtClean="0">
                          <a:effectLst/>
                          <a:latin typeface="Cambria Math" panose="02040503050406030204" pitchFamily="18" charset="0"/>
                          <a:ea typeface="SimSun" panose="02010600030101010101" pitchFamily="2" charset="-122"/>
                        </a:rPr>
                        <m:t>,</m:t>
                      </m:r>
                      <m:r>
                        <a:rPr lang="en-US" sz="1900" b="0" i="1">
                          <a:solidFill>
                            <a:srgbClr val="000000"/>
                          </a:solidFill>
                          <a:effectLst/>
                          <a:latin typeface="Cambria Math" panose="02040503050406030204" pitchFamily="18" charset="0"/>
                          <a:ea typeface="SimSun" panose="02010600030101010101" pitchFamily="2" charset="-122"/>
                        </a:rPr>
                        <m:t>𝐶𝑅</m:t>
                      </m:r>
                      <m:d>
                        <m:dPr>
                          <m:ctrlPr>
                            <a:rPr lang="en-US" sz="1900" i="1">
                              <a:solidFill>
                                <a:srgbClr val="000000"/>
                              </a:solidFill>
                              <a:effectLst/>
                              <a:latin typeface="Cambria Math" panose="02040503050406030204" pitchFamily="18" charset="0"/>
                              <a:ea typeface="SimSun" panose="02010600030101010101" pitchFamily="2" charset="-122"/>
                            </a:rPr>
                          </m:ctrlPr>
                        </m:dPr>
                        <m:e>
                          <m:acc>
                            <m:accPr>
                              <m:chr m:val="̂"/>
                              <m:ctrlPr>
                                <a:rPr lang="en-US" sz="1900" i="1">
                                  <a:effectLst/>
                                  <a:latin typeface="Cambria Math" panose="02040503050406030204" pitchFamily="18" charset="0"/>
                                  <a:ea typeface="SimSun" panose="02010600030101010101" pitchFamily="2" charset="-122"/>
                                </a:rPr>
                              </m:ctrlPr>
                            </m:accPr>
                            <m:e>
                              <m:r>
                                <m:rPr>
                                  <m:sty m:val="p"/>
                                </m:rPr>
                                <a:rPr lang="en-US" sz="1900">
                                  <a:effectLst/>
                                  <a:latin typeface="Cambria Math" panose="02040503050406030204" pitchFamily="18" charset="0"/>
                                  <a:ea typeface="SimSun" panose="02010600030101010101" pitchFamily="2" charset="-122"/>
                                </a:rPr>
                                <m:t>Θ</m:t>
                              </m:r>
                            </m:e>
                          </m:acc>
                        </m:e>
                      </m:d>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𝐼</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e>
                          </m:d>
                        </m:e>
                        <m:sup>
                          <m:r>
                            <a:rPr lang="en-US" sz="1900" i="1">
                              <a:effectLst/>
                              <a:latin typeface="Cambria Math" panose="02040503050406030204" pitchFamily="18" charset="0"/>
                              <a:ea typeface="SimSun" panose="02010600030101010101" pitchFamily="2" charset="-122"/>
                            </a:rPr>
                            <m:t>−1</m:t>
                          </m:r>
                        </m:sup>
                      </m:sSup>
                    </m:oMath>
                  </m:oMathPara>
                </a14:m>
                <a:endParaRPr lang="en-US" sz="19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b="0" i="1">
                          <a:solidFill>
                            <a:srgbClr val="000000"/>
                          </a:solidFill>
                          <a:effectLst/>
                          <a:latin typeface="Cambria Math" panose="02040503050406030204" pitchFamily="18" charset="0"/>
                          <a:ea typeface="SimSun" panose="02010600030101010101" pitchFamily="2" charset="-122"/>
                        </a:rPr>
                        <m:t>𝐼</m:t>
                      </m:r>
                      <m:d>
                        <m:dPr>
                          <m:ctrlPr>
                            <a:rPr lang="en-US" sz="1900" i="1">
                              <a:solidFill>
                                <a:srgbClr val="000000"/>
                              </a:solidFill>
                              <a:effectLst/>
                              <a:latin typeface="Cambria Math" panose="02040503050406030204" pitchFamily="18" charset="0"/>
                              <a:ea typeface="SimSun" panose="02010600030101010101" pitchFamily="2" charset="-122"/>
                            </a:rPr>
                          </m:ctrlPr>
                        </m:dPr>
                        <m:e>
                          <m:sSub>
                            <m:sSubPr>
                              <m:ctrlPr>
                                <a:rPr lang="en-US" sz="1900" i="1">
                                  <a:solidFill>
                                    <a:srgbClr val="000000"/>
                                  </a:solidFill>
                                  <a:effectLst/>
                                  <a:latin typeface="Cambria Math" panose="02040503050406030204" pitchFamily="18" charset="0"/>
                                  <a:ea typeface="SimSun" panose="02010600030101010101" pitchFamily="2" charset="-122"/>
                                </a:rPr>
                              </m:ctrlPr>
                            </m:sSubPr>
                            <m:e>
                              <m:acc>
                                <m:accPr>
                                  <m:chr m:val="̂"/>
                                  <m:ctrlPr>
                                    <a:rPr lang="en-US" sz="1900" i="1">
                                      <a:solidFill>
                                        <a:srgbClr val="000000"/>
                                      </a:solidFill>
                                      <a:effectLst/>
                                      <a:latin typeface="Cambria Math" panose="02040503050406030204" pitchFamily="18" charset="0"/>
                                      <a:ea typeface="SimSun" panose="02010600030101010101" pitchFamily="2" charset="-122"/>
                                    </a:rPr>
                                  </m:ctrlPr>
                                </m:accPr>
                                <m:e>
                                  <m:r>
                                    <a:rPr lang="en-US" sz="1900" b="0" i="1">
                                      <a:solidFill>
                                        <a:srgbClr val="000000"/>
                                      </a:solidFill>
                                      <a:effectLst/>
                                      <a:latin typeface="Cambria Math" panose="02040503050406030204" pitchFamily="18" charset="0"/>
                                      <a:ea typeface="SimSun" panose="02010600030101010101" pitchFamily="2" charset="-122"/>
                                    </a:rPr>
                                    <m:t>𝜃</m:t>
                                  </m:r>
                                </m:e>
                              </m:acc>
                            </m:e>
                            <m:sub>
                              <m:r>
                                <a:rPr lang="en-US" sz="1900" b="0" i="1">
                                  <a:solidFill>
                                    <a:srgbClr val="000000"/>
                                  </a:solidFill>
                                  <a:effectLst/>
                                  <a:latin typeface="Cambria Math" panose="02040503050406030204" pitchFamily="18" charset="0"/>
                                  <a:ea typeface="SimSun" panose="02010600030101010101" pitchFamily="2" charset="-122"/>
                                </a:rPr>
                                <m:t>𝑘</m:t>
                              </m:r>
                            </m:sub>
                          </m:sSub>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𝑁</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ea typeface="SimSun" panose="02010600030101010101" pitchFamily="2" charset="-122"/>
                            </a:rPr>
                          </m:ctrlPr>
                        </m:dPr>
                        <m:e>
                          <m:f>
                            <m:fPr>
                              <m:ctrlPr>
                                <a:rPr lang="en-US" sz="1900" i="1">
                                  <a:effectLst/>
                                  <a:latin typeface="Cambria Math" panose="02040503050406030204" pitchFamily="18" charset="0"/>
                                  <a:ea typeface="SimSun" panose="02010600030101010101" pitchFamily="2" charset="-122"/>
                                </a:rPr>
                              </m:ctrlPr>
                            </m:fPr>
                            <m:num>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m:t>
                                  </m:r>
                                </m:e>
                                <m:sup>
                                  <m:r>
                                    <a:rPr lang="en-US" sz="1900" i="1">
                                      <a:effectLst/>
                                      <a:latin typeface="Cambria Math" panose="02040503050406030204" pitchFamily="18" charset="0"/>
                                      <a:ea typeface="SimSun" panose="02010600030101010101" pitchFamily="2" charset="-122"/>
                                    </a:rPr>
                                    <m:t>2</m:t>
                                  </m:r>
                                </m:sup>
                              </m:sSup>
                              <m:r>
                                <a:rPr lang="en-US" sz="1900" i="1">
                                  <a:effectLst/>
                                  <a:latin typeface="Cambria Math" panose="02040503050406030204" pitchFamily="18" charset="0"/>
                                  <a:ea typeface="SimSun" panose="02010600030101010101" pitchFamily="2" charset="-122"/>
                                </a:rPr>
                                <m:t>𝓁</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e>
                              </m:d>
                            </m:num>
                            <m:den>
                              <m:r>
                                <a:rPr lang="en-US" sz="1900" i="1">
                                  <a:effectLst/>
                                  <a:latin typeface="Cambria Math" panose="02040503050406030204" pitchFamily="18" charset="0"/>
                                  <a:ea typeface="SimSun" panose="02010600030101010101" pitchFamily="2" charset="-122"/>
                                </a:rPr>
                                <m:t>𝜕</m:t>
                              </m:r>
                              <m:sSubSup>
                                <m:sSubSupPr>
                                  <m:ctrlPr>
                                    <a:rPr lang="en-US" sz="1900" i="1">
                                      <a:effectLst/>
                                      <a:latin typeface="Cambria Math" panose="02040503050406030204" pitchFamily="18" charset="0"/>
                                      <a:ea typeface="SimSun" panose="02010600030101010101" pitchFamily="2" charset="-122"/>
                                    </a:rPr>
                                  </m:ctrlPr>
                                </m:sSubSupPr>
                                <m:e>
                                  <m:r>
                                    <a:rPr lang="en-US" sz="1900" i="1">
                                      <a:effectLst/>
                                      <a:latin typeface="Cambria Math" panose="02040503050406030204" pitchFamily="18" charset="0"/>
                                      <a:ea typeface="SimSun" panose="02010600030101010101" pitchFamily="2" charset="-122"/>
                                    </a:rPr>
                                    <m:t>𝜃</m:t>
                                  </m:r>
                                </m:e>
                                <m:sub>
                                  <m:r>
                                    <a:rPr lang="en-US" sz="1900" i="1">
                                      <a:effectLst/>
                                      <a:latin typeface="Cambria Math" panose="02040503050406030204" pitchFamily="18" charset="0"/>
                                      <a:ea typeface="SimSun" panose="02010600030101010101" pitchFamily="2" charset="-122"/>
                                    </a:rPr>
                                    <m:t>𝑘</m:t>
                                  </m:r>
                                </m:sub>
                                <m:sup>
                                  <m:r>
                                    <a:rPr lang="en-US" sz="1900" i="1">
                                      <a:effectLst/>
                                      <a:latin typeface="Cambria Math" panose="02040503050406030204" pitchFamily="18" charset="0"/>
                                      <a:ea typeface="SimSun" panose="02010600030101010101" pitchFamily="2" charset="-122"/>
                                    </a:rPr>
                                    <m:t>2</m:t>
                                  </m:r>
                                </m:sup>
                              </m:sSubSup>
                            </m:den>
                          </m:f>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𝑁</m:t>
                      </m:r>
                      <m:nary>
                        <m:naryPr>
                          <m:limLoc m:val="undOvr"/>
                          <m:supHide m:val="on"/>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𝑋</m:t>
                          </m:r>
                        </m:sub>
                        <m:sup/>
                        <m:e>
                          <m:nary>
                            <m:naryPr>
                              <m:limLoc m:val="undOvr"/>
                              <m:supHide m:val="on"/>
                              <m:ctrlPr>
                                <a:rPr lang="en-US" sz="1900" i="1">
                                  <a:effectLst/>
                                  <a:latin typeface="Cambria Math" panose="02040503050406030204" pitchFamily="18" charset="0"/>
                                  <a:ea typeface="SimSun" panose="02010600030101010101" pitchFamily="2" charset="-122"/>
                                </a:rPr>
                              </m:ctrlPr>
                            </m:naryPr>
                            <m:sub>
                              <m:r>
                                <m:rPr>
                                  <m:sty m:val="p"/>
                                </m:rPr>
                                <a:rPr lang="en-US" sz="1900">
                                  <a:effectLst/>
                                  <a:latin typeface="Cambria Math" panose="02040503050406030204" pitchFamily="18" charset="0"/>
                                  <a:ea typeface="SimSun" panose="02010600030101010101" pitchFamily="2" charset="-122"/>
                                </a:rPr>
                                <m:t>Θ</m:t>
                              </m:r>
                            </m:sub>
                            <m:sup/>
                            <m:e>
                              <m:f>
                                <m:fPr>
                                  <m:ctrlPr>
                                    <a:rPr lang="en-US" sz="1900" i="1">
                                      <a:effectLst/>
                                      <a:latin typeface="Cambria Math" panose="02040503050406030204" pitchFamily="18" charset="0"/>
                                      <a:ea typeface="SimSun" panose="02010600030101010101" pitchFamily="2" charset="-122"/>
                                    </a:rPr>
                                  </m:ctrlPr>
                                </m:fPr>
                                <m:num>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m:t>
                                      </m:r>
                                    </m:e>
                                    <m:sup>
                                      <m:r>
                                        <a:rPr lang="en-US" sz="1900" i="1">
                                          <a:effectLst/>
                                          <a:latin typeface="Cambria Math" panose="02040503050406030204" pitchFamily="18" charset="0"/>
                                          <a:ea typeface="SimSun" panose="02010600030101010101" pitchFamily="2" charset="-122"/>
                                        </a:rPr>
                                        <m:t>2</m:t>
                                      </m:r>
                                    </m:sup>
                                  </m:sSup>
                                  <m:r>
                                    <a:rPr lang="en-US" sz="1900" i="1">
                                      <a:effectLst/>
                                      <a:latin typeface="Cambria Math" panose="02040503050406030204" pitchFamily="18" charset="0"/>
                                      <a:ea typeface="SimSun" panose="02010600030101010101" pitchFamily="2" charset="-122"/>
                                    </a:rPr>
                                    <m:t>𝓁</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e>
                                  </m:d>
                                </m:num>
                                <m:den>
                                  <m:r>
                                    <a:rPr lang="en-US" sz="1900" i="1">
                                      <a:effectLst/>
                                      <a:latin typeface="Cambria Math" panose="02040503050406030204" pitchFamily="18" charset="0"/>
                                      <a:ea typeface="SimSun" panose="02010600030101010101" pitchFamily="2" charset="-122"/>
                                    </a:rPr>
                                    <m:t>𝜕</m:t>
                                  </m:r>
                                  <m:sSubSup>
                                    <m:sSubSupPr>
                                      <m:ctrlPr>
                                        <a:rPr lang="en-US" sz="1900" i="1">
                                          <a:effectLst/>
                                          <a:latin typeface="Cambria Math" panose="02040503050406030204" pitchFamily="18" charset="0"/>
                                          <a:ea typeface="SimSun" panose="02010600030101010101" pitchFamily="2" charset="-122"/>
                                        </a:rPr>
                                      </m:ctrlPr>
                                    </m:sSubSupPr>
                                    <m:e>
                                      <m:r>
                                        <a:rPr lang="en-US" sz="1900" i="1">
                                          <a:effectLst/>
                                          <a:latin typeface="Cambria Math" panose="02040503050406030204" pitchFamily="18" charset="0"/>
                                          <a:ea typeface="SimSun" panose="02010600030101010101" pitchFamily="2" charset="-122"/>
                                        </a:rPr>
                                        <m:t>𝜃</m:t>
                                      </m:r>
                                    </m:e>
                                    <m:sub>
                                      <m:r>
                                        <a:rPr lang="en-US" sz="1900" i="1">
                                          <a:effectLst/>
                                          <a:latin typeface="Cambria Math" panose="02040503050406030204" pitchFamily="18" charset="0"/>
                                          <a:ea typeface="SimSun" panose="02010600030101010101" pitchFamily="2" charset="-122"/>
                                        </a:rPr>
                                        <m:t>𝑘</m:t>
                                      </m:r>
                                    </m:sub>
                                    <m:sup>
                                      <m:r>
                                        <a:rPr lang="en-US" sz="1900" i="1">
                                          <a:effectLst/>
                                          <a:latin typeface="Cambria Math" panose="02040503050406030204" pitchFamily="18" charset="0"/>
                                          <a:ea typeface="SimSun" panose="02010600030101010101" pitchFamily="2" charset="-122"/>
                                        </a:rPr>
                                        <m:t>2</m:t>
                                      </m:r>
                                    </m:sup>
                                  </m:sSubSup>
                                </m:den>
                              </m:f>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e>
                                  <m:r>
                                    <a:rPr lang="en-US" sz="1900" i="1">
                                      <a:effectLst/>
                                      <a:latin typeface="Cambria Math" panose="02040503050406030204" pitchFamily="18" charset="0"/>
                                      <a:ea typeface="SimSun" panose="02010600030101010101" pitchFamily="2" charset="-122"/>
                                    </a:rPr>
                                    <m:t>𝜉</m:t>
                                  </m:r>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r>
                                <m:rPr>
                                  <m:sty m:val="p"/>
                                </m:rPr>
                                <a:rPr lang="en-US" sz="1900">
                                  <a:effectLst/>
                                  <a:latin typeface="Cambria Math" panose="02040503050406030204" pitchFamily="18" charset="0"/>
                                  <a:ea typeface="SimSun" panose="02010600030101010101" pitchFamily="2" charset="-122"/>
                                </a:rPr>
                                <m:t>dΘ</m:t>
                              </m:r>
                            </m:e>
                          </m:nary>
                        </m:e>
                      </m:nary>
                    </m:oMath>
                  </m:oMathPara>
                </a14:m>
                <a:endParaRPr lang="en-US" sz="1900" dirty="0">
                  <a:effectLst/>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sz="1900" b="0" i="1">
                          <a:solidFill>
                            <a:srgbClr val="000000"/>
                          </a:solidFill>
                          <a:effectLst/>
                          <a:latin typeface="Cambria Math" panose="02040503050406030204" pitchFamily="18" charset="0"/>
                          <a:ea typeface="SimSun" panose="02010600030101010101" pitchFamily="2" charset="-122"/>
                        </a:rPr>
                        <m:t>𝐶𝑅</m:t>
                      </m:r>
                      <m:d>
                        <m:dPr>
                          <m:ctrlPr>
                            <a:rPr lang="en-US" sz="1900" i="1">
                              <a:solidFill>
                                <a:srgbClr val="000000"/>
                              </a:solidFill>
                              <a:effectLst/>
                              <a:latin typeface="Cambria Math" panose="02040503050406030204" pitchFamily="18" charset="0"/>
                            </a:rPr>
                          </m:ctrlPr>
                        </m:dPr>
                        <m:e>
                          <m:sSub>
                            <m:sSubPr>
                              <m:ctrlPr>
                                <a:rPr lang="en-US" sz="1900" i="1">
                                  <a:solidFill>
                                    <a:srgbClr val="000000"/>
                                  </a:solidFill>
                                  <a:effectLst/>
                                  <a:latin typeface="Cambria Math" panose="02040503050406030204" pitchFamily="18" charset="0"/>
                                </a:rPr>
                              </m:ctrlPr>
                            </m:sSubPr>
                            <m:e>
                              <m:acc>
                                <m:accPr>
                                  <m:chr m:val="̂"/>
                                  <m:ctrlPr>
                                    <a:rPr lang="en-US" sz="1900" i="1">
                                      <a:solidFill>
                                        <a:srgbClr val="000000"/>
                                      </a:solidFill>
                                      <a:effectLst/>
                                      <a:latin typeface="Cambria Math" panose="02040503050406030204" pitchFamily="18" charset="0"/>
                                    </a:rPr>
                                  </m:ctrlPr>
                                </m:accPr>
                                <m:e>
                                  <m:r>
                                    <a:rPr lang="en-US" sz="1900" b="0" i="1">
                                      <a:solidFill>
                                        <a:srgbClr val="000000"/>
                                      </a:solidFill>
                                      <a:effectLst/>
                                      <a:latin typeface="Cambria Math" panose="02040503050406030204" pitchFamily="18" charset="0"/>
                                      <a:ea typeface="SimSun" panose="02010600030101010101" pitchFamily="2" charset="-122"/>
                                    </a:rPr>
                                    <m:t>𝜃</m:t>
                                  </m:r>
                                </m:e>
                              </m:acc>
                            </m:e>
                            <m:sub>
                              <m:r>
                                <a:rPr lang="en-US" sz="1900" b="0" i="1">
                                  <a:solidFill>
                                    <a:srgbClr val="000000"/>
                                  </a:solidFill>
                                  <a:effectLst/>
                                  <a:latin typeface="Cambria Math" panose="02040503050406030204" pitchFamily="18" charset="0"/>
                                  <a:ea typeface="SimSun" panose="02010600030101010101" pitchFamily="2" charset="-122"/>
                                </a:rPr>
                                <m:t>𝑘</m:t>
                              </m:r>
                            </m:sub>
                          </m:sSub>
                        </m:e>
                      </m:d>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rPr>
                          </m:ctrlPr>
                        </m:sSupPr>
                        <m:e>
                          <m:r>
                            <a:rPr lang="en-US" sz="1900" b="0" i="1">
                              <a:solidFill>
                                <a:srgbClr val="000000"/>
                              </a:solidFill>
                              <a:effectLst/>
                              <a:latin typeface="Cambria Math" panose="02040503050406030204" pitchFamily="18" charset="0"/>
                              <a:ea typeface="SimSun" panose="02010600030101010101" pitchFamily="2" charset="-122"/>
                            </a:rPr>
                            <m:t>𝐼</m:t>
                          </m:r>
                          <m:d>
                            <m:dPr>
                              <m:ctrlPr>
                                <a:rPr lang="en-US" sz="1900" i="1">
                                  <a:solidFill>
                                    <a:srgbClr val="000000"/>
                                  </a:solidFill>
                                  <a:effectLst/>
                                  <a:latin typeface="Cambria Math" panose="02040503050406030204" pitchFamily="18" charset="0"/>
                                </a:rPr>
                              </m:ctrlPr>
                            </m:dPr>
                            <m:e>
                              <m:sSub>
                                <m:sSubPr>
                                  <m:ctrlPr>
                                    <a:rPr lang="en-US" sz="1900" i="1">
                                      <a:solidFill>
                                        <a:srgbClr val="000000"/>
                                      </a:solidFill>
                                      <a:effectLst/>
                                      <a:latin typeface="Cambria Math" panose="02040503050406030204" pitchFamily="18" charset="0"/>
                                    </a:rPr>
                                  </m:ctrlPr>
                                </m:sSubPr>
                                <m:e>
                                  <m:acc>
                                    <m:accPr>
                                      <m:chr m:val="̂"/>
                                      <m:ctrlPr>
                                        <a:rPr lang="en-US" sz="1900" i="1">
                                          <a:solidFill>
                                            <a:srgbClr val="000000"/>
                                          </a:solidFill>
                                          <a:effectLst/>
                                          <a:latin typeface="Cambria Math" panose="02040503050406030204" pitchFamily="18" charset="0"/>
                                        </a:rPr>
                                      </m:ctrlPr>
                                    </m:accPr>
                                    <m:e>
                                      <m:r>
                                        <a:rPr lang="en-US" sz="1900" b="0" i="1">
                                          <a:solidFill>
                                            <a:srgbClr val="000000"/>
                                          </a:solidFill>
                                          <a:effectLst/>
                                          <a:latin typeface="Cambria Math" panose="02040503050406030204" pitchFamily="18" charset="0"/>
                                          <a:ea typeface="SimSun" panose="02010600030101010101" pitchFamily="2" charset="-122"/>
                                        </a:rPr>
                                        <m:t>𝜃</m:t>
                                      </m:r>
                                    </m:e>
                                  </m:acc>
                                </m:e>
                                <m:sub>
                                  <m:r>
                                    <a:rPr lang="en-US" sz="1900" b="0" i="1">
                                      <a:solidFill>
                                        <a:srgbClr val="000000"/>
                                      </a:solidFill>
                                      <a:effectLst/>
                                      <a:latin typeface="Cambria Math" panose="02040503050406030204" pitchFamily="18" charset="0"/>
                                      <a:ea typeface="SimSun" panose="02010600030101010101" pitchFamily="2" charset="-122"/>
                                    </a:rPr>
                                    <m:t>𝑘</m:t>
                                  </m:r>
                                </m:sub>
                              </m:sSub>
                            </m:e>
                          </m:d>
                        </m:e>
                        <m:sup>
                          <m:r>
                            <a:rPr lang="en-US" sz="1900" i="1">
                              <a:effectLst/>
                              <a:latin typeface="Cambria Math" panose="02040503050406030204" pitchFamily="18" charset="0"/>
                              <a:ea typeface="SimSun" panose="02010600030101010101" pitchFamily="2" charset="-122"/>
                            </a:rPr>
                            <m:t>−1</m:t>
                          </m:r>
                        </m:sup>
                      </m:sSup>
                    </m:oMath>
                  </m:oMathPara>
                </a14:m>
                <a:endParaRPr lang="en-US" sz="1900" dirty="0"/>
              </a:p>
              <a:p>
                <a:pPr marL="0" indent="0">
                  <a:buNone/>
                </a:pPr>
                <a:r>
                  <a:rPr lang="en-US" sz="1900" dirty="0">
                    <a:effectLst/>
                    <a:ea typeface="SimSun" panose="02010600030101010101" pitchFamily="2" charset="-122"/>
                  </a:rPr>
                  <a:t>Where </a:t>
                </a:r>
                <a:r>
                  <a:rPr lang="en-US" sz="1900" i="1" dirty="0">
                    <a:effectLst/>
                    <a:ea typeface="SimSun" panose="02010600030101010101" pitchFamily="2" charset="-122"/>
                  </a:rPr>
                  <a:t>N</a:t>
                </a:r>
                <a:r>
                  <a:rPr lang="en-US" sz="1900" dirty="0">
                    <a:effectLst/>
                    <a:ea typeface="SimSun" panose="02010600030101010101" pitchFamily="2" charset="-122"/>
                  </a:rPr>
                  <a:t> is size of sample </a:t>
                </a:r>
                <a14:m>
                  <m:oMath xmlns:m="http://schemas.openxmlformats.org/officeDocument/2006/math">
                    <m:r>
                      <a:rPr lang="en-US" sz="1900" i="1">
                        <a:effectLst/>
                        <a:latin typeface="Cambria Math" panose="02040503050406030204" pitchFamily="18" charset="0"/>
                        <a:ea typeface="SimSun" panose="02010600030101010101" pitchFamily="2" charset="-122"/>
                      </a:rPr>
                      <m:t>𝒳</m:t>
                    </m:r>
                  </m:oMath>
                </a14:m>
                <a:r>
                  <a:rPr lang="en-US" sz="1900" dirty="0">
                    <a:effectLst/>
                    <a:ea typeface="SimSun" panose="02010600030101010101" pitchFamily="2" charset="-122"/>
                  </a:rPr>
                  <a:t> = {</a:t>
                </a:r>
                <a:r>
                  <a:rPr lang="en-US" sz="1900" i="1" dirty="0">
                    <a:effectLst/>
                    <a:ea typeface="SimSun" panose="02010600030101010101" pitchFamily="2" charset="-122"/>
                  </a:rPr>
                  <a:t>X</a:t>
                </a:r>
                <a:r>
                  <a:rPr lang="en-US" sz="1900" baseline="-25000" dirty="0">
                    <a:effectLst/>
                    <a:ea typeface="SimSun" panose="02010600030101010101" pitchFamily="2" charset="-122"/>
                  </a:rPr>
                  <a:t>1</a:t>
                </a:r>
                <a:r>
                  <a:rPr lang="en-US" sz="1900" dirty="0">
                    <a:effectLst/>
                    <a:ea typeface="SimSun" panose="02010600030101010101" pitchFamily="2" charset="-122"/>
                  </a:rPr>
                  <a:t>, </a:t>
                </a:r>
                <a:r>
                  <a:rPr lang="en-US" sz="1900" i="1" dirty="0">
                    <a:effectLst/>
                    <a:ea typeface="SimSun" panose="02010600030101010101" pitchFamily="2" charset="-122"/>
                  </a:rPr>
                  <a:t>X</a:t>
                </a:r>
                <a:r>
                  <a:rPr lang="en-US" sz="1900" baseline="-25000" dirty="0">
                    <a:effectLst/>
                    <a:ea typeface="SimSun" panose="02010600030101010101" pitchFamily="2" charset="-122"/>
                  </a:rPr>
                  <a:t>2</a:t>
                </a:r>
                <a:r>
                  <a:rPr lang="en-US" sz="1900" dirty="0">
                    <a:effectLst/>
                    <a:ea typeface="SimSun" panose="02010600030101010101" pitchFamily="2" charset="-122"/>
                  </a:rPr>
                  <a:t>,…, </a:t>
                </a:r>
                <a:r>
                  <a:rPr lang="en-US" sz="1900" i="1" dirty="0">
                    <a:effectLst/>
                    <a:ea typeface="SimSun" panose="02010600030101010101" pitchFamily="2" charset="-122"/>
                  </a:rPr>
                  <a:t>X</a:t>
                </a:r>
                <a:r>
                  <a:rPr lang="en-US" sz="1900" i="1" baseline="-25000" dirty="0">
                    <a:effectLst/>
                    <a:ea typeface="SimSun" panose="02010600030101010101" pitchFamily="2" charset="-122"/>
                  </a:rPr>
                  <a:t>N</a:t>
                </a:r>
                <a:r>
                  <a:rPr lang="en-US" sz="1900" dirty="0">
                    <a:effectLst/>
                    <a:ea typeface="SimSun" panose="02010600030101010101" pitchFamily="2" charset="-122"/>
                  </a:rPr>
                  <a:t>} in which all </a:t>
                </a:r>
                <a:r>
                  <a:rPr lang="en-US" sz="1900" i="1" dirty="0">
                    <a:effectLst/>
                    <a:ea typeface="SimSun" panose="02010600030101010101" pitchFamily="2" charset="-122"/>
                  </a:rPr>
                  <a:t>X</a:t>
                </a:r>
                <a:r>
                  <a:rPr lang="en-US" sz="1900" i="1" baseline="-25000" dirty="0">
                    <a:effectLst/>
                    <a:ea typeface="SimSun" panose="02010600030101010101" pitchFamily="2" charset="-122"/>
                  </a:rPr>
                  <a:t>i</a:t>
                </a:r>
                <a:r>
                  <a:rPr lang="en-US" sz="1900" dirty="0">
                    <a:effectLst/>
                    <a:ea typeface="SimSun" panose="02010600030101010101" pitchFamily="2" charset="-122"/>
                  </a:rPr>
                  <a:t> (s) are </a:t>
                </a:r>
                <a:r>
                  <a:rPr lang="en-US" sz="1900" dirty="0" err="1">
                    <a:effectLst/>
                    <a:ea typeface="SimSun" panose="02010600030101010101" pitchFamily="2" charset="-122"/>
                  </a:rPr>
                  <a:t>iid</a:t>
                </a:r>
                <a:r>
                  <a:rPr lang="en-US" sz="1900" dirty="0">
                    <a:effectLst/>
                    <a:ea typeface="SimSun" panose="02010600030101010101" pitchFamily="2" charset="-122"/>
                  </a:rPr>
                  <a:t>.</a:t>
                </a:r>
                <a:r>
                  <a:rPr lang="en-US" sz="1900" dirty="0"/>
                  <a:t> Mean and variance of the estimate </a:t>
                </a:r>
                <a14:m>
                  <m:oMath xmlns:m="http://schemas.openxmlformats.org/officeDocument/2006/math">
                    <m:acc>
                      <m:accPr>
                        <m:chr m:val="̂"/>
                        <m:ctrlPr>
                          <a:rPr lang="en-US" sz="1900" i="1">
                            <a:latin typeface="Cambria Math" panose="02040503050406030204" pitchFamily="18" charset="0"/>
                          </a:rPr>
                        </m:ctrlPr>
                      </m:accPr>
                      <m:e>
                        <m:r>
                          <m:rPr>
                            <m:sty m:val="p"/>
                          </m:rPr>
                          <a:rPr lang="en-US" sz="1900">
                            <a:latin typeface="Cambria Math" panose="02040503050406030204" pitchFamily="18" charset="0"/>
                          </a:rPr>
                          <m:t>Θ</m:t>
                        </m:r>
                      </m:e>
                    </m:acc>
                  </m:oMath>
                </a14:m>
                <a:r>
                  <a:rPr lang="en-US" sz="1900" dirty="0"/>
                  <a:t> which are used to measure estimation quality are not changed except that the joint PDF </a:t>
                </a:r>
                <a:r>
                  <a:rPr lang="en-US" sz="1900" i="1" dirty="0"/>
                  <a:t>f</a:t>
                </a:r>
                <a:r>
                  <a:rPr lang="en-US" sz="1900" dirty="0"/>
                  <a:t>(</a:t>
                </a:r>
                <a:r>
                  <a:rPr lang="en-US" sz="1900" i="1" dirty="0"/>
                  <a:t>X</a:t>
                </a:r>
                <a:r>
                  <a:rPr lang="en-US" sz="1900" dirty="0"/>
                  <a:t>, Θ | </a:t>
                </a:r>
                <a:r>
                  <a:rPr lang="en-US" sz="1900" i="1" dirty="0"/>
                  <a:t>ξ</a:t>
                </a:r>
                <a:r>
                  <a:rPr lang="en-US" sz="1900" dirty="0"/>
                  <a:t>) is used instead.</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rPr>
                          </m:ctrlPr>
                        </m:dPr>
                        <m:e>
                          <m:acc>
                            <m:accPr>
                              <m:chr m:val="̂"/>
                              <m:ctrlPr>
                                <a:rPr lang="en-US" sz="1900" i="1">
                                  <a:effectLst/>
                                  <a:latin typeface="Cambria Math" panose="02040503050406030204" pitchFamily="18" charset="0"/>
                                </a:rPr>
                              </m:ctrlPr>
                            </m:accPr>
                            <m:e>
                              <m:r>
                                <m:rPr>
                                  <m:sty m:val="p"/>
                                </m:rPr>
                                <a:rPr lang="en-US" sz="1900">
                                  <a:effectLst/>
                                  <a:latin typeface="Cambria Math" panose="02040503050406030204" pitchFamily="18" charset="0"/>
                                  <a:ea typeface="SimSun" panose="02010600030101010101" pitchFamily="2" charset="-122"/>
                                </a:rPr>
                                <m:t>Θ</m:t>
                              </m:r>
                            </m:e>
                          </m:acc>
                        </m:e>
                      </m:d>
                      <m:r>
                        <a:rPr lang="en-US" sz="1900" i="1">
                          <a:effectLst/>
                          <a:latin typeface="Cambria Math" panose="02040503050406030204" pitchFamily="18" charset="0"/>
                          <a:ea typeface="SimSun" panose="02010600030101010101" pitchFamily="2" charset="-122"/>
                        </a:rPr>
                        <m:t>=</m:t>
                      </m:r>
                      <m:nary>
                        <m:naryPr>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rPr>
                            <m:t>𝑋</m:t>
                          </m:r>
                        </m:sub>
                        <m:sup/>
                        <m:e>
                          <m:nary>
                            <m:naryPr>
                              <m:limLoc m:val="undOvr"/>
                              <m:supHide m:val="on"/>
                              <m:ctrlPr>
                                <a:rPr lang="en-US" sz="1900" i="1">
                                  <a:effectLst/>
                                  <a:latin typeface="Cambria Math" panose="02040503050406030204" pitchFamily="18" charset="0"/>
                                </a:rPr>
                              </m:ctrlPr>
                            </m:naryPr>
                            <m:sub>
                              <m:r>
                                <m:rPr>
                                  <m:sty m:val="p"/>
                                </m:rPr>
                                <a:rPr lang="en-US" sz="1900">
                                  <a:effectLst/>
                                  <a:latin typeface="Cambria Math" panose="02040503050406030204" pitchFamily="18" charset="0"/>
                                  <a:ea typeface="SimSun" panose="02010600030101010101" pitchFamily="2" charset="-122"/>
                                </a:rPr>
                                <m:t>Θ</m:t>
                              </m:r>
                            </m:sub>
                            <m:sup/>
                            <m:e>
                              <m:acc>
                                <m:accPr>
                                  <m:chr m:val="̂"/>
                                  <m:ctrlPr>
                                    <a:rPr lang="en-US" sz="1900" i="1">
                                      <a:effectLst/>
                                      <a:latin typeface="Cambria Math" panose="02040503050406030204" pitchFamily="18" charset="0"/>
                                    </a:rPr>
                                  </m:ctrlPr>
                                </m:accPr>
                                <m:e>
                                  <m:r>
                                    <m:rPr>
                                      <m:sty m:val="p"/>
                                    </m:rPr>
                                    <a:rPr lang="en-US" sz="1900">
                                      <a:effectLst/>
                                      <a:latin typeface="Cambria Math" panose="02040503050406030204" pitchFamily="18" charset="0"/>
                                      <a:ea typeface="SimSun" panose="02010600030101010101" pitchFamily="2" charset="-122"/>
                                    </a:rPr>
                                    <m:t>Θ</m:t>
                                  </m:r>
                                </m:e>
                              </m:acc>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e>
                                  <m:r>
                                    <a:rPr lang="en-US" sz="1900" i="1">
                                      <a:effectLst/>
                                      <a:latin typeface="Cambria Math" panose="02040503050406030204" pitchFamily="18" charset="0"/>
                                      <a:ea typeface="SimSun" panose="02010600030101010101" pitchFamily="2" charset="-122"/>
                                    </a:rPr>
                                    <m:t>𝜉</m:t>
                                  </m:r>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r>
                                <m:rPr>
                                  <m:sty m:val="p"/>
                                </m:rPr>
                                <a:rPr lang="en-US" sz="1900">
                                  <a:effectLst/>
                                  <a:latin typeface="Cambria Math" panose="02040503050406030204" pitchFamily="18" charset="0"/>
                                  <a:ea typeface="SimSun" panose="02010600030101010101" pitchFamily="2" charset="-122"/>
                                </a:rPr>
                                <m:t>dΘ</m:t>
                              </m:r>
                            </m:e>
                          </m:nary>
                        </m:e>
                      </m:nary>
                      <m:r>
                        <a:rPr lang="en-US" sz="1900" b="0" i="1" smtClean="0">
                          <a:effectLst/>
                          <a:latin typeface="Cambria Math" panose="02040503050406030204" pitchFamily="18" charset="0"/>
                          <a:ea typeface="SimSun" panose="02010600030101010101" pitchFamily="2" charset="-122"/>
                        </a:rPr>
                        <m:t>    (1.32)</m:t>
                      </m:r>
                    </m:oMath>
                  </m:oMathPara>
                </a14:m>
                <a:endParaRPr lang="en-US" sz="1900" dirty="0"/>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𝑉</m:t>
                      </m:r>
                      <m:d>
                        <m:dPr>
                          <m:ctrlPr>
                            <a:rPr lang="en-US" sz="1900" i="1">
                              <a:effectLst/>
                              <a:latin typeface="Cambria Math" panose="02040503050406030204" pitchFamily="18" charset="0"/>
                            </a:rPr>
                          </m:ctrlPr>
                        </m:dPr>
                        <m:e>
                          <m:acc>
                            <m:accPr>
                              <m:chr m:val="̂"/>
                              <m:ctrlPr>
                                <a:rPr lang="en-US" sz="1900" i="1">
                                  <a:effectLst/>
                                  <a:latin typeface="Cambria Math" panose="02040503050406030204" pitchFamily="18" charset="0"/>
                                </a:rPr>
                              </m:ctrlPr>
                            </m:accPr>
                            <m:e>
                              <m:r>
                                <m:rPr>
                                  <m:sty m:val="p"/>
                                </m:rPr>
                                <a:rPr lang="en-US" sz="1900">
                                  <a:effectLst/>
                                  <a:latin typeface="Cambria Math" panose="02040503050406030204" pitchFamily="18" charset="0"/>
                                  <a:ea typeface="SimSun" panose="02010600030101010101" pitchFamily="2" charset="-122"/>
                                </a:rPr>
                                <m:t>Θ</m:t>
                              </m:r>
                            </m:e>
                          </m:acc>
                        </m:e>
                      </m:d>
                      <m:r>
                        <a:rPr lang="en-US" sz="1900" i="1">
                          <a:effectLst/>
                          <a:latin typeface="Cambria Math" panose="02040503050406030204" pitchFamily="18" charset="0"/>
                          <a:ea typeface="SimSun" panose="02010600030101010101" pitchFamily="2" charset="-122"/>
                        </a:rPr>
                        <m:t>=</m:t>
                      </m:r>
                      <m:nary>
                        <m:naryPr>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rPr>
                            <m:t>𝑋</m:t>
                          </m:r>
                        </m:sub>
                        <m:sup/>
                        <m:e>
                          <m:nary>
                            <m:naryPr>
                              <m:limLoc m:val="undOvr"/>
                              <m:supHide m:val="on"/>
                              <m:ctrlPr>
                                <a:rPr lang="en-US" sz="1900" i="1">
                                  <a:effectLst/>
                                  <a:latin typeface="Cambria Math" panose="02040503050406030204" pitchFamily="18" charset="0"/>
                                </a:rPr>
                              </m:ctrlPr>
                            </m:naryPr>
                            <m:sub>
                              <m:r>
                                <m:rPr>
                                  <m:sty m:val="p"/>
                                </m:rPr>
                                <a:rPr lang="en-US" sz="1900">
                                  <a:effectLst/>
                                  <a:latin typeface="Cambria Math" panose="02040503050406030204" pitchFamily="18" charset="0"/>
                                  <a:ea typeface="SimSun" panose="02010600030101010101" pitchFamily="2" charset="-122"/>
                                </a:rPr>
                                <m:t>Θ</m:t>
                              </m:r>
                            </m:sub>
                            <m:sup/>
                            <m:e>
                              <m:d>
                                <m:dPr>
                                  <m:ctrlPr>
                                    <a:rPr lang="en-US" sz="1900" i="1">
                                      <a:effectLst/>
                                      <a:latin typeface="Cambria Math" panose="02040503050406030204" pitchFamily="18" charset="0"/>
                                    </a:rPr>
                                  </m:ctrlPr>
                                </m:dPr>
                                <m:e>
                                  <m:acc>
                                    <m:accPr>
                                      <m:chr m:val="̂"/>
                                      <m:ctrlPr>
                                        <a:rPr lang="en-US" sz="1900" i="1">
                                          <a:effectLst/>
                                          <a:latin typeface="Cambria Math" panose="02040503050406030204" pitchFamily="18" charset="0"/>
                                        </a:rPr>
                                      </m:ctrlPr>
                                    </m:accPr>
                                    <m:e>
                                      <m:r>
                                        <m:rPr>
                                          <m:sty m:val="p"/>
                                        </m:rPr>
                                        <a:rPr lang="en-US" sz="1900">
                                          <a:effectLst/>
                                          <a:latin typeface="Cambria Math" panose="02040503050406030204" pitchFamily="18" charset="0"/>
                                          <a:ea typeface="SimSun" panose="02010600030101010101" pitchFamily="2" charset="-122"/>
                                        </a:rPr>
                                        <m:t>Θ</m:t>
                                      </m:r>
                                    </m:e>
                                  </m:acc>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d>
                                </m:e>
                              </m:d>
                              <m:sSup>
                                <m:sSupPr>
                                  <m:ctrlPr>
                                    <a:rPr lang="en-US" sz="1900" i="1">
                                      <a:effectLst/>
                                      <a:latin typeface="Cambria Math" panose="02040503050406030204" pitchFamily="18" charset="0"/>
                                    </a:rPr>
                                  </m:ctrlPr>
                                </m:sSupPr>
                                <m:e>
                                  <m:d>
                                    <m:dPr>
                                      <m:ctrlPr>
                                        <a:rPr lang="en-US" sz="1900" i="1">
                                          <a:effectLst/>
                                          <a:latin typeface="Cambria Math" panose="02040503050406030204" pitchFamily="18" charset="0"/>
                                        </a:rPr>
                                      </m:ctrlPr>
                                    </m:dPr>
                                    <m:e>
                                      <m:acc>
                                        <m:accPr>
                                          <m:chr m:val="̂"/>
                                          <m:ctrlPr>
                                            <a:rPr lang="en-US" sz="1900" i="1">
                                              <a:effectLst/>
                                              <a:latin typeface="Cambria Math" panose="02040503050406030204" pitchFamily="18" charset="0"/>
                                            </a:rPr>
                                          </m:ctrlPr>
                                        </m:accPr>
                                        <m:e>
                                          <m:r>
                                            <m:rPr>
                                              <m:sty m:val="p"/>
                                            </m:rPr>
                                            <a:rPr lang="en-US" sz="1900">
                                              <a:effectLst/>
                                              <a:latin typeface="Cambria Math" panose="02040503050406030204" pitchFamily="18" charset="0"/>
                                              <a:ea typeface="SimSun" panose="02010600030101010101" pitchFamily="2" charset="-122"/>
                                            </a:rPr>
                                            <m:t>Θ</m:t>
                                          </m:r>
                                        </m:e>
                                      </m:acc>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d>
                                    </m:e>
                                  </m:d>
                                </m:e>
                                <m:sup>
                                  <m:r>
                                    <a:rPr lang="en-US" sz="1900" i="1">
                                      <a:effectLst/>
                                      <a:latin typeface="Cambria Math" panose="02040503050406030204" pitchFamily="18" charset="0"/>
                                      <a:ea typeface="SimSun" panose="02010600030101010101" pitchFamily="2" charset="-122"/>
                                    </a:rPr>
                                    <m:t>𝑇</m:t>
                                  </m:r>
                                </m:sup>
                              </m:sSup>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e>
                                  <m:r>
                                    <a:rPr lang="en-US" sz="1900" i="1">
                                      <a:effectLst/>
                                      <a:latin typeface="Cambria Math" panose="02040503050406030204" pitchFamily="18" charset="0"/>
                                      <a:ea typeface="SimSun" panose="02010600030101010101" pitchFamily="2" charset="-122"/>
                                    </a:rPr>
                                    <m:t>𝜉</m:t>
                                  </m:r>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r>
                                <m:rPr>
                                  <m:sty m:val="p"/>
                                </m:rPr>
                                <a:rPr lang="en-US" sz="1900">
                                  <a:effectLst/>
                                  <a:latin typeface="Cambria Math" panose="02040503050406030204" pitchFamily="18" charset="0"/>
                                  <a:ea typeface="SimSun" panose="02010600030101010101" pitchFamily="2" charset="-122"/>
                                </a:rPr>
                                <m:t>dΘ</m:t>
                              </m:r>
                            </m:e>
                          </m:nary>
                        </m:e>
                      </m:nary>
                      <m:r>
                        <a:rPr lang="en-US" sz="1900" b="0" i="1" smtClean="0">
                          <a:effectLst/>
                          <a:latin typeface="Cambria Math" panose="02040503050406030204" pitchFamily="18" charset="0"/>
                          <a:ea typeface="SimSun" panose="02010600030101010101" pitchFamily="2" charset="-122"/>
                        </a:rPr>
                        <m:t>    (1.33)</m:t>
                      </m:r>
                    </m:oMath>
                  </m:oMathPara>
                </a14:m>
                <a:endParaRPr lang="en-US" sz="1900" dirty="0"/>
              </a:p>
              <a:p>
                <a:pPr marL="0" marR="0" indent="0" algn="just">
                  <a:spcBef>
                    <a:spcPts val="0"/>
                  </a:spcBef>
                  <a:spcAft>
                    <a:spcPts val="0"/>
                  </a:spcAft>
                  <a:buNone/>
                </a:pPr>
                <a:r>
                  <a:rPr lang="en-US" sz="1900" dirty="0">
                    <a:effectLst/>
                    <a:ea typeface="SimSun" panose="02010600030101010101" pitchFamily="2" charset="-122"/>
                  </a:rPr>
                  <a:t>As extension for MAP, recall that there are two criteria to check if </a:t>
                </a:r>
                <a14:m>
                  <m:oMath xmlns:m="http://schemas.openxmlformats.org/officeDocument/2006/math">
                    <m:acc>
                      <m:accPr>
                        <m:chr m:val="̂"/>
                        <m:ctrlPr>
                          <a:rPr lang="en-US" sz="1900" i="1">
                            <a:effectLst/>
                            <a:latin typeface="Cambria Math" panose="02040503050406030204" pitchFamily="18" charset="0"/>
                            <a:ea typeface="SimSun" panose="02010600030101010101" pitchFamily="2" charset="-122"/>
                          </a:rPr>
                        </m:ctrlPr>
                      </m:accPr>
                      <m:e>
                        <m:r>
                          <m:rPr>
                            <m:sty m:val="p"/>
                          </m:rPr>
                          <a:rPr lang="en-US" sz="1900">
                            <a:effectLst/>
                            <a:latin typeface="Cambria Math" panose="02040503050406030204" pitchFamily="18" charset="0"/>
                            <a:ea typeface="SimSun" panose="02010600030101010101" pitchFamily="2" charset="-122"/>
                          </a:rPr>
                          <m:t>Θ</m:t>
                        </m:r>
                      </m:e>
                    </m:acc>
                  </m:oMath>
                </a14:m>
                <a:r>
                  <a:rPr lang="en-US" sz="1900" dirty="0">
                    <a:effectLst/>
                    <a:ea typeface="SimSun" panose="02010600030101010101" pitchFamily="2" charset="-122"/>
                  </a:rPr>
                  <a:t> is unbiased estimate,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ea typeface="SimSun" panose="02010600030101010101" pitchFamily="2" charset="-122"/>
                            </a:rPr>
                          </m:ctrlPr>
                        </m:mPr>
                        <m:mr>
                          <m:e>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ea typeface="SimSun" panose="02010600030101010101" pitchFamily="2" charset="-122"/>
                                  </a:rPr>
                                </m:ctrlPr>
                              </m:dPr>
                              <m:e>
                                <m:acc>
                                  <m:accPr>
                                    <m:chr m:val="̂"/>
                                    <m:ctrlPr>
                                      <a:rPr lang="en-US" sz="1900" i="1">
                                        <a:effectLst/>
                                        <a:latin typeface="Cambria Math" panose="02040503050406030204" pitchFamily="18" charset="0"/>
                                        <a:ea typeface="SimSun" panose="02010600030101010101" pitchFamily="2" charset="-122"/>
                                      </a:rPr>
                                    </m:ctrlPr>
                                  </m:accPr>
                                  <m:e>
                                    <m:r>
                                      <m:rPr>
                                        <m:sty m:val="p"/>
                                      </m:rPr>
                                      <a:rPr lang="en-US" sz="1900">
                                        <a:effectLst/>
                                        <a:latin typeface="Cambria Math" panose="02040503050406030204" pitchFamily="18" charset="0"/>
                                        <a:ea typeface="SimSun" panose="02010600030101010101" pitchFamily="2" charset="-122"/>
                                      </a:rPr>
                                      <m:t>Θ</m:t>
                                    </m:r>
                                  </m:e>
                                </m:acc>
                              </m:e>
                            </m:d>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mr>
                        <m:mr>
                          <m:e>
                            <m:r>
                              <a:rPr lang="en-US" sz="1900" i="1">
                                <a:effectLst/>
                                <a:latin typeface="Cambria Math" panose="02040503050406030204" pitchFamily="18" charset="0"/>
                                <a:ea typeface="SimSun" panose="02010600030101010101" pitchFamily="2" charset="-122"/>
                              </a:rPr>
                              <m:t>𝑉</m:t>
                            </m:r>
                            <m:d>
                              <m:dPr>
                                <m:ctrlPr>
                                  <a:rPr lang="en-US" sz="1900" i="1">
                                    <a:effectLst/>
                                    <a:latin typeface="Cambria Math" panose="02040503050406030204" pitchFamily="18" charset="0"/>
                                    <a:ea typeface="SimSun" panose="02010600030101010101" pitchFamily="2" charset="-122"/>
                                  </a:rPr>
                                </m:ctrlPr>
                              </m:dPr>
                              <m:e>
                                <m:acc>
                                  <m:accPr>
                                    <m:chr m:val="̂"/>
                                    <m:ctrlPr>
                                      <a:rPr lang="en-US" sz="1900" i="1">
                                        <a:effectLst/>
                                        <a:latin typeface="Cambria Math" panose="02040503050406030204" pitchFamily="18" charset="0"/>
                                        <a:ea typeface="SimSun" panose="02010600030101010101" pitchFamily="2" charset="-122"/>
                                      </a:rPr>
                                    </m:ctrlPr>
                                  </m:accPr>
                                  <m:e>
                                    <m:r>
                                      <m:rPr>
                                        <m:sty m:val="p"/>
                                      </m:rPr>
                                      <a:rPr lang="en-US" sz="1900">
                                        <a:effectLst/>
                                        <a:latin typeface="Cambria Math" panose="02040503050406030204" pitchFamily="18" charset="0"/>
                                        <a:ea typeface="SimSun" panose="02010600030101010101" pitchFamily="2" charset="-122"/>
                                      </a:rPr>
                                      <m:t>Θ</m:t>
                                    </m:r>
                                  </m:e>
                                </m:acc>
                              </m:e>
                            </m:d>
                            <m:r>
                              <a:rPr lang="en-US" sz="1900" b="0" i="1">
                                <a:solidFill>
                                  <a:srgbClr val="000000"/>
                                </a:solidFill>
                                <a:effectLst/>
                                <a:latin typeface="Cambria Math" panose="02040503050406030204" pitchFamily="18" charset="0"/>
                                <a:ea typeface="SimSun" panose="02010600030101010101" pitchFamily="2" charset="-122"/>
                              </a:rPr>
                              <m:t>=</m:t>
                            </m:r>
                            <m:r>
                              <a:rPr lang="en-US" sz="1900" b="0" i="1">
                                <a:solidFill>
                                  <a:srgbClr val="000000"/>
                                </a:solidFill>
                                <a:effectLst/>
                                <a:latin typeface="Cambria Math" panose="02040503050406030204" pitchFamily="18" charset="0"/>
                                <a:ea typeface="SimSun" panose="02010600030101010101" pitchFamily="2" charset="-122"/>
                              </a:rPr>
                              <m:t>𝐶𝑅</m:t>
                            </m:r>
                            <m:d>
                              <m:dPr>
                                <m:ctrlPr>
                                  <a:rPr lang="en-US" sz="1900" i="1">
                                    <a:solidFill>
                                      <a:srgbClr val="000000"/>
                                    </a:solidFill>
                                    <a:effectLst/>
                                    <a:latin typeface="Cambria Math" panose="02040503050406030204" pitchFamily="18" charset="0"/>
                                    <a:ea typeface="SimSun" panose="02010600030101010101" pitchFamily="2" charset="-122"/>
                                  </a:rPr>
                                </m:ctrlPr>
                              </m:dPr>
                              <m:e>
                                <m:acc>
                                  <m:accPr>
                                    <m:chr m:val="̂"/>
                                    <m:ctrlPr>
                                      <a:rPr lang="en-US" sz="1900" i="1">
                                        <a:effectLst/>
                                        <a:latin typeface="Cambria Math" panose="02040503050406030204" pitchFamily="18" charset="0"/>
                                        <a:ea typeface="SimSun" panose="02010600030101010101" pitchFamily="2" charset="-122"/>
                                      </a:rPr>
                                    </m:ctrlPr>
                                  </m:accPr>
                                  <m:e>
                                    <m:r>
                                      <m:rPr>
                                        <m:sty m:val="p"/>
                                      </m:rPr>
                                      <a:rPr lang="en-US" sz="1900">
                                        <a:effectLst/>
                                        <a:latin typeface="Cambria Math" panose="02040503050406030204" pitchFamily="18" charset="0"/>
                                        <a:ea typeface="SimSun" panose="02010600030101010101" pitchFamily="2" charset="-122"/>
                                      </a:rPr>
                                      <m:t>Θ</m:t>
                                    </m:r>
                                  </m:e>
                                </m:acc>
                              </m:e>
                            </m:d>
                          </m:e>
                        </m:mr>
                      </m:m>
                    </m:oMath>
                  </m:oMathPara>
                </a14:m>
                <a:endParaRPr lang="en-US" sz="1900" dirty="0">
                  <a:effectLst/>
                  <a:ea typeface="SimSun" panose="02010600030101010101" pitchFamily="2" charset="-122"/>
                </a:endParaRPr>
              </a:p>
            </p:txBody>
          </p:sp>
        </mc:Choice>
        <mc:Fallback xmlns="">
          <p:sp>
            <p:nvSpPr>
              <p:cNvPr id="3" name="Content Placeholder 2">
                <a:extLst>
                  <a:ext uri="{FF2B5EF4-FFF2-40B4-BE49-F238E27FC236}">
                    <a16:creationId xmlns:a16="http://schemas.microsoft.com/office/drawing/2014/main" id="{4FCE87B5-1DBD-D161-185E-2FA935590553}"/>
                  </a:ext>
                </a:extLst>
              </p:cNvPr>
              <p:cNvSpPr>
                <a:spLocks noGrp="1" noRot="1" noChangeAspect="1" noMove="1" noResize="1" noEditPoints="1" noAdjustHandles="1" noChangeArrowheads="1" noChangeShapeType="1" noTextEdit="1"/>
              </p:cNvSpPr>
              <p:nvPr>
                <p:ph idx="1"/>
              </p:nvPr>
            </p:nvSpPr>
            <p:spPr>
              <a:xfrm>
                <a:off x="225083" y="914399"/>
                <a:ext cx="11732455" cy="5176066"/>
              </a:xfrm>
              <a:blipFill>
                <a:blip r:embed="rId4"/>
                <a:stretch>
                  <a:fillRect l="-519" t="-589" r="-468" b="-141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F31939E-6442-2AB5-3A90-379FEAAEB571}"/>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21A60CBB-3D45-EDC0-EE43-58F677956DBF}"/>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64E760FF-9C3E-69C6-AF56-A6AD5848BCF8}"/>
              </a:ext>
            </a:extLst>
          </p:cNvPr>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1456537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16CC8-3404-51D7-B8FE-E39211B5F067}"/>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A19006-54C2-EE46-738B-067CDC961A5C}"/>
                  </a:ext>
                </a:extLst>
              </p:cNvPr>
              <p:cNvSpPr>
                <a:spLocks noGrp="1"/>
              </p:cNvSpPr>
              <p:nvPr>
                <p:ph idx="1"/>
              </p:nvPr>
            </p:nvSpPr>
            <p:spPr>
              <a:xfrm>
                <a:off x="337625" y="914399"/>
                <a:ext cx="11465169" cy="5176066"/>
              </a:xfrm>
            </p:spPr>
            <p:txBody>
              <a:bodyPr>
                <a:noAutofit/>
              </a:bodyPr>
              <a:lstStyle/>
              <a:p>
                <a:pPr marL="0" marR="0" indent="0" algn="just">
                  <a:spcBef>
                    <a:spcPts val="0"/>
                  </a:spcBef>
                  <a:spcAft>
                    <a:spcPts val="0"/>
                  </a:spcAft>
                  <a:buNone/>
                </a:pPr>
                <a:r>
                  <a:rPr lang="en-US" sz="1900" b="0" i="0" dirty="0">
                    <a:solidFill>
                      <a:srgbClr val="000000"/>
                    </a:solidFill>
                    <a:effectLst/>
                    <a:latin typeface="TimesNewRomanPSMT"/>
                    <a:ea typeface="SimSun" panose="02010600030101010101" pitchFamily="2" charset="-122"/>
                  </a:rPr>
                  <a:t>It is necessary to have an example for parameter estimation with MAP.</a:t>
                </a:r>
                <a:r>
                  <a:rPr lang="en-US" sz="1900" dirty="0">
                    <a:effectLst/>
                    <a:ea typeface="SimSun" panose="02010600030101010101" pitchFamily="2" charset="-122"/>
                  </a:rPr>
                  <a:t> Given sample </a:t>
                </a:r>
                <a14:m>
                  <m:oMath xmlns:m="http://schemas.openxmlformats.org/officeDocument/2006/math">
                    <m:r>
                      <a:rPr lang="en-US" sz="1900" i="1">
                        <a:effectLst/>
                        <a:latin typeface="Cambria Math" panose="02040503050406030204" pitchFamily="18" charset="0"/>
                        <a:ea typeface="SimSun" panose="02010600030101010101" pitchFamily="2" charset="-122"/>
                      </a:rPr>
                      <m:t>𝒳</m:t>
                    </m:r>
                  </m:oMath>
                </a14:m>
                <a:r>
                  <a:rPr lang="en-US" sz="1900" dirty="0">
                    <a:effectLst/>
                    <a:ea typeface="SimSun" panose="02010600030101010101" pitchFamily="2" charset="-122"/>
                  </a:rPr>
                  <a:t> = {</a:t>
                </a:r>
                <a:r>
                  <a:rPr lang="en-US" sz="1900" i="1" dirty="0">
                    <a:effectLst/>
                    <a:ea typeface="SimSun" panose="02010600030101010101" pitchFamily="2" charset="-122"/>
                  </a:rPr>
                  <a:t>X</a:t>
                </a:r>
                <a:r>
                  <a:rPr lang="en-US" sz="1900" baseline="-25000" dirty="0">
                    <a:effectLst/>
                    <a:ea typeface="SimSun" panose="02010600030101010101" pitchFamily="2" charset="-122"/>
                  </a:rPr>
                  <a:t>1</a:t>
                </a:r>
                <a:r>
                  <a:rPr lang="en-US" sz="1900" dirty="0">
                    <a:effectLst/>
                    <a:ea typeface="SimSun" panose="02010600030101010101" pitchFamily="2" charset="-122"/>
                  </a:rPr>
                  <a:t>, </a:t>
                </a:r>
                <a:r>
                  <a:rPr lang="en-US" sz="1900" i="1" dirty="0">
                    <a:effectLst/>
                    <a:ea typeface="SimSun" panose="02010600030101010101" pitchFamily="2" charset="-122"/>
                  </a:rPr>
                  <a:t>X</a:t>
                </a:r>
                <a:r>
                  <a:rPr lang="en-US" sz="1900" baseline="-25000" dirty="0">
                    <a:effectLst/>
                    <a:ea typeface="SimSun" panose="02010600030101010101" pitchFamily="2" charset="-122"/>
                  </a:rPr>
                  <a:t>2</a:t>
                </a:r>
                <a:r>
                  <a:rPr lang="en-US" sz="1900" dirty="0">
                    <a:effectLst/>
                    <a:ea typeface="SimSun" panose="02010600030101010101" pitchFamily="2" charset="-122"/>
                  </a:rPr>
                  <a:t>,…, </a:t>
                </a:r>
                <a:r>
                  <a:rPr lang="en-US" sz="1900" i="1" dirty="0">
                    <a:effectLst/>
                    <a:ea typeface="SimSun" panose="02010600030101010101" pitchFamily="2" charset="-122"/>
                  </a:rPr>
                  <a:t>X</a:t>
                </a:r>
                <a:r>
                  <a:rPr lang="en-US" sz="1900" i="1" baseline="-25000" dirty="0">
                    <a:effectLst/>
                    <a:ea typeface="SimSun" panose="02010600030101010101" pitchFamily="2" charset="-122"/>
                  </a:rPr>
                  <a:t>N</a:t>
                </a:r>
                <a:r>
                  <a:rPr lang="en-US" sz="1900" dirty="0">
                    <a:effectLst/>
                    <a:ea typeface="SimSun" panose="02010600030101010101" pitchFamily="2" charset="-122"/>
                  </a:rPr>
                  <a:t>} in which all </a:t>
                </a:r>
                <a:r>
                  <a:rPr lang="en-US" sz="1900" i="1" dirty="0">
                    <a:effectLst/>
                    <a:ea typeface="SimSun" panose="02010600030101010101" pitchFamily="2" charset="-122"/>
                  </a:rPr>
                  <a:t>X</a:t>
                </a:r>
                <a:r>
                  <a:rPr lang="en-US" sz="1900" i="1" baseline="-25000" dirty="0">
                    <a:effectLst/>
                    <a:ea typeface="SimSun" panose="02010600030101010101" pitchFamily="2" charset="-122"/>
                  </a:rPr>
                  <a:t>i</a:t>
                </a:r>
                <a:r>
                  <a:rPr lang="en-US" sz="1900" dirty="0">
                    <a:effectLst/>
                    <a:ea typeface="SimSun" panose="02010600030101010101" pitchFamily="2" charset="-122"/>
                  </a:rPr>
                  <a:t> (s) are </a:t>
                </a:r>
                <a:r>
                  <a:rPr lang="en-US" sz="1900" dirty="0" err="1">
                    <a:effectLst/>
                    <a:ea typeface="SimSun" panose="02010600030101010101" pitchFamily="2" charset="-122"/>
                  </a:rPr>
                  <a:t>iid</a:t>
                </a:r>
                <a:r>
                  <a:rPr lang="en-US" sz="1900" dirty="0">
                    <a:effectLst/>
                    <a:ea typeface="SimSun" panose="02010600030101010101" pitchFamily="2" charset="-122"/>
                  </a:rPr>
                  <a:t>. Each </a:t>
                </a:r>
                <a:r>
                  <a:rPr lang="en-US" sz="1900" i="1" dirty="0">
                    <a:effectLst/>
                    <a:ea typeface="SimSun" panose="02010600030101010101" pitchFamily="2" charset="-122"/>
                  </a:rPr>
                  <a:t>n</a:t>
                </a:r>
                <a:r>
                  <a:rPr lang="en-US" sz="1900" dirty="0">
                    <a:effectLst/>
                    <a:ea typeface="SimSun" panose="02010600030101010101" pitchFamily="2" charset="-122"/>
                  </a:rPr>
                  <a:t>-dimension </a:t>
                </a:r>
                <a:r>
                  <a:rPr lang="en-US" sz="1900" i="1" dirty="0">
                    <a:effectLst/>
                    <a:ea typeface="SimSun" panose="02010600030101010101" pitchFamily="2" charset="-122"/>
                  </a:rPr>
                  <a:t>X</a:t>
                </a:r>
                <a:r>
                  <a:rPr lang="en-US" sz="1900" i="1" baseline="-25000" dirty="0">
                    <a:effectLst/>
                    <a:ea typeface="SimSun" panose="02010600030101010101" pitchFamily="2" charset="-122"/>
                  </a:rPr>
                  <a:t>i</a:t>
                </a:r>
                <a:r>
                  <a:rPr lang="en-US" sz="1900" dirty="0">
                    <a:effectLst/>
                    <a:ea typeface="SimSun" panose="02010600030101010101" pitchFamily="2" charset="-122"/>
                  </a:rPr>
                  <a:t> has following multinormal PDF:</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ea typeface="SimSun" panose="02010600030101010101" pitchFamily="2" charset="-122"/>
                            </a:rPr>
                          </m:ctrlPr>
                        </m:dP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𝑋</m:t>
                              </m:r>
                            </m:e>
                            <m:sub>
                              <m:r>
                                <a:rPr lang="en-US" sz="1900" i="1">
                                  <a:effectLst/>
                                  <a:latin typeface="Cambria Math" panose="02040503050406030204" pitchFamily="18" charset="0"/>
                                  <a:ea typeface="SimSun" panose="02010600030101010101" pitchFamily="2" charset="-122"/>
                                </a:rPr>
                                <m:t>𝑖</m:t>
                              </m:r>
                            </m:sub>
                          </m:sSub>
                        </m:e>
                        <m:e>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2</m:t>
                              </m:r>
                              <m:r>
                                <a:rPr lang="en-US" sz="1900" i="1">
                                  <a:effectLst/>
                                  <a:latin typeface="Cambria Math" panose="02040503050406030204" pitchFamily="18" charset="0"/>
                                  <a:ea typeface="SimSun" panose="02010600030101010101" pitchFamily="2" charset="-122"/>
                                </a:rPr>
                                <m:t>𝜋</m:t>
                              </m:r>
                            </m:e>
                          </m:d>
                        </m:e>
                        <m:sup>
                          <m:r>
                            <a:rPr lang="en-US" sz="1900" i="1">
                              <a:effectLst/>
                              <a:latin typeface="Cambria Math" panose="02040503050406030204" pitchFamily="18" charset="0"/>
                              <a:ea typeface="SimSun" panose="02010600030101010101" pitchFamily="2" charset="-122"/>
                            </a:rPr>
                            <m:t>−</m:t>
                          </m:r>
                          <m:f>
                            <m:fPr>
                              <m:ctrlPr>
                                <a:rPr lang="en-US" sz="1900" i="1">
                                  <a:effectLst/>
                                  <a:latin typeface="Cambria Math" panose="02040503050406030204" pitchFamily="18" charset="0"/>
                                  <a:ea typeface="SimSun" panose="02010600030101010101" pitchFamily="2" charset="-122"/>
                                </a:rPr>
                              </m:ctrlPr>
                            </m:fPr>
                            <m:num>
                              <m:r>
                                <a:rPr lang="en-US" sz="1900" i="1">
                                  <a:effectLst/>
                                  <a:latin typeface="Cambria Math" panose="02040503050406030204" pitchFamily="18" charset="0"/>
                                  <a:ea typeface="SimSun" panose="02010600030101010101" pitchFamily="2" charset="-122"/>
                                </a:rPr>
                                <m:t>𝑛</m:t>
                              </m:r>
                            </m:num>
                            <m:den>
                              <m:r>
                                <a:rPr lang="en-US" sz="1900" i="1">
                                  <a:effectLst/>
                                  <a:latin typeface="Cambria Math" panose="02040503050406030204" pitchFamily="18" charset="0"/>
                                  <a:ea typeface="SimSun" panose="02010600030101010101" pitchFamily="2" charset="-122"/>
                                </a:rPr>
                                <m:t>2</m:t>
                              </m:r>
                            </m:den>
                          </m:f>
                        </m:sup>
                      </m:sSup>
                      <m:sSup>
                        <m:sSupPr>
                          <m:ctrlPr>
                            <a:rPr lang="en-US" sz="1900" i="1">
                              <a:effectLst/>
                              <a:latin typeface="Cambria Math" panose="02040503050406030204" pitchFamily="18" charset="0"/>
                              <a:ea typeface="SimSun" panose="02010600030101010101" pitchFamily="2" charset="-122"/>
                            </a:rPr>
                          </m:ctrlPr>
                        </m:sSupPr>
                        <m:e>
                          <m:d>
                            <m:dPr>
                              <m:begChr m:val="|"/>
                              <m:endChr m:val="|"/>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Σ</m:t>
                              </m:r>
                            </m:e>
                          </m:d>
                        </m:e>
                        <m:sup>
                          <m:r>
                            <a:rPr lang="en-US" sz="1900" i="1">
                              <a:effectLst/>
                              <a:latin typeface="Cambria Math" panose="02040503050406030204" pitchFamily="18" charset="0"/>
                              <a:ea typeface="SimSun" panose="02010600030101010101" pitchFamily="2" charset="-122"/>
                            </a:rPr>
                            <m:t>−</m:t>
                          </m:r>
                          <m:f>
                            <m:fPr>
                              <m:ctrlPr>
                                <a:rPr lang="en-US" sz="1900" i="1">
                                  <a:effectLst/>
                                  <a:latin typeface="Cambria Math" panose="02040503050406030204" pitchFamily="18" charset="0"/>
                                  <a:ea typeface="SimSun" panose="02010600030101010101" pitchFamily="2" charset="-122"/>
                                </a:rPr>
                              </m:ctrlPr>
                            </m:fPr>
                            <m:num>
                              <m:r>
                                <a:rPr lang="en-US" sz="1900" i="1">
                                  <a:effectLst/>
                                  <a:latin typeface="Cambria Math" panose="02040503050406030204" pitchFamily="18" charset="0"/>
                                  <a:ea typeface="SimSun" panose="02010600030101010101" pitchFamily="2" charset="-122"/>
                                </a:rPr>
                                <m:t>1</m:t>
                              </m:r>
                            </m:num>
                            <m:den>
                              <m:r>
                                <a:rPr lang="en-US" sz="1900" i="1">
                                  <a:effectLst/>
                                  <a:latin typeface="Cambria Math" panose="02040503050406030204" pitchFamily="18" charset="0"/>
                                  <a:ea typeface="SimSun" panose="02010600030101010101" pitchFamily="2" charset="-122"/>
                                </a:rPr>
                                <m:t>2</m:t>
                              </m:r>
                            </m:den>
                          </m:f>
                        </m:sup>
                      </m:sSup>
                      <m:r>
                        <m:rPr>
                          <m:sty m:val="p"/>
                        </m:rPr>
                        <a:rPr lang="en-US" sz="1900">
                          <a:effectLst/>
                          <a:latin typeface="Cambria Math" panose="02040503050406030204" pitchFamily="18" charset="0"/>
                          <a:ea typeface="SimSun" panose="02010600030101010101" pitchFamily="2" charset="-122"/>
                        </a:rPr>
                        <m:t>exp</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m:t>
                          </m:r>
                          <m:f>
                            <m:fPr>
                              <m:ctrlPr>
                                <a:rPr lang="en-US" sz="1900" i="1">
                                  <a:effectLst/>
                                  <a:latin typeface="Cambria Math" panose="02040503050406030204" pitchFamily="18" charset="0"/>
                                  <a:ea typeface="SimSun" panose="02010600030101010101" pitchFamily="2" charset="-122"/>
                                </a:rPr>
                              </m:ctrlPr>
                            </m:fPr>
                            <m:num>
                              <m:r>
                                <a:rPr lang="en-US" sz="1900" i="1">
                                  <a:effectLst/>
                                  <a:latin typeface="Cambria Math" panose="02040503050406030204" pitchFamily="18" charset="0"/>
                                  <a:ea typeface="SimSun" panose="02010600030101010101" pitchFamily="2" charset="-122"/>
                                </a:rPr>
                                <m:t>1</m:t>
                              </m:r>
                            </m:num>
                            <m:den>
                              <m:r>
                                <a:rPr lang="en-US" sz="1900" i="1">
                                  <a:effectLst/>
                                  <a:latin typeface="Cambria Math" panose="02040503050406030204" pitchFamily="18" charset="0"/>
                                  <a:ea typeface="SimSun" panose="02010600030101010101" pitchFamily="2" charset="-122"/>
                                </a:rPr>
                                <m:t>2</m:t>
                              </m:r>
                            </m:den>
                          </m:f>
                          <m:sSup>
                            <m:sSupPr>
                              <m:ctrlPr>
                                <a:rPr lang="en-US" sz="1900" i="1">
                                  <a:effectLst/>
                                  <a:latin typeface="Cambria Math" panose="02040503050406030204" pitchFamily="18" charset="0"/>
                                  <a:ea typeface="SimSun" panose="02010600030101010101" pitchFamily="2" charset="-122"/>
                                </a:rPr>
                              </m:ctrlPr>
                            </m:sSupPr>
                            <m:e>
                              <m:d>
                                <m:dPr>
                                  <m:ctrlPr>
                                    <a:rPr lang="en-US" sz="1900" i="1">
                                      <a:effectLst/>
                                      <a:latin typeface="Cambria Math" panose="02040503050406030204" pitchFamily="18" charset="0"/>
                                      <a:ea typeface="SimSun" panose="02010600030101010101" pitchFamily="2" charset="-122"/>
                                    </a:rPr>
                                  </m:ctrlPr>
                                </m:dP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𝑋</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𝜇</m:t>
                                  </m:r>
                                </m:e>
                              </m:d>
                            </m:e>
                            <m:sup>
                              <m:r>
                                <a:rPr lang="en-US" sz="1900" i="1">
                                  <a:effectLst/>
                                  <a:latin typeface="Cambria Math" panose="02040503050406030204" pitchFamily="18" charset="0"/>
                                  <a:ea typeface="SimSun" panose="02010600030101010101" pitchFamily="2" charset="-122"/>
                                </a:rPr>
                                <m:t>𝑇</m:t>
                              </m:r>
                            </m:sup>
                          </m:sSup>
                          <m:sSup>
                            <m:sSupPr>
                              <m:ctrlPr>
                                <a:rPr lang="en-US" sz="1900" i="1">
                                  <a:effectLst/>
                                  <a:latin typeface="Cambria Math" panose="02040503050406030204" pitchFamily="18" charset="0"/>
                                  <a:ea typeface="SimSun" panose="02010600030101010101" pitchFamily="2" charset="-122"/>
                                </a:rPr>
                              </m:ctrlPr>
                            </m:sSupPr>
                            <m:e>
                              <m:r>
                                <m:rPr>
                                  <m:sty m:val="p"/>
                                </m:rPr>
                                <a:rPr lang="en-US" sz="1900">
                                  <a:effectLst/>
                                  <a:latin typeface="Cambria Math" panose="02040503050406030204" pitchFamily="18" charset="0"/>
                                  <a:ea typeface="SimSun" panose="02010600030101010101" pitchFamily="2" charset="-122"/>
                                </a:rPr>
                                <m:t>Σ</m:t>
                              </m:r>
                            </m:e>
                            <m:sup>
                              <m:r>
                                <a:rPr lang="en-US" sz="1900" i="1">
                                  <a:effectLst/>
                                  <a:latin typeface="Cambria Math" panose="02040503050406030204" pitchFamily="18" charset="0"/>
                                  <a:ea typeface="SimSun" panose="02010600030101010101" pitchFamily="2" charset="-122"/>
                                </a:rPr>
                                <m:t>−1</m:t>
                              </m:r>
                            </m:sup>
                          </m:sSup>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𝑋</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𝜇</m:t>
                          </m:r>
                          <m:r>
                            <a:rPr lang="en-US" sz="1900" i="1">
                              <a:effectLst/>
                              <a:latin typeface="Cambria Math" panose="02040503050406030204" pitchFamily="18" charset="0"/>
                              <a:ea typeface="SimSun" panose="02010600030101010101" pitchFamily="2" charset="-122"/>
                            </a:rPr>
                            <m:t>)</m:t>
                          </m:r>
                        </m:e>
                      </m:d>
                    </m:oMath>
                  </m:oMathPara>
                </a14:m>
                <a:endParaRPr lang="en-US" sz="1900" dirty="0">
                  <a:effectLst/>
                  <a:ea typeface="SimSun" panose="02010600030101010101" pitchFamily="2" charset="-122"/>
                </a:endParaRPr>
              </a:p>
              <a:p>
                <a:pPr marL="0" indent="0">
                  <a:buNone/>
                </a:pPr>
                <a:r>
                  <a:rPr lang="en-US" sz="1900" dirty="0">
                    <a:effectLst/>
                    <a:ea typeface="SimSun" panose="02010600030101010101" pitchFamily="2" charset="-122"/>
                  </a:rPr>
                  <a:t>Where </a:t>
                </a:r>
                <a:r>
                  <a:rPr lang="en-US" sz="1900" i="1" dirty="0">
                    <a:effectLst/>
                    <a:ea typeface="SimSun" panose="02010600030101010101" pitchFamily="2" charset="-122"/>
                  </a:rPr>
                  <a:t>μ</a:t>
                </a:r>
                <a:r>
                  <a:rPr lang="en-US" sz="1900" dirty="0">
                    <a:effectLst/>
                    <a:ea typeface="SimSun" panose="02010600030101010101" pitchFamily="2" charset="-122"/>
                  </a:rPr>
                  <a:t> and Σ are mean vector and covariance matrix of </a:t>
                </a:r>
                <a:r>
                  <a:rPr lang="en-US" sz="1900" i="1" dirty="0">
                    <a:effectLst/>
                    <a:ea typeface="SimSun" panose="02010600030101010101" pitchFamily="2" charset="-122"/>
                  </a:rPr>
                  <a:t>f</a:t>
                </a:r>
                <a:r>
                  <a:rPr lang="en-US" sz="1900" dirty="0">
                    <a:effectLst/>
                    <a:ea typeface="SimSun" panose="02010600030101010101" pitchFamily="2" charset="-122"/>
                  </a:rPr>
                  <a:t>(</a:t>
                </a:r>
                <a:r>
                  <a:rPr lang="en-US" sz="1900" i="1" dirty="0">
                    <a:effectLst/>
                    <a:ea typeface="SimSun" panose="02010600030101010101" pitchFamily="2" charset="-122"/>
                  </a:rPr>
                  <a:t>X</a:t>
                </a:r>
                <a:r>
                  <a:rPr lang="en-US" sz="1900" dirty="0">
                    <a:effectLst/>
                    <a:ea typeface="SimSun" panose="02010600030101010101" pitchFamily="2" charset="-122"/>
                  </a:rPr>
                  <a:t> | Θ), respectively with note that Θ = (</a:t>
                </a:r>
                <a:r>
                  <a:rPr lang="en-US" sz="1900" i="1" dirty="0">
                    <a:effectLst/>
                    <a:ea typeface="SimSun" panose="02010600030101010101" pitchFamily="2" charset="-122"/>
                  </a:rPr>
                  <a:t>μ</a:t>
                </a:r>
                <a:r>
                  <a:rPr lang="en-US" sz="1900" dirty="0">
                    <a:effectLst/>
                    <a:ea typeface="SimSun" panose="02010600030101010101" pitchFamily="2" charset="-122"/>
                  </a:rPr>
                  <a:t>, Σ)</a:t>
                </a:r>
                <a:r>
                  <a:rPr lang="en-US" sz="1900" i="1" baseline="30000" dirty="0">
                    <a:effectLst/>
                    <a:ea typeface="SimSun" panose="02010600030101010101" pitchFamily="2" charset="-122"/>
                  </a:rPr>
                  <a:t>T</a:t>
                </a:r>
                <a:r>
                  <a:rPr lang="en-US" sz="1900" dirty="0">
                    <a:effectLst/>
                    <a:ea typeface="SimSun" panose="02010600030101010101" pitchFamily="2" charset="-122"/>
                  </a:rPr>
                  <a:t>. In Θ = (</a:t>
                </a:r>
                <a:r>
                  <a:rPr lang="en-US" sz="1900" i="1" dirty="0">
                    <a:effectLst/>
                    <a:ea typeface="SimSun" panose="02010600030101010101" pitchFamily="2" charset="-122"/>
                  </a:rPr>
                  <a:t>μ</a:t>
                </a:r>
                <a:r>
                  <a:rPr lang="en-US" sz="1900" dirty="0">
                    <a:effectLst/>
                    <a:ea typeface="SimSun" panose="02010600030101010101" pitchFamily="2" charset="-122"/>
                  </a:rPr>
                  <a:t>, Σ)</a:t>
                </a:r>
                <a:r>
                  <a:rPr lang="en-US" sz="1900" i="1" baseline="30000" dirty="0">
                    <a:effectLst/>
                    <a:ea typeface="SimSun" panose="02010600030101010101" pitchFamily="2" charset="-122"/>
                  </a:rPr>
                  <a:t>T</a:t>
                </a:r>
                <a:r>
                  <a:rPr lang="en-US" sz="1900" dirty="0">
                    <a:effectLst/>
                    <a:ea typeface="SimSun" panose="02010600030101010101" pitchFamily="2" charset="-122"/>
                  </a:rPr>
                  <a:t>, suppose only </a:t>
                </a:r>
                <a:r>
                  <a:rPr lang="en-US" sz="1900" i="1" dirty="0">
                    <a:effectLst/>
                    <a:ea typeface="SimSun" panose="02010600030101010101" pitchFamily="2" charset="-122"/>
                  </a:rPr>
                  <a:t>μ</a:t>
                </a:r>
                <a:r>
                  <a:rPr lang="en-US" sz="1900" dirty="0">
                    <a:effectLst/>
                    <a:ea typeface="SimSun" panose="02010600030101010101" pitchFamily="2" charset="-122"/>
                  </a:rPr>
                  <a:t> distributes normally with parameter </a:t>
                </a:r>
                <a:r>
                  <a:rPr lang="en-US" sz="1900" i="1" dirty="0">
                    <a:effectLst/>
                    <a:ea typeface="SimSun" panose="02010600030101010101" pitchFamily="2" charset="-122"/>
                  </a:rPr>
                  <a:t>ξ</a:t>
                </a:r>
                <a:r>
                  <a:rPr lang="en-US" sz="1900" dirty="0">
                    <a:effectLst/>
                    <a:ea typeface="SimSun" panose="02010600030101010101" pitchFamily="2" charset="-122"/>
                  </a:rPr>
                  <a:t> = (</a:t>
                </a:r>
                <a:r>
                  <a:rPr lang="en-US" sz="1900" i="1" dirty="0">
                    <a:effectLst/>
                    <a:ea typeface="SimSun" panose="02010600030101010101" pitchFamily="2" charset="-122"/>
                  </a:rPr>
                  <a:t>μ</a:t>
                </a:r>
                <a:r>
                  <a:rPr lang="en-US" sz="1900" baseline="-25000" dirty="0">
                    <a:effectLst/>
                    <a:ea typeface="SimSun" panose="02010600030101010101" pitchFamily="2" charset="-122"/>
                  </a:rPr>
                  <a:t>0</a:t>
                </a:r>
                <a:r>
                  <a:rPr lang="en-US" sz="1900" dirty="0">
                    <a:effectLst/>
                    <a:ea typeface="SimSun" panose="02010600030101010101" pitchFamily="2" charset="-122"/>
                  </a:rPr>
                  <a:t>, Σ</a:t>
                </a:r>
                <a:r>
                  <a:rPr lang="en-US" sz="1900" baseline="-25000" dirty="0">
                    <a:effectLst/>
                    <a:ea typeface="SimSun" panose="02010600030101010101" pitchFamily="2" charset="-122"/>
                  </a:rPr>
                  <a:t>0</a:t>
                </a:r>
                <a:r>
                  <a:rPr lang="en-US" sz="1900" dirty="0">
                    <a:effectLst/>
                    <a:ea typeface="SimSun" panose="02010600030101010101" pitchFamily="2" charset="-122"/>
                  </a:rPr>
                  <a:t>) where </a:t>
                </a:r>
                <a:r>
                  <a:rPr lang="en-US" sz="1900" i="1" dirty="0">
                    <a:effectLst/>
                    <a:ea typeface="SimSun" panose="02010600030101010101" pitchFamily="2" charset="-122"/>
                  </a:rPr>
                  <a:t>μ</a:t>
                </a:r>
                <a:r>
                  <a:rPr lang="en-US" sz="1900" baseline="-25000" dirty="0">
                    <a:effectLst/>
                    <a:ea typeface="SimSun" panose="02010600030101010101" pitchFamily="2" charset="-122"/>
                  </a:rPr>
                  <a:t>0</a:t>
                </a:r>
                <a:r>
                  <a:rPr lang="en-US" sz="1900" dirty="0">
                    <a:effectLst/>
                    <a:ea typeface="SimSun" panose="02010600030101010101" pitchFamily="2" charset="-122"/>
                  </a:rPr>
                  <a:t> and Σ</a:t>
                </a:r>
                <a:r>
                  <a:rPr lang="en-US" sz="1900" baseline="-25000" dirty="0">
                    <a:effectLst/>
                    <a:ea typeface="SimSun" panose="02010600030101010101" pitchFamily="2" charset="-122"/>
                  </a:rPr>
                  <a:t>0</a:t>
                </a:r>
                <a:r>
                  <a:rPr lang="en-US" sz="1900" dirty="0">
                    <a:effectLst/>
                    <a:ea typeface="SimSun" panose="02010600030101010101" pitchFamily="2" charset="-122"/>
                  </a:rPr>
                  <a:t> are theoretical mean and covariance matrix of </a:t>
                </a:r>
                <a:r>
                  <a:rPr lang="en-US" sz="1900" i="1" dirty="0">
                    <a:effectLst/>
                    <a:ea typeface="SimSun" panose="02010600030101010101" pitchFamily="2" charset="-122"/>
                  </a:rPr>
                  <a:t>μ</a:t>
                </a:r>
                <a:r>
                  <a:rPr lang="en-US" sz="1900" dirty="0">
                    <a:effectLst/>
                    <a:ea typeface="SimSun" panose="02010600030101010101" pitchFamily="2" charset="-122"/>
                  </a:rPr>
                  <a:t>. Thus, Σ is variable but not random variable. The second-level parameter </a:t>
                </a:r>
                <a:r>
                  <a:rPr lang="en-US" sz="1900" i="1" dirty="0">
                    <a:effectLst/>
                    <a:ea typeface="SimSun" panose="02010600030101010101" pitchFamily="2" charset="-122"/>
                  </a:rPr>
                  <a:t>ξ</a:t>
                </a:r>
                <a:r>
                  <a:rPr lang="en-US" sz="1900" dirty="0">
                    <a:effectLst/>
                    <a:ea typeface="SimSun" panose="02010600030101010101" pitchFamily="2" charset="-122"/>
                  </a:rPr>
                  <a:t> is constant. The prior PDF </a:t>
                </a:r>
                <a:r>
                  <a:rPr lang="en-US" sz="1900" i="1" dirty="0">
                    <a:effectLst/>
                    <a:ea typeface="SimSun" panose="02010600030101010101" pitchFamily="2" charset="-122"/>
                  </a:rPr>
                  <a:t>f</a:t>
                </a:r>
                <a:r>
                  <a:rPr lang="en-US" sz="1900" dirty="0">
                    <a:effectLst/>
                    <a:ea typeface="SimSun" panose="02010600030101010101" pitchFamily="2" charset="-122"/>
                  </a:rPr>
                  <a:t>(</a:t>
                </a:r>
                <a:r>
                  <a:rPr lang="en-US" sz="1900" dirty="0" err="1">
                    <a:effectLst/>
                    <a:ea typeface="SimSun" panose="02010600030101010101" pitchFamily="2" charset="-122"/>
                  </a:rPr>
                  <a:t>Θ|</a:t>
                </a:r>
                <a:r>
                  <a:rPr lang="en-US" sz="1900" i="1" dirty="0" err="1">
                    <a:effectLst/>
                    <a:ea typeface="SimSun" panose="02010600030101010101" pitchFamily="2" charset="-122"/>
                  </a:rPr>
                  <a:t>ξ</a:t>
                </a:r>
                <a:r>
                  <a:rPr lang="en-US" sz="1900" dirty="0">
                    <a:effectLst/>
                    <a:ea typeface="SimSun" panose="02010600030101010101" pitchFamily="2" charset="-122"/>
                  </a:rPr>
                  <a:t>) becomes </a:t>
                </a:r>
                <a:r>
                  <a:rPr lang="en-US" sz="1900" i="1" dirty="0">
                    <a:effectLst/>
                    <a:ea typeface="SimSun" panose="02010600030101010101" pitchFamily="2" charset="-122"/>
                  </a:rPr>
                  <a:t>f</a:t>
                </a:r>
                <a:r>
                  <a:rPr lang="en-US" sz="1900" dirty="0">
                    <a:effectLst/>
                    <a:ea typeface="SimSun" panose="02010600030101010101" pitchFamily="2" charset="-122"/>
                  </a:rPr>
                  <a:t>(</a:t>
                </a:r>
                <a:r>
                  <a:rPr lang="en-US" sz="1900" i="1" dirty="0" err="1">
                    <a:effectLst/>
                    <a:ea typeface="SimSun" panose="02010600030101010101" pitchFamily="2" charset="-122"/>
                  </a:rPr>
                  <a:t>μ</a:t>
                </a:r>
                <a:r>
                  <a:rPr lang="en-US" sz="1900" dirty="0" err="1">
                    <a:effectLst/>
                    <a:ea typeface="SimSun" panose="02010600030101010101" pitchFamily="2" charset="-122"/>
                  </a:rPr>
                  <a:t>|</a:t>
                </a:r>
                <a:r>
                  <a:rPr lang="en-US" sz="1900" i="1" dirty="0" err="1">
                    <a:effectLst/>
                    <a:ea typeface="SimSun" panose="02010600030101010101" pitchFamily="2" charset="-122"/>
                  </a:rPr>
                  <a:t>ξ</a:t>
                </a:r>
                <a:r>
                  <a:rPr lang="en-US" sz="1900" dirty="0">
                    <a:effectLst/>
                    <a:ea typeface="SimSun" panose="02010600030101010101" pitchFamily="2" charset="-122"/>
                  </a:rPr>
                  <a:t>), which specified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e>
                        <m:e>
                          <m:r>
                            <a:rPr lang="en-US" sz="1900" i="1">
                              <a:effectLst/>
                              <a:latin typeface="Cambria Math" panose="02040503050406030204" pitchFamily="18" charset="0"/>
                              <a:ea typeface="SimSun" panose="02010600030101010101" pitchFamily="2" charset="-122"/>
                            </a:rPr>
                            <m:t>𝜉</m:t>
                          </m:r>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𝜇</m:t>
                          </m:r>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0</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m:rPr>
                                  <m:sty m:val="p"/>
                                </m:rPr>
                                <a:rPr lang="en-US" sz="1900">
                                  <a:effectLst/>
                                  <a:latin typeface="Cambria Math" panose="02040503050406030204" pitchFamily="18" charset="0"/>
                                  <a:ea typeface="SimSun" panose="02010600030101010101" pitchFamily="2" charset="-122"/>
                                </a:rPr>
                                <m:t>Σ</m:t>
                              </m:r>
                            </m:e>
                            <m:sub>
                              <m:r>
                                <a:rPr lang="en-US" sz="1900" i="1">
                                  <a:effectLst/>
                                  <a:latin typeface="Cambria Math" panose="02040503050406030204" pitchFamily="18" charset="0"/>
                                  <a:ea typeface="SimSun" panose="02010600030101010101" pitchFamily="2" charset="-122"/>
                                </a:rPr>
                                <m:t>0</m:t>
                              </m:r>
                            </m:sub>
                          </m:sSub>
                        </m:e>
                      </m:d>
                      <m:r>
                        <a:rPr lang="en-US" sz="1900" i="1">
                          <a:effectLst/>
                          <a:latin typeface="Cambria Math" panose="02040503050406030204" pitchFamily="18" charset="0"/>
                          <a:ea typeface="SimSun" panose="02010600030101010101" pitchFamily="2" charset="-122"/>
                        </a:rPr>
                        <m:t>=</m:t>
                      </m:r>
                      <m:sSup>
                        <m:sSupPr>
                          <m:ctrlPr>
                            <a:rPr lang="en-US" sz="1900" i="1">
                              <a:effectLst/>
                              <a:latin typeface="Cambria Math" panose="02040503050406030204" pitchFamily="18" charset="0"/>
                              <a:ea typeface="SimSun" panose="02010600030101010101" pitchFamily="2" charset="-122"/>
                            </a:rPr>
                          </m:ctrlPr>
                        </m:sSupPr>
                        <m:e>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2</m:t>
                              </m:r>
                              <m:r>
                                <a:rPr lang="en-US" sz="1900" i="1">
                                  <a:effectLst/>
                                  <a:latin typeface="Cambria Math" panose="02040503050406030204" pitchFamily="18" charset="0"/>
                                  <a:ea typeface="SimSun" panose="02010600030101010101" pitchFamily="2" charset="-122"/>
                                </a:rPr>
                                <m:t>𝜋</m:t>
                              </m:r>
                            </m:e>
                          </m:d>
                        </m:e>
                        <m:sup>
                          <m:r>
                            <a:rPr lang="en-US" sz="1900" i="1">
                              <a:effectLst/>
                              <a:latin typeface="Cambria Math" panose="02040503050406030204" pitchFamily="18" charset="0"/>
                              <a:ea typeface="SimSun" panose="02010600030101010101" pitchFamily="2" charset="-122"/>
                            </a:rPr>
                            <m:t>−</m:t>
                          </m:r>
                          <m:f>
                            <m:fPr>
                              <m:ctrlPr>
                                <a:rPr lang="en-US" sz="1900" i="1">
                                  <a:effectLst/>
                                  <a:latin typeface="Cambria Math" panose="02040503050406030204" pitchFamily="18" charset="0"/>
                                  <a:ea typeface="SimSun" panose="02010600030101010101" pitchFamily="2" charset="-122"/>
                                </a:rPr>
                              </m:ctrlPr>
                            </m:fPr>
                            <m:num>
                              <m:r>
                                <a:rPr lang="en-US" sz="1900" i="1">
                                  <a:effectLst/>
                                  <a:latin typeface="Cambria Math" panose="02040503050406030204" pitchFamily="18" charset="0"/>
                                  <a:ea typeface="SimSun" panose="02010600030101010101" pitchFamily="2" charset="-122"/>
                                </a:rPr>
                                <m:t>𝑛</m:t>
                              </m:r>
                            </m:num>
                            <m:den>
                              <m:r>
                                <a:rPr lang="en-US" sz="1900" i="1">
                                  <a:effectLst/>
                                  <a:latin typeface="Cambria Math" panose="02040503050406030204" pitchFamily="18" charset="0"/>
                                  <a:ea typeface="SimSun" panose="02010600030101010101" pitchFamily="2" charset="-122"/>
                                </a:rPr>
                                <m:t>2</m:t>
                              </m:r>
                            </m:den>
                          </m:f>
                        </m:sup>
                      </m:sSup>
                      <m:sSup>
                        <m:sSupPr>
                          <m:ctrlPr>
                            <a:rPr lang="en-US" sz="1900" i="1">
                              <a:effectLst/>
                              <a:latin typeface="Cambria Math" panose="02040503050406030204" pitchFamily="18" charset="0"/>
                              <a:ea typeface="SimSun" panose="02010600030101010101" pitchFamily="2" charset="-122"/>
                            </a:rPr>
                          </m:ctrlPr>
                        </m:sSupPr>
                        <m:e>
                          <m:d>
                            <m:dPr>
                              <m:begChr m:val="|"/>
                              <m:endChr m:val="|"/>
                              <m:ctrlPr>
                                <a:rPr lang="en-US" sz="1900" i="1">
                                  <a:effectLst/>
                                  <a:latin typeface="Cambria Math" panose="02040503050406030204" pitchFamily="18" charset="0"/>
                                  <a:ea typeface="SimSun" panose="02010600030101010101" pitchFamily="2" charset="-122"/>
                                </a:rPr>
                              </m:ctrlPr>
                            </m:dPr>
                            <m:e>
                              <m:sSub>
                                <m:sSubPr>
                                  <m:ctrlPr>
                                    <a:rPr lang="en-US" sz="1900" i="1">
                                      <a:effectLst/>
                                      <a:latin typeface="Cambria Math" panose="02040503050406030204" pitchFamily="18" charset="0"/>
                                      <a:ea typeface="SimSun" panose="02010600030101010101" pitchFamily="2" charset="-122"/>
                                    </a:rPr>
                                  </m:ctrlPr>
                                </m:sSubPr>
                                <m:e>
                                  <m:r>
                                    <m:rPr>
                                      <m:sty m:val="p"/>
                                    </m:rPr>
                                    <a:rPr lang="en-US" sz="1900">
                                      <a:effectLst/>
                                      <a:latin typeface="Cambria Math" panose="02040503050406030204" pitchFamily="18" charset="0"/>
                                      <a:ea typeface="SimSun" panose="02010600030101010101" pitchFamily="2" charset="-122"/>
                                    </a:rPr>
                                    <m:t>Σ</m:t>
                                  </m:r>
                                </m:e>
                                <m:sub>
                                  <m:r>
                                    <a:rPr lang="en-US" sz="1900" i="1">
                                      <a:effectLst/>
                                      <a:latin typeface="Cambria Math" panose="02040503050406030204" pitchFamily="18" charset="0"/>
                                      <a:ea typeface="SimSun" panose="02010600030101010101" pitchFamily="2" charset="-122"/>
                                    </a:rPr>
                                    <m:t>0</m:t>
                                  </m:r>
                                </m:sub>
                              </m:sSub>
                            </m:e>
                          </m:d>
                        </m:e>
                        <m:sup>
                          <m:r>
                            <a:rPr lang="en-US" sz="1900" i="1">
                              <a:effectLst/>
                              <a:latin typeface="Cambria Math" panose="02040503050406030204" pitchFamily="18" charset="0"/>
                              <a:ea typeface="SimSun" panose="02010600030101010101" pitchFamily="2" charset="-122"/>
                            </a:rPr>
                            <m:t>−</m:t>
                          </m:r>
                          <m:f>
                            <m:fPr>
                              <m:ctrlPr>
                                <a:rPr lang="en-US" sz="1900" i="1">
                                  <a:effectLst/>
                                  <a:latin typeface="Cambria Math" panose="02040503050406030204" pitchFamily="18" charset="0"/>
                                  <a:ea typeface="SimSun" panose="02010600030101010101" pitchFamily="2" charset="-122"/>
                                </a:rPr>
                              </m:ctrlPr>
                            </m:fPr>
                            <m:num>
                              <m:r>
                                <a:rPr lang="en-US" sz="1900" i="1">
                                  <a:effectLst/>
                                  <a:latin typeface="Cambria Math" panose="02040503050406030204" pitchFamily="18" charset="0"/>
                                  <a:ea typeface="SimSun" panose="02010600030101010101" pitchFamily="2" charset="-122"/>
                                </a:rPr>
                                <m:t>1</m:t>
                              </m:r>
                            </m:num>
                            <m:den>
                              <m:r>
                                <a:rPr lang="en-US" sz="1900" i="1">
                                  <a:effectLst/>
                                  <a:latin typeface="Cambria Math" panose="02040503050406030204" pitchFamily="18" charset="0"/>
                                  <a:ea typeface="SimSun" panose="02010600030101010101" pitchFamily="2" charset="-122"/>
                                </a:rPr>
                                <m:t>2</m:t>
                              </m:r>
                            </m:den>
                          </m:f>
                        </m:sup>
                      </m:sSup>
                      <m:r>
                        <m:rPr>
                          <m:sty m:val="p"/>
                        </m:rPr>
                        <a:rPr lang="en-US" sz="1900">
                          <a:effectLst/>
                          <a:latin typeface="Cambria Math" panose="02040503050406030204" pitchFamily="18" charset="0"/>
                          <a:ea typeface="SimSun" panose="02010600030101010101" pitchFamily="2" charset="-122"/>
                        </a:rPr>
                        <m:t>exp</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m:t>
                          </m:r>
                          <m:f>
                            <m:fPr>
                              <m:ctrlPr>
                                <a:rPr lang="en-US" sz="1900" i="1">
                                  <a:effectLst/>
                                  <a:latin typeface="Cambria Math" panose="02040503050406030204" pitchFamily="18" charset="0"/>
                                  <a:ea typeface="SimSun" panose="02010600030101010101" pitchFamily="2" charset="-122"/>
                                </a:rPr>
                              </m:ctrlPr>
                            </m:fPr>
                            <m:num>
                              <m:r>
                                <a:rPr lang="en-US" sz="1900" i="1">
                                  <a:effectLst/>
                                  <a:latin typeface="Cambria Math" panose="02040503050406030204" pitchFamily="18" charset="0"/>
                                  <a:ea typeface="SimSun" panose="02010600030101010101" pitchFamily="2" charset="-122"/>
                                </a:rPr>
                                <m:t>1</m:t>
                              </m:r>
                            </m:num>
                            <m:den>
                              <m:r>
                                <a:rPr lang="en-US" sz="1900" i="1">
                                  <a:effectLst/>
                                  <a:latin typeface="Cambria Math" panose="02040503050406030204" pitchFamily="18" charset="0"/>
                                  <a:ea typeface="SimSun" panose="02010600030101010101" pitchFamily="2" charset="-122"/>
                                </a:rPr>
                                <m:t>2</m:t>
                              </m:r>
                            </m:den>
                          </m:f>
                          <m:sSup>
                            <m:sSupPr>
                              <m:ctrlPr>
                                <a:rPr lang="en-US" sz="1900" i="1">
                                  <a:effectLst/>
                                  <a:latin typeface="Cambria Math" panose="02040503050406030204" pitchFamily="18" charset="0"/>
                                  <a:ea typeface="SimSun" panose="02010600030101010101" pitchFamily="2" charset="-122"/>
                                </a:rPr>
                              </m:ctrlPr>
                            </m:sSupPr>
                            <m:e>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𝜇</m:t>
                                  </m:r>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0</m:t>
                                      </m:r>
                                    </m:sub>
                                  </m:sSub>
                                </m:e>
                              </m:d>
                            </m:e>
                            <m:sup>
                              <m:r>
                                <a:rPr lang="en-US" sz="1900" i="1">
                                  <a:effectLst/>
                                  <a:latin typeface="Cambria Math" panose="02040503050406030204" pitchFamily="18" charset="0"/>
                                  <a:ea typeface="SimSun" panose="02010600030101010101" pitchFamily="2" charset="-122"/>
                                </a:rPr>
                                <m:t>𝑇</m:t>
                              </m:r>
                            </m:sup>
                          </m:sSup>
                          <m:sSubSup>
                            <m:sSubSupPr>
                              <m:ctrlPr>
                                <a:rPr lang="en-US" sz="1900" i="1">
                                  <a:effectLst/>
                                  <a:latin typeface="Cambria Math" panose="02040503050406030204" pitchFamily="18" charset="0"/>
                                  <a:ea typeface="SimSun" panose="02010600030101010101" pitchFamily="2" charset="-122"/>
                                </a:rPr>
                              </m:ctrlPr>
                            </m:sSubSupPr>
                            <m:e>
                              <m:r>
                                <m:rPr>
                                  <m:sty m:val="p"/>
                                </m:rPr>
                                <a:rPr lang="en-US" sz="1900">
                                  <a:effectLst/>
                                  <a:latin typeface="Cambria Math" panose="02040503050406030204" pitchFamily="18" charset="0"/>
                                  <a:ea typeface="SimSun" panose="02010600030101010101" pitchFamily="2" charset="-122"/>
                                </a:rPr>
                                <m:t>Σ</m:t>
                              </m:r>
                            </m:e>
                            <m:sub>
                              <m:r>
                                <a:rPr lang="en-US" sz="1900" i="1">
                                  <a:effectLst/>
                                  <a:latin typeface="Cambria Math" panose="02040503050406030204" pitchFamily="18" charset="0"/>
                                  <a:ea typeface="SimSun" panose="02010600030101010101" pitchFamily="2" charset="-122"/>
                                </a:rPr>
                                <m:t>0</m:t>
                              </m:r>
                            </m:sub>
                            <m:sup>
                              <m:r>
                                <a:rPr lang="en-US" sz="1900" i="1">
                                  <a:effectLst/>
                                  <a:latin typeface="Cambria Math" panose="02040503050406030204" pitchFamily="18" charset="0"/>
                                  <a:ea typeface="SimSun" panose="02010600030101010101" pitchFamily="2" charset="-122"/>
                                </a:rPr>
                                <m:t>−1</m:t>
                              </m:r>
                            </m:sup>
                          </m:sSubSup>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𝜇</m:t>
                          </m:r>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0</m:t>
                              </m:r>
                            </m:sub>
                          </m:sSub>
                          <m:r>
                            <a:rPr lang="en-US" sz="1900" i="1">
                              <a:effectLst/>
                              <a:latin typeface="Cambria Math" panose="02040503050406030204" pitchFamily="18" charset="0"/>
                              <a:ea typeface="SimSun" panose="02010600030101010101" pitchFamily="2" charset="-122"/>
                            </a:rPr>
                            <m:t>)</m:t>
                          </m:r>
                        </m:e>
                      </m:d>
                    </m:oMath>
                  </m:oMathPara>
                </a14:m>
                <a:endParaRPr lang="en-US" sz="1900" dirty="0">
                  <a:effectLst/>
                  <a:ea typeface="SimSun" panose="02010600030101010101" pitchFamily="2" charset="-122"/>
                </a:endParaRPr>
              </a:p>
              <a:p>
                <a:pPr marL="0" marR="0" indent="0" algn="just">
                  <a:spcBef>
                    <a:spcPts val="0"/>
                  </a:spcBef>
                  <a:spcAft>
                    <a:spcPts val="0"/>
                  </a:spcAft>
                  <a:buNone/>
                </a:pPr>
                <a:r>
                  <a:rPr lang="en-US" sz="1900" dirty="0">
                    <a:effectLst/>
                    <a:ea typeface="SimSun" panose="02010600030101010101" pitchFamily="2" charset="-122"/>
                  </a:rPr>
                  <a:t>Note, </a:t>
                </a:r>
                <a:r>
                  <a:rPr lang="en-US" sz="1900" i="1" dirty="0">
                    <a:effectLst/>
                    <a:ea typeface="SimSun" panose="02010600030101010101" pitchFamily="2" charset="-122"/>
                  </a:rPr>
                  <a:t>μ</a:t>
                </a:r>
                <a:r>
                  <a:rPr lang="en-US" sz="1900" baseline="-25000" dirty="0">
                    <a:effectLst/>
                    <a:ea typeface="SimSun" panose="02010600030101010101" pitchFamily="2" charset="-122"/>
                  </a:rPr>
                  <a:t>0</a:t>
                </a:r>
                <a:r>
                  <a:rPr lang="en-US" sz="1900" dirty="0">
                    <a:effectLst/>
                    <a:ea typeface="SimSun" panose="02010600030101010101" pitchFamily="2" charset="-122"/>
                  </a:rPr>
                  <a:t> is </a:t>
                </a:r>
                <a:r>
                  <a:rPr lang="en-US" sz="1900" i="1" dirty="0">
                    <a:effectLst/>
                    <a:ea typeface="SimSun" panose="02010600030101010101" pitchFamily="2" charset="-122"/>
                  </a:rPr>
                  <a:t>n</a:t>
                </a:r>
                <a:r>
                  <a:rPr lang="en-US" sz="1900" dirty="0">
                    <a:effectLst/>
                    <a:ea typeface="SimSun" panose="02010600030101010101" pitchFamily="2" charset="-122"/>
                  </a:rPr>
                  <a:t>-element vector like </a:t>
                </a:r>
                <a:r>
                  <a:rPr lang="en-US" sz="1900" i="1" dirty="0">
                    <a:effectLst/>
                    <a:ea typeface="SimSun" panose="02010600030101010101" pitchFamily="2" charset="-122"/>
                  </a:rPr>
                  <a:t>μ</a:t>
                </a:r>
                <a:r>
                  <a:rPr lang="en-US" sz="1900" dirty="0">
                    <a:effectLst/>
                    <a:ea typeface="SimSun" panose="02010600030101010101" pitchFamily="2" charset="-122"/>
                  </a:rPr>
                  <a:t> and Σ</a:t>
                </a:r>
                <a:r>
                  <a:rPr lang="en-US" sz="1900" baseline="-25000" dirty="0">
                    <a:effectLst/>
                    <a:ea typeface="SimSun" panose="02010600030101010101" pitchFamily="2" charset="-122"/>
                  </a:rPr>
                  <a:t>0</a:t>
                </a:r>
                <a:r>
                  <a:rPr lang="en-US" sz="1900" dirty="0">
                    <a:effectLst/>
                    <a:ea typeface="SimSun" panose="02010600030101010101" pitchFamily="2" charset="-122"/>
                  </a:rPr>
                  <a:t> is </a:t>
                </a:r>
                <a:r>
                  <a:rPr lang="en-US" sz="1900" i="1" dirty="0" err="1">
                    <a:effectLst/>
                    <a:ea typeface="SimSun" panose="02010600030101010101" pitchFamily="2" charset="-122"/>
                  </a:rPr>
                  <a:t>n</a:t>
                </a:r>
                <a:r>
                  <a:rPr lang="en-US" sz="1900" baseline="-25000" dirty="0" err="1">
                    <a:effectLst/>
                    <a:ea typeface="SimSun" panose="02010600030101010101" pitchFamily="2" charset="-122"/>
                  </a:rPr>
                  <a:t>x</a:t>
                </a:r>
                <a:r>
                  <a:rPr lang="en-US" sz="1900" i="1" dirty="0" err="1">
                    <a:effectLst/>
                    <a:ea typeface="SimSun" panose="02010600030101010101" pitchFamily="2" charset="-122"/>
                  </a:rPr>
                  <a:t>n</a:t>
                </a:r>
                <a:r>
                  <a:rPr lang="en-US" sz="1900" dirty="0">
                    <a:effectLst/>
                    <a:ea typeface="SimSun" panose="02010600030101010101" pitchFamily="2" charset="-122"/>
                  </a:rPr>
                  <a:t> matrix like Σ. Of course, Σ</a:t>
                </a:r>
                <a:r>
                  <a:rPr lang="en-US" sz="1900" baseline="-25000" dirty="0">
                    <a:effectLst/>
                    <a:ea typeface="SimSun" panose="02010600030101010101" pitchFamily="2" charset="-122"/>
                  </a:rPr>
                  <a:t>0</a:t>
                </a:r>
                <a:r>
                  <a:rPr lang="en-US" sz="1900" dirty="0">
                    <a:effectLst/>
                    <a:ea typeface="SimSun" panose="02010600030101010101" pitchFamily="2" charset="-122"/>
                  </a:rPr>
                  <a:t> is also invertible and symmetric.</a:t>
                </a:r>
                <a:r>
                  <a:rPr lang="en-US" sz="1900" dirty="0">
                    <a:ea typeface="SimSun" panose="02010600030101010101" pitchFamily="2" charset="-122"/>
                  </a:rPr>
                  <a:t> </a:t>
                </a:r>
                <a:r>
                  <a:rPr lang="en-US" sz="1900" dirty="0">
                    <a:effectLst/>
                    <a:ea typeface="SimSun" panose="02010600030101010101" pitchFamily="2" charset="-122"/>
                  </a:rPr>
                  <a:t>Theoretical mean and theoretical variance of </a:t>
                </a:r>
                <a:r>
                  <a:rPr lang="en-US" sz="1900" i="1" dirty="0">
                    <a:effectLst/>
                    <a:ea typeface="SimSun" panose="02010600030101010101" pitchFamily="2" charset="-122"/>
                  </a:rPr>
                  <a:t>X</a:t>
                </a:r>
                <a:r>
                  <a:rPr lang="en-US" sz="1900" dirty="0">
                    <a:effectLst/>
                    <a:ea typeface="SimSun" panose="02010600030101010101" pitchFamily="2" charset="-122"/>
                  </a:rPr>
                  <a:t> are: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d>
                      <m:r>
                        <a:rPr lang="en-US" sz="1900" i="1">
                          <a:effectLst/>
                          <a:latin typeface="Cambria Math" panose="02040503050406030204" pitchFamily="18" charset="0"/>
                          <a:ea typeface="SimSun" panose="02010600030101010101" pitchFamily="2" charset="-122"/>
                        </a:rPr>
                        <m:t>=</m:t>
                      </m:r>
                      <m:nary>
                        <m:naryPr>
                          <m:limLoc m:val="undOvr"/>
                          <m:supHide m:val="on"/>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𝑋</m:t>
                          </m:r>
                        </m:sub>
                        <m:sup/>
                        <m:e>
                          <m:nary>
                            <m:naryPr>
                              <m:limLoc m:val="undOvr"/>
                              <m:supHide m:val="on"/>
                              <m:ctrlPr>
                                <a:rPr lang="en-US" sz="1900" i="1">
                                  <a:effectLst/>
                                  <a:latin typeface="Cambria Math" panose="02040503050406030204" pitchFamily="18" charset="0"/>
                                  <a:ea typeface="SimSun" panose="02010600030101010101" pitchFamily="2" charset="-122"/>
                                </a:rPr>
                              </m:ctrlPr>
                            </m:naryPr>
                            <m:sub>
                              <m:r>
                                <m:rPr>
                                  <m:sty m:val="p"/>
                                </m:rPr>
                                <a:rPr lang="en-US" sz="1900">
                                  <a:effectLst/>
                                  <a:latin typeface="Cambria Math" panose="02040503050406030204" pitchFamily="18" charset="0"/>
                                  <a:ea typeface="SimSun" panose="02010600030101010101" pitchFamily="2" charset="-122"/>
                                </a:rPr>
                                <m:t>Θ</m:t>
                              </m:r>
                            </m:sub>
                            <m:sup/>
                            <m:e>
                              <m:r>
                                <a:rPr lang="en-US" sz="1900" i="1">
                                  <a:effectLst/>
                                  <a:latin typeface="Cambria Math" panose="02040503050406030204" pitchFamily="18" charset="0"/>
                                  <a:ea typeface="SimSun" panose="02010600030101010101" pitchFamily="2" charset="-122"/>
                                </a:rPr>
                                <m:t>𝑋𝑓</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e>
                                  <m:r>
                                    <a:rPr lang="en-US" sz="1900" i="1">
                                      <a:effectLst/>
                                      <a:latin typeface="Cambria Math" panose="02040503050406030204" pitchFamily="18" charset="0"/>
                                      <a:ea typeface="SimSun" panose="02010600030101010101" pitchFamily="2" charset="-122"/>
                                    </a:rPr>
                                    <m:t>𝜉</m:t>
                                  </m:r>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r>
                                <m:rPr>
                                  <m:sty m:val="p"/>
                                </m:rPr>
                                <a:rPr lang="en-US" sz="1900">
                                  <a:effectLst/>
                                  <a:latin typeface="Cambria Math" panose="02040503050406030204" pitchFamily="18" charset="0"/>
                                  <a:ea typeface="SimSun" panose="02010600030101010101" pitchFamily="2" charset="-122"/>
                                </a:rPr>
                                <m:t>dΘ</m:t>
                              </m:r>
                            </m:e>
                          </m:nary>
                        </m:e>
                      </m:nary>
                      <m:r>
                        <a:rPr lang="en-US" sz="1900" b="0" i="1" smtClean="0">
                          <a:effectLst/>
                          <a:latin typeface="Cambria Math" panose="02040503050406030204" pitchFamily="18" charset="0"/>
                          <a:ea typeface="SimSun" panose="02010600030101010101" pitchFamily="2" charset="-122"/>
                        </a:rPr>
                        <m:t>=…=</m:t>
                      </m:r>
                      <m:nary>
                        <m:naryPr>
                          <m:limLoc m:val="undOvr"/>
                          <m:supHide m:val="on"/>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𝜇</m:t>
                          </m:r>
                        </m:sub>
                        <m:sup/>
                        <m:e>
                          <m:r>
                            <a:rPr lang="en-US" sz="1900" i="1">
                              <a:effectLst/>
                              <a:latin typeface="Cambria Math" panose="02040503050406030204" pitchFamily="18" charset="0"/>
                              <a:ea typeface="SimSun" panose="02010600030101010101" pitchFamily="2" charset="-122"/>
                            </a:rPr>
                            <m:t>𝜇</m:t>
                          </m:r>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𝜇</m:t>
                              </m:r>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0</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m:rPr>
                                      <m:sty m:val="p"/>
                                    </m:rPr>
                                    <a:rPr lang="en-US" sz="1900">
                                      <a:effectLst/>
                                      <a:latin typeface="Cambria Math" panose="02040503050406030204" pitchFamily="18" charset="0"/>
                                      <a:ea typeface="SimSun" panose="02010600030101010101" pitchFamily="2" charset="-122"/>
                                    </a:rPr>
                                    <m:t>Σ</m:t>
                                  </m:r>
                                </m:e>
                                <m:sub>
                                  <m:r>
                                    <a:rPr lang="en-US" sz="1900" i="1">
                                      <a:effectLst/>
                                      <a:latin typeface="Cambria Math" panose="02040503050406030204" pitchFamily="18" charset="0"/>
                                      <a:ea typeface="SimSun" panose="02010600030101010101" pitchFamily="2" charset="-122"/>
                                    </a:rPr>
                                    <m:t>0</m:t>
                                  </m:r>
                                </m:sub>
                              </m:sSub>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𝜇</m:t>
                          </m:r>
                        </m:e>
                      </m:nary>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𝜇</m:t>
                          </m:r>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𝜇</m:t>
                          </m:r>
                        </m:e>
                        <m:sub>
                          <m:r>
                            <a:rPr lang="en-US" sz="1900" i="1">
                              <a:effectLst/>
                              <a:latin typeface="Cambria Math" panose="02040503050406030204" pitchFamily="18" charset="0"/>
                              <a:ea typeface="SimSun" panose="02010600030101010101" pitchFamily="2" charset="-122"/>
                            </a:rPr>
                            <m:t>0</m:t>
                          </m:r>
                        </m:sub>
                      </m:sSub>
                    </m:oMath>
                  </m:oMathPara>
                </a14:m>
                <a:endParaRPr lang="en-US" sz="1900" dirty="0">
                  <a:effectLst/>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𝑉</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d>
                      <m:r>
                        <a:rPr lang="en-US" sz="1900" i="1">
                          <a:effectLst/>
                          <a:latin typeface="Cambria Math" panose="02040503050406030204" pitchFamily="18" charset="0"/>
                          <a:ea typeface="SimSun" panose="02010600030101010101" pitchFamily="2" charset="-122"/>
                        </a:rPr>
                        <m:t>=</m:t>
                      </m:r>
                      <m:nary>
                        <m:naryPr>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rPr>
                            <m:t>𝑋</m:t>
                          </m:r>
                        </m:sub>
                        <m:sup/>
                        <m:e>
                          <m:nary>
                            <m:naryPr>
                              <m:limLoc m:val="undOvr"/>
                              <m:supHide m:val="on"/>
                              <m:ctrlPr>
                                <a:rPr lang="en-US" sz="1900" i="1">
                                  <a:effectLst/>
                                  <a:latin typeface="Cambria Math" panose="02040503050406030204" pitchFamily="18" charset="0"/>
                                </a:rPr>
                              </m:ctrlPr>
                            </m:naryPr>
                            <m:sub>
                              <m:r>
                                <m:rPr>
                                  <m:sty m:val="p"/>
                                </m:rPr>
                                <a:rPr lang="en-US" sz="1900">
                                  <a:effectLst/>
                                  <a:latin typeface="Cambria Math" panose="02040503050406030204" pitchFamily="18" charset="0"/>
                                  <a:ea typeface="SimSun" panose="02010600030101010101" pitchFamily="2" charset="-122"/>
                                </a:rPr>
                                <m:t>Θ</m:t>
                              </m:r>
                            </m:sub>
                            <m:sup/>
                            <m:e>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d>
                                </m:e>
                              </m:d>
                              <m:sSup>
                                <m:sSupPr>
                                  <m:ctrlPr>
                                    <a:rPr lang="en-US" sz="1900" i="1">
                                      <a:effectLst/>
                                      <a:latin typeface="Cambria Math" panose="02040503050406030204" pitchFamily="18" charset="0"/>
                                    </a:rPr>
                                  </m:ctrlPr>
                                </m:sSupPr>
                                <m:e>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d>
                                    </m:e>
                                  </m:d>
                                </m:e>
                                <m:sup>
                                  <m:r>
                                    <a:rPr lang="en-US" sz="1900" i="1">
                                      <a:effectLst/>
                                      <a:latin typeface="Cambria Math" panose="02040503050406030204" pitchFamily="18" charset="0"/>
                                      <a:ea typeface="SimSun" panose="02010600030101010101" pitchFamily="2" charset="-122"/>
                                    </a:rPr>
                                    <m:t>𝑇</m:t>
                                  </m:r>
                                </m:sup>
                              </m:sSup>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e>
                                  <m:r>
                                    <a:rPr lang="en-US" sz="1900" i="1">
                                      <a:effectLst/>
                                      <a:latin typeface="Cambria Math" panose="02040503050406030204" pitchFamily="18" charset="0"/>
                                      <a:ea typeface="SimSun" panose="02010600030101010101" pitchFamily="2" charset="-122"/>
                                    </a:rPr>
                                    <m:t>𝜉</m:t>
                                  </m:r>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r>
                                <m:rPr>
                                  <m:sty m:val="p"/>
                                </m:rPr>
                                <a:rPr lang="en-US" sz="1900">
                                  <a:effectLst/>
                                  <a:latin typeface="Cambria Math" panose="02040503050406030204" pitchFamily="18" charset="0"/>
                                  <a:ea typeface="SimSun" panose="02010600030101010101" pitchFamily="2" charset="-122"/>
                                </a:rPr>
                                <m:t>dΘ</m:t>
                              </m:r>
                            </m:e>
                          </m:nary>
                        </m:e>
                      </m:nary>
                      <m:r>
                        <a:rPr lang="en-US" sz="1900" i="1">
                          <a:latin typeface="Cambria Math" panose="02040503050406030204" pitchFamily="18" charset="0"/>
                          <a:ea typeface="SimSun" panose="02010600030101010101" pitchFamily="2" charset="-122"/>
                        </a:rPr>
                        <m:t>=…=</m:t>
                      </m:r>
                      <m:nary>
                        <m:naryPr>
                          <m:limLoc m:val="undOvr"/>
                          <m:supHide m:val="on"/>
                          <m:ctrlPr>
                            <a:rPr lang="en-US" sz="1900" i="1">
                              <a:latin typeface="Cambria Math" panose="02040503050406030204" pitchFamily="18" charset="0"/>
                            </a:rPr>
                          </m:ctrlPr>
                        </m:naryPr>
                        <m:sub>
                          <m:r>
                            <a:rPr lang="en-US" sz="1900" i="1">
                              <a:latin typeface="Cambria Math" panose="02040503050406030204" pitchFamily="18" charset="0"/>
                            </a:rPr>
                            <m:t>𝜇</m:t>
                          </m:r>
                        </m:sub>
                        <m:sup/>
                        <m:e>
                          <m:r>
                            <m:rPr>
                              <m:sty m:val="p"/>
                            </m:rPr>
                            <a:rPr lang="en-US" sz="1900">
                              <a:latin typeface="Cambria Math" panose="02040503050406030204" pitchFamily="18" charset="0"/>
                            </a:rPr>
                            <m:t>Σ</m:t>
                          </m:r>
                          <m:r>
                            <a:rPr lang="en-US" sz="1900" i="1">
                              <a:latin typeface="Cambria Math" panose="02040503050406030204" pitchFamily="18" charset="0"/>
                            </a:rPr>
                            <m:t>𝑓</m:t>
                          </m:r>
                          <m:d>
                            <m:dPr>
                              <m:ctrlPr>
                                <a:rPr lang="en-US" sz="1900" i="1">
                                  <a:latin typeface="Cambria Math" panose="02040503050406030204" pitchFamily="18" charset="0"/>
                                </a:rPr>
                              </m:ctrlPr>
                            </m:dPr>
                            <m:e>
                              <m:r>
                                <a:rPr lang="en-US" sz="1900" i="1">
                                  <a:latin typeface="Cambria Math" panose="02040503050406030204" pitchFamily="18" charset="0"/>
                                </a:rPr>
                                <m:t>𝜇</m:t>
                              </m:r>
                            </m:e>
                            <m:e>
                              <m:sSub>
                                <m:sSubPr>
                                  <m:ctrlPr>
                                    <a:rPr lang="en-US" sz="1900" i="1">
                                      <a:latin typeface="Cambria Math" panose="02040503050406030204" pitchFamily="18" charset="0"/>
                                    </a:rPr>
                                  </m:ctrlPr>
                                </m:sSubPr>
                                <m:e>
                                  <m:r>
                                    <a:rPr lang="en-US" sz="1900" i="1">
                                      <a:latin typeface="Cambria Math" panose="02040503050406030204" pitchFamily="18" charset="0"/>
                                    </a:rPr>
                                    <m:t>𝜇</m:t>
                                  </m:r>
                                </m:e>
                                <m:sub>
                                  <m:r>
                                    <a:rPr lang="en-US" sz="1900" i="1">
                                      <a:latin typeface="Cambria Math" panose="02040503050406030204" pitchFamily="18" charset="0"/>
                                    </a:rPr>
                                    <m:t>0</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m:rPr>
                                      <m:sty m:val="p"/>
                                    </m:rPr>
                                    <a:rPr lang="en-US" sz="1900">
                                      <a:latin typeface="Cambria Math" panose="02040503050406030204" pitchFamily="18" charset="0"/>
                                    </a:rPr>
                                    <m:t>Σ</m:t>
                                  </m:r>
                                </m:e>
                                <m:sub>
                                  <m:r>
                                    <a:rPr lang="en-US" sz="1900" i="1">
                                      <a:latin typeface="Cambria Math" panose="02040503050406030204" pitchFamily="18" charset="0"/>
                                    </a:rPr>
                                    <m:t>0</m:t>
                                  </m:r>
                                </m:sub>
                              </m:sSub>
                            </m:e>
                          </m:d>
                          <m:r>
                            <m:rPr>
                              <m:sty m:val="p"/>
                            </m:rPr>
                            <a:rPr lang="en-US" sz="1900">
                              <a:latin typeface="Cambria Math" panose="02040503050406030204" pitchFamily="18" charset="0"/>
                            </a:rPr>
                            <m:t>d</m:t>
                          </m:r>
                          <m:r>
                            <a:rPr lang="en-US" sz="1900" i="1">
                              <a:latin typeface="Cambria Math" panose="02040503050406030204" pitchFamily="18" charset="0"/>
                            </a:rPr>
                            <m:t>𝜇</m:t>
                          </m:r>
                        </m:e>
                      </m:nary>
                      <m:r>
                        <a:rPr lang="en-US" sz="1900" i="1">
                          <a:latin typeface="Cambria Math" panose="02040503050406030204" pitchFamily="18" charset="0"/>
                        </a:rPr>
                        <m:t>=</m:t>
                      </m:r>
                      <m:r>
                        <m:rPr>
                          <m:sty m:val="p"/>
                        </m:rPr>
                        <a:rPr lang="en-US" sz="1900">
                          <a:latin typeface="Cambria Math" panose="02040503050406030204" pitchFamily="18" charset="0"/>
                        </a:rPr>
                        <m:t>Σ</m:t>
                      </m:r>
                    </m:oMath>
                  </m:oMathPara>
                </a14:m>
                <a:endParaRPr lang="en-US" sz="1900" dirty="0">
                  <a:effectLst/>
                  <a:ea typeface="SimSun" panose="02010600030101010101" pitchFamily="2" charset="-122"/>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B2A19006-54C2-EE46-738B-067CDC961A5C}"/>
                  </a:ext>
                </a:extLst>
              </p:cNvPr>
              <p:cNvSpPr>
                <a:spLocks noGrp="1" noRot="1" noChangeAspect="1" noMove="1" noResize="1" noEditPoints="1" noAdjustHandles="1" noChangeArrowheads="1" noChangeShapeType="1" noTextEdit="1"/>
              </p:cNvSpPr>
              <p:nvPr>
                <p:ph idx="1"/>
              </p:nvPr>
            </p:nvSpPr>
            <p:spPr>
              <a:xfrm>
                <a:off x="337625" y="914399"/>
                <a:ext cx="11465169" cy="5176066"/>
              </a:xfrm>
              <a:blipFill>
                <a:blip r:embed="rId4"/>
                <a:stretch>
                  <a:fillRect l="-478" t="-589" r="-532" b="-164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E110EE5-5229-91C0-492F-0E64E3E667BA}"/>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959E89B3-FE8C-D1B3-5A4F-A8878222F6FD}"/>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11CAE4F5-12F6-4946-76EE-A4F078959DA6}"/>
              </a:ext>
            </a:extLst>
          </p:cNvPr>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3308423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87FA-C7C2-0E6D-4B12-1877A7F59AEA}"/>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F82DCB-B208-2116-DA19-57CA2BEED9F4}"/>
                  </a:ext>
                </a:extLst>
              </p:cNvPr>
              <p:cNvSpPr>
                <a:spLocks noGrp="1"/>
              </p:cNvSpPr>
              <p:nvPr>
                <p:ph idx="1"/>
              </p:nvPr>
            </p:nvSpPr>
            <p:spPr>
              <a:xfrm>
                <a:off x="337625" y="914399"/>
                <a:ext cx="11493304" cy="5176066"/>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log-likelihood function in MAP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𝓁</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𝜉</m:t>
                              </m:r>
                            </m:e>
                          </m:d>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𝜉</m:t>
                              </m:r>
                            </m:e>
                          </m:d>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e>
                          </m:d>
                        </m:e>
                      </m:nary>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1900">
                              <a:effectLst/>
                              <a:latin typeface="Cambria Math" panose="02040503050406030204" pitchFamily="18" charset="0"/>
                              <a:ea typeface="SimSun" panose="02010600030101010101" pitchFamily="2" charset="-122"/>
                              <a:cs typeface="Times New Roman" panose="02020603050405020304" pitchFamily="18" charset="0"/>
                            </a:rPr>
                            <m:t>2</m:t>
                          </m:r>
                        </m:den>
                      </m:f>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a:effectLst/>
                              <a:latin typeface="Cambria Math" panose="02040503050406030204" pitchFamily="18" charset="0"/>
                              <a:ea typeface="SimSun" panose="02010600030101010101" pitchFamily="2" charset="-122"/>
                              <a:cs typeface="Times New Roman" panose="02020603050405020304" pitchFamily="18" charset="0"/>
                            </a:rPr>
                            <m:t>2</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π</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a:effectLst/>
                              <a:latin typeface="Cambria Math" panose="02040503050406030204" pitchFamily="18" charset="0"/>
                              <a:ea typeface="SimSun" panose="02010600030101010101" pitchFamily="2" charset="-122"/>
                              <a:cs typeface="Times New Roman" panose="02020603050405020304" pitchFamily="18" charset="0"/>
                            </a:rPr>
                            <m:t>2</m:t>
                          </m:r>
                        </m:den>
                      </m:f>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1900">
                                      <a:effectLst/>
                                      <a:latin typeface="Cambria Math" panose="02040503050406030204" pitchFamily="18" charset="0"/>
                                      <a:ea typeface="SimSun" panose="02010600030101010101" pitchFamily="2" charset="-122"/>
                                      <a:cs typeface="Times New Roman" panose="02020603050405020304" pitchFamily="18" charset="0"/>
                                    </a:rPr>
                                    <m:t>2</m:t>
                                  </m:r>
                                </m:den>
                              </m:f>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a:effectLst/>
                                      <a:latin typeface="Cambria Math" panose="02040503050406030204" pitchFamily="18" charset="0"/>
                                      <a:ea typeface="SimSun" panose="02010600030101010101" pitchFamily="2" charset="-122"/>
                                      <a:cs typeface="Times New Roman" panose="02020603050405020304" pitchFamily="18" charset="0"/>
                                    </a:rPr>
                                    <m:t>2</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π</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a:effectLst/>
                                      <a:latin typeface="Cambria Math" panose="02040503050406030204" pitchFamily="18" charset="0"/>
                                      <a:ea typeface="SimSun" panose="02010600030101010101" pitchFamily="2" charset="-122"/>
                                      <a:cs typeface="Times New Roman" panose="02020603050405020304" pitchFamily="18" charset="0"/>
                                    </a:rPr>
                                    <m:t>2</m:t>
                                  </m:r>
                                </m:den>
                              </m:f>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d>
                            </m:e>
                          </m:d>
                        </m:e>
                      </m:nary>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Because normal PDF is smooth enough, from equation 1.24, the estimate </a:t>
                </a:r>
                <a14:m>
                  <m:oMath xmlns:m="http://schemas.openxmlformats.org/officeDocument/2006/math">
                    <m:acc>
                      <m:accPr>
                        <m:chr m:val="̂"/>
                        <m:ctrlPr>
                          <a:rPr lang="en-US" sz="1900" i="1">
                            <a:effectLst/>
                            <a:latin typeface="Cambria Math" panose="02040503050406030204" pitchFamily="18" charset="0"/>
                            <a:cs typeface="Times New Roman" panose="02020603050405020304" pitchFamily="18" charset="0"/>
                          </a:rPr>
                        </m:ctrlPr>
                      </m:acc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acc>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acc>
                              <m:accPr>
                                <m:chr m:val="̂"/>
                                <m:ctrlPr>
                                  <a:rPr lang="en-US" sz="1900" i="1">
                                    <a:effectLst/>
                                    <a:latin typeface="Cambria Math" panose="02040503050406030204" pitchFamily="18" charset="0"/>
                                    <a:cs typeface="Times New Roman" panose="02020603050405020304" pitchFamily="18" charset="0"/>
                                  </a:rPr>
                                </m:ctrlPr>
                              </m:acc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acc>
                            <m:r>
                              <a:rPr lang="en-US" sz="19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1900" i="1">
                                    <a:effectLst/>
                                    <a:latin typeface="Cambria Math" panose="02040503050406030204" pitchFamily="18" charset="0"/>
                                    <a:cs typeface="Times New Roman" panose="02020603050405020304" pitchFamily="18" charset="0"/>
                                  </a:rPr>
                                </m:ctrlPr>
                              </m:acc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acc>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oMath>
                </a14:m>
                <a:r>
                  <a:rPr lang="en-US" sz="1900" dirty="0">
                    <a:effectLst/>
                    <a:latin typeface="Times New Roman" panose="02020603050405020304" pitchFamily="18" charset="0"/>
                    <a:ea typeface="SimSun" panose="02010600030101010101" pitchFamily="2" charset="-122"/>
                  </a:rPr>
                  <a:t> is solution of the equation created by setting the first-order of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𝓁</m:t>
                    </m:r>
                  </m:oMath>
                </a14:m>
                <a:r>
                  <a:rPr lang="en-US" sz="1900" dirty="0">
                    <a:effectLst/>
                    <a:latin typeface="Times New Roman" panose="02020603050405020304" pitchFamily="18" charset="0"/>
                    <a:ea typeface="SimSun" panose="02010600030101010101" pitchFamily="2" charset="-122"/>
                  </a:rPr>
                  <a:t>(Θ) regarding </a:t>
                </a:r>
                <a:r>
                  <a:rPr lang="en-US" sz="1900" i="1" dirty="0">
                    <a:effectLst/>
                    <a:latin typeface="Times New Roman" panose="02020603050405020304" pitchFamily="18" charset="0"/>
                    <a:ea typeface="SimSun" panose="02010600030101010101" pitchFamily="2" charset="-122"/>
                  </a:rPr>
                  <a:t>μ</a:t>
                </a:r>
                <a:r>
                  <a:rPr lang="en-US" sz="1900" dirty="0">
                    <a:effectLst/>
                    <a:latin typeface="Times New Roman" panose="02020603050405020304" pitchFamily="18" charset="0"/>
                    <a:ea typeface="SimSun" panose="02010600030101010101" pitchFamily="2" charset="-122"/>
                  </a:rPr>
                  <a:t> and Σ to be zero.</a:t>
                </a:r>
                <a:r>
                  <a:rPr lang="en-US" sz="1900" dirty="0"/>
                  <a:t> The first-order partial derivative of </a:t>
                </a:r>
                <a14:m>
                  <m:oMath xmlns:m="http://schemas.openxmlformats.org/officeDocument/2006/math">
                    <m:r>
                      <a:rPr lang="en-US" sz="1900" i="1">
                        <a:latin typeface="Cambria Math" panose="02040503050406030204" pitchFamily="18" charset="0"/>
                      </a:rPr>
                      <m:t>𝓁</m:t>
                    </m:r>
                  </m:oMath>
                </a14:m>
                <a:r>
                  <a:rPr lang="en-US" sz="1900" dirty="0"/>
                  <a:t>(Θ) with respect to </a:t>
                </a:r>
                <a:r>
                  <a:rPr lang="en-US" sz="1900" i="1" dirty="0"/>
                  <a:t>μ</a:t>
                </a:r>
                <a:r>
                  <a:rPr lang="en-US" sz="1900" dirty="0"/>
                  <a:t> is:</a:t>
                </a:r>
              </a:p>
              <a:p>
                <a:pPr marL="0" indent="0">
                  <a:buNone/>
                </a:pPr>
                <a14:m>
                  <m:oMathPara xmlns:m="http://schemas.openxmlformats.org/officeDocument/2006/math">
                    <m:oMathParaPr>
                      <m:jc m:val="centerGroup"/>
                    </m:oMathParaPr>
                    <m:oMath xmlns:m="http://schemas.openxmlformats.org/officeDocument/2006/math">
                      <m:f>
                        <m:fPr>
                          <m:ctrlPr>
                            <a:rPr lang="en-US" sz="1900" i="1" smtClean="0">
                              <a:effectLst/>
                              <a:latin typeface="Cambria Math" panose="02040503050406030204" pitchFamily="18" charset="0"/>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𝓁</m:t>
                          </m:r>
                          <m:d>
                            <m:dPr>
                              <m:ctrlPr>
                                <a:rPr lang="en-US" sz="1900" i="1">
                                  <a:effectLst/>
                                  <a:latin typeface="Cambria Math" panose="02040503050406030204" pitchFamily="18" charset="0"/>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den>
                      </m:f>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cs typeface="Times New Roman" panose="02020603050405020304" pitchFamily="18" charset="0"/>
                            </a:rPr>
                          </m:ctrlPr>
                        </m:s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d>
                        <m:dPr>
                          <m:ctrlPr>
                            <a:rPr lang="en-US" sz="1900" i="1">
                              <a:effectLst/>
                              <a:latin typeface="Cambria Math" panose="02040503050406030204" pitchFamily="18" charset="0"/>
                              <a:cs typeface="Times New Roman" panose="02020603050405020304" pitchFamily="18" charset="0"/>
                            </a:rPr>
                          </m:ctrlPr>
                        </m:dPr>
                        <m:e>
                          <m:sSubSup>
                            <m:sSubSupPr>
                              <m:ctrlPr>
                                <a:rPr lang="en-US" sz="1900" i="1">
                                  <a:effectLst/>
                                  <a:latin typeface="Cambria Math" panose="02040503050406030204" pitchFamily="18" charset="0"/>
                                  <a:cs typeface="Times New Roman" panose="02020603050405020304" pitchFamily="18" charset="0"/>
                                </a:rPr>
                              </m:ctrlPr>
                            </m:sSub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Sup>
                            <m:sSupPr>
                              <m:ctrlPr>
                                <a:rPr lang="en-US" sz="1900" i="1">
                                  <a:effectLst/>
                                  <a:latin typeface="Cambria Math" panose="02040503050406030204" pitchFamily="18" charset="0"/>
                                  <a:cs typeface="Times New Roman" panose="020206030504050203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p>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1900" i="1">
                              <a:effectLst/>
                              <a:latin typeface="Cambria Math" panose="02040503050406030204" pitchFamily="18" charset="0"/>
                              <a:cs typeface="Times New Roman" panose="02020603050405020304" pitchFamily="18" charset="0"/>
                            </a:rPr>
                          </m:ctrlPr>
                        </m:sSub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cs typeface="Times New Roman" panose="02020603050405020304" pitchFamily="18" charset="0"/>
                            </a:rPr>
                          </m:ctrlPr>
                        </m:dPr>
                        <m:e>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1900" i="1">
                                      <a:effectLst/>
                                      <a:latin typeface="Cambria Math" panose="02040503050406030204" pitchFamily="18" charset="0"/>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e>
                      </m:d>
                      <m:sSup>
                        <m:sSupPr>
                          <m:ctrlPr>
                            <a:rPr lang="en-US" sz="1900" i="1">
                              <a:effectLst/>
                              <a:latin typeface="Cambria Math" panose="02040503050406030204" pitchFamily="18" charset="0"/>
                              <a:cs typeface="Times New Roman" panose="020206030504050203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p>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Setting this partial derivative to be zero, we obtain:</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𝜇</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sSubSup>
                                <m:sSubSupPr>
                                  <m:ctrlPr>
                                    <a:rPr lang="en-US" sz="1900" i="1">
                                      <a:effectLst/>
                                      <a:latin typeface="Cambria Math" panose="02040503050406030204" pitchFamily="18" charset="0"/>
                                      <a:cs typeface="Times New Roman" panose="02020603050405020304" pitchFamily="18" charset="0"/>
                                    </a:rPr>
                                  </m:ctrlPr>
                                </m:sSub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𝑁𝐼</m:t>
                              </m:r>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900" i="1">
                              <a:effectLst/>
                              <a:latin typeface="Cambria Math" panose="02040503050406030204" pitchFamily="18" charset="0"/>
                              <a:cs typeface="Times New Roman" panose="020206030504050203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sSubSup>
                            <m:sSubSupPr>
                              <m:ctrlPr>
                                <a:rPr lang="en-US" sz="1900" i="1">
                                  <a:effectLst/>
                                  <a:latin typeface="Cambria Math" panose="02040503050406030204" pitchFamily="18" charset="0"/>
                                  <a:cs typeface="Times New Roman" panose="02020603050405020304" pitchFamily="18" charset="0"/>
                                </a:rPr>
                              </m:ctrlPr>
                            </m:sSub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acc>
                            <m:accPr>
                              <m:chr m:val="̅"/>
                              <m:ctrlPr>
                                <a:rPr lang="en-US" sz="1900" i="1">
                                  <a:effectLst/>
                                  <a:latin typeface="Cambria Math" panose="02040503050406030204" pitchFamily="18" charset="0"/>
                                </a:rPr>
                              </m:ctrlPr>
                            </m:acc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acc>
                        </m:e>
                      </m:d>
                    </m:oMath>
                  </m:oMathPara>
                </a14:m>
                <a:endParaRPr lang="en-US" sz="1900" dirty="0"/>
              </a:p>
              <a:p>
                <a:pPr marL="0" indent="0">
                  <a:buNone/>
                </a:pPr>
                <a:r>
                  <a:rPr lang="en-US" sz="1900" dirty="0"/>
                  <a:t>Where </a:t>
                </a:r>
                <a:r>
                  <a:rPr lang="en-US" sz="1900" i="1" dirty="0"/>
                  <a:t>I</a:t>
                </a:r>
                <a:r>
                  <a:rPr lang="en-US" sz="1900" dirty="0"/>
                  <a:t> is identity matrix and </a:t>
                </a:r>
                <a14:m>
                  <m:oMath xmlns:m="http://schemas.openxmlformats.org/officeDocument/2006/math">
                    <m:acc>
                      <m:accPr>
                        <m:chr m:val="̅"/>
                        <m:ctrlPr>
                          <a:rPr lang="en-US" sz="1900" i="1" smtClean="0">
                            <a:effectLst/>
                            <a:latin typeface="Cambria Math" panose="02040503050406030204" pitchFamily="18" charset="0"/>
                          </a:rPr>
                        </m:ctrlPr>
                      </m:acc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acc>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oMath>
                </a14:m>
                <a:endParaRPr lang="en-US" sz="1900" dirty="0"/>
              </a:p>
            </p:txBody>
          </p:sp>
        </mc:Choice>
        <mc:Fallback xmlns="">
          <p:sp>
            <p:nvSpPr>
              <p:cNvPr id="3" name="Content Placeholder 2">
                <a:extLst>
                  <a:ext uri="{FF2B5EF4-FFF2-40B4-BE49-F238E27FC236}">
                    <a16:creationId xmlns:a16="http://schemas.microsoft.com/office/drawing/2014/main" id="{15F82DCB-B208-2116-DA19-57CA2BEED9F4}"/>
                  </a:ext>
                </a:extLst>
              </p:cNvPr>
              <p:cNvSpPr>
                <a:spLocks noGrp="1" noRot="1" noChangeAspect="1" noMove="1" noResize="1" noEditPoints="1" noAdjustHandles="1" noChangeArrowheads="1" noChangeShapeType="1" noTextEdit="1"/>
              </p:cNvSpPr>
              <p:nvPr>
                <p:ph idx="1"/>
              </p:nvPr>
            </p:nvSpPr>
            <p:spPr>
              <a:xfrm>
                <a:off x="337625" y="914399"/>
                <a:ext cx="11493304" cy="5176066"/>
              </a:xfrm>
              <a:blipFill>
                <a:blip r:embed="rId4"/>
                <a:stretch>
                  <a:fillRect l="-477" t="-589" r="-477" b="-71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7E7DBF5-D2BF-419A-5938-E4D50C7F92A0}"/>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17D6658C-4982-11F2-C9AD-FDAE78DBEAB2}"/>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1EB0649A-4851-EF14-5203-4CA84F902421}"/>
              </a:ext>
            </a:extLst>
          </p:cNvPr>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430602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0320-4937-6B22-7986-9AAD20E1386A}"/>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841C84-C0D0-7567-4272-7D34250F9B01}"/>
                  </a:ext>
                </a:extLst>
              </p:cNvPr>
              <p:cNvSpPr>
                <a:spLocks noGrp="1"/>
              </p:cNvSpPr>
              <p:nvPr>
                <p:ph idx="1"/>
              </p:nvPr>
            </p:nvSpPr>
            <p:spPr>
              <a:xfrm>
                <a:off x="253217" y="914399"/>
                <a:ext cx="11676185"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first-order partial derivative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l</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 with respect to Σ is:</a:t>
                </a:r>
              </a:p>
              <a:p>
                <a:pPr marL="0" indent="0">
                  <a:buNone/>
                </a:pPr>
                <a14:m>
                  <m:oMathPara xmlns:m="http://schemas.openxmlformats.org/officeDocument/2006/math">
                    <m:oMathParaPr>
                      <m:jc m:val="centerGroup"/>
                    </m:oMathParaPr>
                    <m:oMath xmlns:m="http://schemas.openxmlformats.org/officeDocument/2006/math">
                      <m:f>
                        <m:fPr>
                          <m:ctrlPr>
                            <a:rPr lang="en-US" sz="2000" i="1">
                              <a:effectLst/>
                              <a:latin typeface="Cambria Math" panose="02040503050406030204" pitchFamily="18" charset="0"/>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𝓁</m:t>
                          </m:r>
                          <m:d>
                            <m:dPr>
                              <m:ctrlPr>
                                <a:rPr lang="en-US" sz="2000" i="1">
                                  <a:effectLst/>
                                  <a:latin typeface="Cambria Math" panose="02040503050406030204" pitchFamily="18" charset="0"/>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00" i="1">
                              <a:effectLst/>
                              <a:latin typeface="Cambria Math" panose="02040503050406030204" pitchFamily="18" charset="0"/>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d>
                            <m:dPr>
                              <m:ctrlPr>
                                <a:rPr lang="en-US" sz="2000" i="1">
                                  <a:effectLst/>
                                  <a:latin typeface="Cambria Math" panose="02040503050406030204" pitchFamily="18" charset="0"/>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2000" i="1">
                                      <a:effectLst/>
                                      <a:latin typeface="Cambria Math" panose="02040503050406030204" pitchFamily="18" charset="0"/>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2000" i="1">
                                      <a:effectLst/>
                                      <a:latin typeface="Cambria Math" panose="02040503050406030204" pitchFamily="18" charset="0"/>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000" i="1">
                                      <a:effectLst/>
                                      <a:latin typeface="Cambria Math" panose="02040503050406030204" pitchFamily="18" charset="0"/>
                                      <a:cs typeface="Times New Roman" panose="020206030504050203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d>
                              <m:sSup>
                                <m:sSupPr>
                                  <m:ctrlPr>
                                    <a:rPr lang="en-US" sz="2000" i="1">
                                      <a:effectLst/>
                                      <a:latin typeface="Cambria Math" panose="02040503050406030204" pitchFamily="18" charset="0"/>
                                      <a:cs typeface="Times New Roman" panose="02020603050405020304" pitchFamily="18" charset="0"/>
                                    </a:rPr>
                                  </m:ctrlPr>
                                </m:sSupPr>
                                <m:e>
                                  <m:d>
                                    <m:dPr>
                                      <m:ctrlPr>
                                        <a:rPr lang="en-US" sz="2000" i="1">
                                          <a:effectLst/>
                                          <a:latin typeface="Cambria Math" panose="02040503050406030204" pitchFamily="18" charset="0"/>
                                          <a:cs typeface="Times New Roman" panose="020206030504050203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2000" i="1">
                                      <a:effectLst/>
                                      <a:latin typeface="Cambria Math" panose="02040503050406030204" pitchFamily="18" charset="0"/>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e>
                          </m:d>
                        </m:e>
                      </m:nary>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Setting this partial derivative to be zero, we obtain:</a:t>
                </a:r>
              </a:p>
              <a:p>
                <a:pPr marL="0" indent="0">
                  <a:buNone/>
                </a:pPr>
                <a14:m>
                  <m:oMathPara xmlns:m="http://schemas.openxmlformats.org/officeDocument/2006/math">
                    <m:oMathParaPr>
                      <m:jc m:val="centerGroup"/>
                    </m:oMathParaPr>
                    <m:oMath xmlns:m="http://schemas.openxmlformats.org/officeDocument/2006/math">
                      <m:r>
                        <m:rPr>
                          <m:sty m:val="p"/>
                        </m:rPr>
                        <a:rPr lang="en-US" sz="2000" smtClean="0">
                          <a:effectLst/>
                          <a:latin typeface="Cambria Math" panose="02040503050406030204" pitchFamily="18" charset="0"/>
                          <a:ea typeface="SimSun" panose="02010600030101010101" pitchFamily="2" charset="-122"/>
                          <a:cs typeface="Times New Roman" panose="02020603050405020304" pitchFamily="18" charset="0"/>
                        </a:rPr>
                        <m:t>Σ</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cs typeface="Times New Roman" panose="02020603050405020304" pitchFamily="18" charset="0"/>
                            </a:rPr>
                          </m:ctrlPr>
                        </m:dPr>
                        <m:e>
                          <m:f>
                            <m:fPr>
                              <m:ctrlPr>
                                <a:rPr lang="en-US" sz="2000" i="1">
                                  <a:effectLst/>
                                  <a:latin typeface="Cambria Math" panose="02040503050406030204" pitchFamily="18" charset="0"/>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2000" i="1">
                                  <a:effectLst/>
                                  <a:latin typeface="Cambria Math" panose="02040503050406030204" pitchFamily="18" charset="0"/>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2000" i="1">
                                      <a:effectLst/>
                                      <a:latin typeface="Cambria Math" panose="02040503050406030204" pitchFamily="18" charset="0"/>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sSubSup>
                                <m:sSubSupPr>
                                  <m:ctrlPr>
                                    <a:rPr lang="en-US" sz="2000" i="1">
                                      <a:effectLst/>
                                      <a:latin typeface="Cambria Math" panose="02040503050406030204" pitchFamily="18" charset="0"/>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nary>
                        <m:naryPr>
                          <m:chr m:val="∑"/>
                          <m:limLoc m:val="undOvr"/>
                          <m:ctrlPr>
                            <a:rPr lang="en-US" sz="2000" i="1">
                              <a:effectLst/>
                              <a:latin typeface="Cambria Math" panose="02040503050406030204" pitchFamily="18" charset="0"/>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2000" i="1">
                                  <a:effectLst/>
                                  <a:latin typeface="Cambria Math" panose="02040503050406030204" pitchFamily="18" charset="0"/>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Sup>
                        <m:sSupPr>
                          <m:ctrlPr>
                            <a:rPr lang="en-US" sz="2000" i="1">
                              <a:effectLst/>
                              <a:latin typeface="Cambria Math" panose="02040503050406030204" pitchFamily="18" charset="0"/>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cs typeface="Times New Roman" panose="02020603050405020304" pitchFamily="18" charset="0"/>
                            </a:rPr>
                          </m:ctrlPr>
                        </m:dPr>
                        <m:e>
                          <m:f>
                            <m:fPr>
                              <m:ctrlPr>
                                <a:rPr lang="en-US" sz="2000" i="1">
                                  <a:effectLst/>
                                  <a:latin typeface="Cambria Math" panose="02040503050406030204" pitchFamily="18" charset="0"/>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2000" i="1">
                                  <a:effectLst/>
                                  <a:latin typeface="Cambria Math" panose="02040503050406030204" pitchFamily="18" charset="0"/>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2000" i="1">
                                      <a:effectLst/>
                                      <a:latin typeface="Cambria Math" panose="02040503050406030204" pitchFamily="18" charset="0"/>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sSubSup>
                                <m:sSubSupPr>
                                  <m:ctrlPr>
                                    <a:rPr lang="en-US" sz="2000" i="1">
                                      <a:effectLst/>
                                      <a:latin typeface="Cambria Math" panose="02040503050406030204" pitchFamily="18" charset="0"/>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e>
                      </m:d>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ac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sSup>
                        <m:sSupPr>
                          <m:ctrlPr>
                            <a:rPr lang="en-US" sz="2000" i="1">
                              <a:effectLst/>
                              <a:latin typeface="Cambria Math" panose="02040503050406030204" pitchFamily="18" charset="0"/>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Because Σ is independent from the prior PDF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0</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it is estimated by MLE as usual,</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ac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acc>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acc>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estimate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acc>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MAP here is as same as the one in MLE and so, it is biased. Substituting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acc>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for Σ, we obtain the estimate </a:t>
                </a:r>
                <a14:m>
                  <m:oMath xmlns:m="http://schemas.openxmlformats.org/officeDocument/2006/math">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acc>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MAP:</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acc>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acc>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𝑁𝐼</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acc>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acc>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a typeface="SimSun" panose="02010600030101010101" pitchFamily="2" charset="-122"/>
                  </a:rPr>
                  <a:t>Note, </a:t>
                </a:r>
                <a14:m>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000" i="1">
                            <a:effectLst/>
                            <a:latin typeface="Cambria Math" panose="02040503050406030204" pitchFamily="18" charset="0"/>
                            <a:cs typeface="Times New Roman" panose="02020603050405020304" pitchFamily="18" charset="0"/>
                          </a:rPr>
                        </m:ctrlPr>
                      </m:dPr>
                      <m:e>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acc>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0</m:t>
                        </m:r>
                      </m:sub>
                    </m:sSub>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2000" i="1">
                        <a:latin typeface="Cambria Math" panose="02040503050406030204" pitchFamily="18" charset="0"/>
                      </a:rPr>
                      <m:t>𝑉</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𝑋</m:t>
                            </m:r>
                          </m:e>
                        </m:acc>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r>
                      <m:rPr>
                        <m:sty m:val="p"/>
                      </m:rPr>
                      <a:rPr lang="en-US" sz="2000">
                        <a:latin typeface="Cambria Math" panose="02040503050406030204" pitchFamily="18" charset="0"/>
                      </a:rPr>
                      <m:t>Σ</m:t>
                    </m:r>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indent="0">
                  <a:buNone/>
                </a:pP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FC841C84-C0D0-7567-4272-7D34250F9B01}"/>
                  </a:ext>
                </a:extLst>
              </p:cNvPr>
              <p:cNvSpPr>
                <a:spLocks noGrp="1" noRot="1" noChangeAspect="1" noMove="1" noResize="1" noEditPoints="1" noAdjustHandles="1" noChangeArrowheads="1" noChangeShapeType="1" noTextEdit="1"/>
              </p:cNvSpPr>
              <p:nvPr>
                <p:ph idx="1"/>
              </p:nvPr>
            </p:nvSpPr>
            <p:spPr>
              <a:xfrm>
                <a:off x="253217" y="914399"/>
                <a:ext cx="11676185" cy="5176066"/>
              </a:xfrm>
              <a:blipFill>
                <a:blip r:embed="rId4"/>
                <a:stretch>
                  <a:fillRect l="-574" t="-589" r="-522" b="-294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4063C60-8F58-E96E-759B-0FBCFE9E0E29}"/>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5C5FB6EC-9783-D696-D9DE-42BD277ECAD9}"/>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620B135D-3D02-825F-A5D5-49A5168F7284}"/>
              </a:ext>
            </a:extLst>
          </p:cNvPr>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33189475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D0F01-0B2A-DBBC-EC59-3FA2507525E5}"/>
              </a:ext>
            </a:extLst>
          </p:cNvPr>
          <p:cNvSpPr>
            <a:spLocks noGrp="1"/>
          </p:cNvSpPr>
          <p:nvPr>
            <p:ph type="title"/>
          </p:nvPr>
        </p:nvSpPr>
        <p:spPr/>
        <p:txBody>
          <a:bodyPr/>
          <a:lstStyle/>
          <a:p>
            <a:r>
              <a:rPr lang="en-US" dirty="0"/>
              <a:t>2. Parameter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11C225-2F65-65E9-A882-E2003ED42935}"/>
                  </a:ext>
                </a:extLst>
              </p:cNvPr>
              <p:cNvSpPr>
                <a:spLocks noGrp="1"/>
              </p:cNvSpPr>
              <p:nvPr>
                <p:ph idx="1"/>
              </p:nvPr>
            </p:nvSpPr>
            <p:spPr>
              <a:xfrm>
                <a:off x="225083" y="914399"/>
                <a:ext cx="11718388" cy="5176066"/>
              </a:xfrm>
            </p:spPr>
            <p:txBody>
              <a:bodyPr>
                <a:noAutofit/>
              </a:bodyPr>
              <a:lstStyle/>
              <a:p>
                <a:pPr marL="0" marR="0" indent="0" algn="just">
                  <a:lnSpc>
                    <a:spcPct val="110000"/>
                  </a:lnSpc>
                  <a:spcBef>
                    <a:spcPts val="0"/>
                  </a:spcBef>
                  <a:spcAft>
                    <a:spcPts val="0"/>
                  </a:spcAft>
                  <a:buNone/>
                </a:pPr>
                <a:r>
                  <a:rPr lang="en-US" sz="1750" dirty="0">
                    <a:effectLst/>
                    <a:ea typeface="SimSun" panose="02010600030101010101" pitchFamily="2" charset="-122"/>
                  </a:rPr>
                  <a:t>Now we check if </a:t>
                </a:r>
                <a14:m>
                  <m:oMath xmlns:m="http://schemas.openxmlformats.org/officeDocument/2006/math">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oMath>
                </a14:m>
                <a:r>
                  <a:rPr lang="en-US" sz="1750" dirty="0">
                    <a:effectLst/>
                    <a:ea typeface="SimSun" panose="02010600030101010101" pitchFamily="2" charset="-122"/>
                  </a:rPr>
                  <a:t> is unbiased estimate. In fact, we have:</a:t>
                </a:r>
              </a:p>
              <a:p>
                <a:pPr marL="0" marR="0" indent="0" algn="just">
                  <a:lnSpc>
                    <a:spcPct val="110000"/>
                  </a:lnSpc>
                  <a:spcBef>
                    <a:spcPts val="0"/>
                  </a:spcBef>
                  <a:spcAft>
                    <a:spcPts val="0"/>
                  </a:spcAft>
                  <a:buNone/>
                </a:pPr>
                <a14:m>
                  <m:oMathPara xmlns:m="http://schemas.openxmlformats.org/officeDocument/2006/math">
                    <m:oMathParaPr>
                      <m:jc m:val="centerGroup"/>
                    </m:oMathParaPr>
                    <m:oMath xmlns:m="http://schemas.openxmlformats.org/officeDocument/2006/math">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e>
                      </m:d>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𝐸</m:t>
                      </m:r>
                      <m:d>
                        <m:dPr>
                          <m:ctrlPr>
                            <a:rPr lang="en-US" sz="1750" i="1">
                              <a:effectLst/>
                              <a:latin typeface="Cambria Math" panose="02040503050406030204" pitchFamily="18" charset="0"/>
                              <a:ea typeface="SimSun" panose="02010600030101010101" pitchFamily="2" charset="-122"/>
                            </a:rPr>
                          </m:ctrlPr>
                        </m:dPr>
                        <m:e>
                          <m:sSup>
                            <m:sSupPr>
                              <m:ctrlPr>
                                <a:rPr lang="en-US" sz="1750" i="1">
                                  <a:effectLst/>
                                  <a:latin typeface="Cambria Math" panose="02040503050406030204" pitchFamily="18" charset="0"/>
                                  <a:ea typeface="SimSun" panose="02010600030101010101" pitchFamily="2" charset="-122"/>
                                </a:rPr>
                              </m:ctrlPr>
                            </m:sSupPr>
                            <m:e>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m:rPr>
                                          <m:sty m:val="p"/>
                                        </m:rPr>
                                        <a:rPr lang="en-US" sz="1750">
                                          <a:effectLst/>
                                          <a:latin typeface="Cambria Math" panose="02040503050406030204" pitchFamily="18" charset="0"/>
                                          <a:ea typeface="SimSun" panose="02010600030101010101" pitchFamily="2" charset="-122"/>
                                        </a:rPr>
                                        <m:t>Σ</m:t>
                                      </m:r>
                                    </m:e>
                                  </m:acc>
                                  <m:sSubSup>
                                    <m:sSubSupPr>
                                      <m:ctrlPr>
                                        <a:rPr lang="en-US" sz="1750" i="1">
                                          <a:effectLst/>
                                          <a:latin typeface="Cambria Math" panose="02040503050406030204" pitchFamily="18" charset="0"/>
                                          <a:ea typeface="SimSun" panose="02010600030101010101" pitchFamily="2" charset="-122"/>
                                        </a:rPr>
                                      </m:ctrlPr>
                                    </m:sSubSupPr>
                                    <m:e>
                                      <m:r>
                                        <m:rPr>
                                          <m:sty m:val="p"/>
                                        </m:rPr>
                                        <a:rPr lang="en-US" sz="1750">
                                          <a:effectLst/>
                                          <a:latin typeface="Cambria Math" panose="02040503050406030204" pitchFamily="18" charset="0"/>
                                          <a:ea typeface="SimSun" panose="02010600030101010101" pitchFamily="2" charset="-122"/>
                                        </a:rPr>
                                        <m:t>Σ</m:t>
                                      </m:r>
                                    </m:e>
                                    <m:sub>
                                      <m:r>
                                        <a:rPr lang="en-US" sz="1750" i="1">
                                          <a:effectLst/>
                                          <a:latin typeface="Cambria Math" panose="02040503050406030204" pitchFamily="18" charset="0"/>
                                          <a:ea typeface="SimSun" panose="02010600030101010101" pitchFamily="2" charset="-122"/>
                                        </a:rPr>
                                        <m:t>0</m:t>
                                      </m:r>
                                    </m:sub>
                                    <m:sup>
                                      <m:r>
                                        <a:rPr lang="en-US" sz="1750" i="1">
                                          <a:effectLst/>
                                          <a:latin typeface="Cambria Math" panose="02040503050406030204" pitchFamily="18" charset="0"/>
                                          <a:ea typeface="SimSun" panose="02010600030101010101" pitchFamily="2" charset="-122"/>
                                        </a:rPr>
                                        <m:t>−1</m:t>
                                      </m:r>
                                    </m:sup>
                                  </m:sSub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𝑁𝐼</m:t>
                                  </m:r>
                                </m:e>
                              </m:d>
                            </m:e>
                            <m:sup>
                              <m:r>
                                <a:rPr lang="en-US" sz="1750" i="1">
                                  <a:effectLst/>
                                  <a:latin typeface="Cambria Math" panose="02040503050406030204" pitchFamily="18" charset="0"/>
                                  <a:ea typeface="SimSun" panose="02010600030101010101" pitchFamily="2" charset="-122"/>
                                </a:rPr>
                                <m:t>−1</m:t>
                              </m:r>
                            </m:sup>
                          </m:sSup>
                          <m:d>
                            <m:dPr>
                              <m:ctrlPr>
                                <a:rPr lang="en-US" sz="1750" i="1">
                                  <a:effectLst/>
                                  <a:latin typeface="Cambria Math" panose="02040503050406030204" pitchFamily="18" charset="0"/>
                                  <a:ea typeface="SimSun" panose="02010600030101010101" pitchFamily="2" charset="-122"/>
                                </a:rPr>
                              </m:ctrlPr>
                            </m:dPr>
                            <m:e>
                              <m:acc>
                                <m:accPr>
                                  <m:chr m:val="̂"/>
                                  <m:ctrlPr>
                                    <a:rPr lang="en-US" sz="1750" i="1">
                                      <a:effectLst/>
                                      <a:latin typeface="Cambria Math" panose="02040503050406030204" pitchFamily="18" charset="0"/>
                                      <a:ea typeface="SimSun" panose="02010600030101010101" pitchFamily="2" charset="-122"/>
                                    </a:rPr>
                                  </m:ctrlPr>
                                </m:accPr>
                                <m:e>
                                  <m:r>
                                    <m:rPr>
                                      <m:sty m:val="p"/>
                                    </m:rPr>
                                    <a:rPr lang="en-US" sz="1750">
                                      <a:effectLst/>
                                      <a:latin typeface="Cambria Math" panose="02040503050406030204" pitchFamily="18" charset="0"/>
                                      <a:ea typeface="SimSun" panose="02010600030101010101" pitchFamily="2" charset="-122"/>
                                    </a:rPr>
                                    <m:t>Σ</m:t>
                                  </m:r>
                                </m:e>
                              </m:acc>
                              <m:sSubSup>
                                <m:sSubSupPr>
                                  <m:ctrlPr>
                                    <a:rPr lang="en-US" sz="1750" i="1">
                                      <a:effectLst/>
                                      <a:latin typeface="Cambria Math" panose="02040503050406030204" pitchFamily="18" charset="0"/>
                                      <a:ea typeface="SimSun" panose="02010600030101010101" pitchFamily="2" charset="-122"/>
                                    </a:rPr>
                                  </m:ctrlPr>
                                </m:sSubSupPr>
                                <m:e>
                                  <m:r>
                                    <m:rPr>
                                      <m:sty m:val="p"/>
                                    </m:rPr>
                                    <a:rPr lang="en-US" sz="1750">
                                      <a:effectLst/>
                                      <a:latin typeface="Cambria Math" panose="02040503050406030204" pitchFamily="18" charset="0"/>
                                      <a:ea typeface="SimSun" panose="02010600030101010101" pitchFamily="2" charset="-122"/>
                                    </a:rPr>
                                    <m:t>Σ</m:t>
                                  </m:r>
                                </m:e>
                                <m:sub>
                                  <m:r>
                                    <a:rPr lang="en-US" sz="1750" i="1">
                                      <a:effectLst/>
                                      <a:latin typeface="Cambria Math" panose="02040503050406030204" pitchFamily="18" charset="0"/>
                                      <a:ea typeface="SimSun" panose="02010600030101010101" pitchFamily="2" charset="-122"/>
                                    </a:rPr>
                                    <m:t>0</m:t>
                                  </m:r>
                                </m:sub>
                                <m:sup>
                                  <m:r>
                                    <a:rPr lang="en-US" sz="1750" i="1">
                                      <a:effectLst/>
                                      <a:latin typeface="Cambria Math" panose="02040503050406030204" pitchFamily="18" charset="0"/>
                                      <a:ea typeface="SimSun" panose="02010600030101010101" pitchFamily="2" charset="-122"/>
                                    </a:rPr>
                                    <m:t>−1</m:t>
                                  </m:r>
                                </m:sup>
                              </m:sSubSup>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𝜇</m:t>
                                  </m:r>
                                </m:e>
                                <m:sub>
                                  <m:r>
                                    <a:rPr lang="en-US" sz="1750" i="1">
                                      <a:effectLst/>
                                      <a:latin typeface="Cambria Math" panose="02040503050406030204" pitchFamily="18" charset="0"/>
                                      <a:ea typeface="SimSun" panose="02010600030101010101" pitchFamily="2" charset="-122"/>
                                    </a:rPr>
                                    <m:t>0</m:t>
                                  </m:r>
                                </m:sub>
                              </m:sSub>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𝑁</m:t>
                              </m:r>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𝑋</m:t>
                                  </m:r>
                                </m:e>
                              </m:acc>
                            </m:e>
                          </m:d>
                        </m:e>
                      </m:d>
                      <m:r>
                        <a:rPr lang="en-US" sz="1750" i="1">
                          <a:effectLst/>
                          <a:latin typeface="Cambria Math" panose="02040503050406030204" pitchFamily="18" charset="0"/>
                          <a:ea typeface="SimSun" panose="02010600030101010101" pitchFamily="2" charset="-122"/>
                        </a:rPr>
                        <m:t>=</m:t>
                      </m:r>
                      <m:r>
                        <a:rPr lang="en-US" sz="1750" b="0" i="1" smtClean="0">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m:t>
                      </m:r>
                      <m:sSub>
                        <m:sSubPr>
                          <m:ctrlPr>
                            <a:rPr lang="en-US" sz="1750" i="1">
                              <a:effectLst/>
                              <a:latin typeface="Cambria Math" panose="02040503050406030204" pitchFamily="18" charset="0"/>
                              <a:ea typeface="SimSun" panose="02010600030101010101" pitchFamily="2" charset="-122"/>
                            </a:rPr>
                          </m:ctrlPr>
                        </m:sSubPr>
                        <m:e>
                          <m:r>
                            <a:rPr lang="en-US" sz="1750" i="1">
                              <a:effectLst/>
                              <a:latin typeface="Cambria Math" panose="02040503050406030204" pitchFamily="18" charset="0"/>
                              <a:ea typeface="SimSun" panose="02010600030101010101" pitchFamily="2" charset="-122"/>
                            </a:rPr>
                            <m:t>𝜇</m:t>
                          </m:r>
                        </m:e>
                        <m:sub>
                          <m:r>
                            <a:rPr lang="en-US" sz="1750" i="1">
                              <a:effectLst/>
                              <a:latin typeface="Cambria Math" panose="02040503050406030204" pitchFamily="18" charset="0"/>
                              <a:ea typeface="SimSun" panose="02010600030101010101" pitchFamily="2" charset="-122"/>
                            </a:rPr>
                            <m:t>0</m:t>
                          </m:r>
                        </m:sub>
                      </m:sSub>
                    </m:oMath>
                  </m:oMathPara>
                </a14:m>
                <a:endParaRPr lang="en-US" sz="1750" dirty="0">
                  <a:effectLst/>
                  <a:ea typeface="SimSun" panose="02010600030101010101" pitchFamily="2" charset="-122"/>
                </a:endParaRPr>
              </a:p>
              <a:p>
                <a:pPr marL="0" indent="0">
                  <a:lnSpc>
                    <a:spcPct val="110000"/>
                  </a:lnSpc>
                  <a:buNone/>
                </a:pPr>
                <a:r>
                  <a:rPr lang="en-US" sz="1750" dirty="0">
                    <a:effectLst/>
                    <a:ea typeface="SimSun" panose="02010600030101010101" pitchFamily="2" charset="-122"/>
                  </a:rPr>
                  <a:t>Therefore, the estimate </a:t>
                </a:r>
                <a14:m>
                  <m:oMath xmlns:m="http://schemas.openxmlformats.org/officeDocument/2006/math">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oMath>
                </a14:m>
                <a:r>
                  <a:rPr lang="en-US" sz="1750" dirty="0">
                    <a:effectLst/>
                    <a:ea typeface="SimSun" panose="02010600030101010101" pitchFamily="2" charset="-122"/>
                  </a:rPr>
                  <a:t> is biased because the variable </a:t>
                </a:r>
                <a:r>
                  <a:rPr lang="en-US" sz="1750" i="1" dirty="0">
                    <a:effectLst/>
                    <a:ea typeface="SimSun" panose="02010600030101010101" pitchFamily="2" charset="-122"/>
                  </a:rPr>
                  <a:t>μ</a:t>
                </a:r>
                <a:r>
                  <a:rPr lang="en-US" sz="1750" dirty="0">
                    <a:effectLst/>
                    <a:ea typeface="SimSun" panose="02010600030101010101" pitchFamily="2" charset="-122"/>
                  </a:rPr>
                  <a:t> is not always to equal </a:t>
                </a:r>
                <a:r>
                  <a:rPr lang="en-US" sz="1750" i="1" dirty="0">
                    <a:effectLst/>
                    <a:ea typeface="SimSun" panose="02010600030101010101" pitchFamily="2" charset="-122"/>
                  </a:rPr>
                  <a:t>μ</a:t>
                </a:r>
                <a:r>
                  <a:rPr lang="en-US" sz="1750" baseline="-25000" dirty="0">
                    <a:effectLst/>
                    <a:ea typeface="SimSun" panose="02010600030101010101" pitchFamily="2" charset="-122"/>
                  </a:rPr>
                  <a:t>0</a:t>
                </a:r>
                <a:r>
                  <a:rPr lang="en-US" sz="1750" dirty="0">
                    <a:effectLst/>
                    <a:ea typeface="SimSun" panose="02010600030101010101" pitchFamily="2" charset="-122"/>
                  </a:rPr>
                  <a:t>. Now we try to check again if </a:t>
                </a:r>
                <a14:m>
                  <m:oMath xmlns:m="http://schemas.openxmlformats.org/officeDocument/2006/math">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oMath>
                </a14:m>
                <a:r>
                  <a:rPr lang="en-US" sz="1750" dirty="0">
                    <a:effectLst/>
                    <a:ea typeface="SimSun" panose="02010600030101010101" pitchFamily="2" charset="-122"/>
                  </a:rPr>
                  <a:t> is unbiased estimate with </a:t>
                </a:r>
                <a:r>
                  <a:rPr lang="en-US" sz="1750" b="0" i="0" dirty="0">
                    <a:solidFill>
                      <a:srgbClr val="000000"/>
                    </a:solidFill>
                    <a:effectLst/>
                    <a:latin typeface="TimesNewRomanPSMT"/>
                    <a:ea typeface="SimSun" panose="02010600030101010101" pitchFamily="2" charset="-122"/>
                  </a:rPr>
                  <a:t>Cramer-Rao lower bound. The second-order partial derivative of </a:t>
                </a:r>
                <a14:m>
                  <m:oMath xmlns:m="http://schemas.openxmlformats.org/officeDocument/2006/math">
                    <m:r>
                      <a:rPr lang="en-US" sz="1750" i="1">
                        <a:effectLst/>
                        <a:latin typeface="Cambria Math" panose="02040503050406030204" pitchFamily="18" charset="0"/>
                        <a:ea typeface="SimSun" panose="02010600030101010101" pitchFamily="2" charset="-122"/>
                      </a:rPr>
                      <m:t>𝓁</m:t>
                    </m:r>
                    <m:d>
                      <m:dPr>
                        <m:ctrlPr>
                          <a:rPr lang="en-US" sz="1750" i="1">
                            <a:effectLst/>
                            <a:latin typeface="Cambria Math" panose="02040503050406030204" pitchFamily="18" charset="0"/>
                            <a:ea typeface="SimSun" panose="02010600030101010101" pitchFamily="2" charset="-122"/>
                          </a:rPr>
                        </m:ctrlPr>
                      </m:dPr>
                      <m:e>
                        <m:r>
                          <m:rPr>
                            <m:sty m:val="p"/>
                          </m:rPr>
                          <a:rPr lang="en-US" sz="1750">
                            <a:effectLst/>
                            <a:latin typeface="Cambria Math" panose="02040503050406030204" pitchFamily="18" charset="0"/>
                            <a:ea typeface="SimSun" panose="02010600030101010101" pitchFamily="2" charset="-122"/>
                          </a:rPr>
                          <m:t>Θ</m:t>
                        </m:r>
                      </m:e>
                    </m:d>
                  </m:oMath>
                </a14:m>
                <a:r>
                  <a:rPr lang="en-US" sz="1750" dirty="0">
                    <a:effectLst/>
                    <a:latin typeface="TimesNewRomanPSMT"/>
                    <a:ea typeface="SimSun" panose="02010600030101010101" pitchFamily="2" charset="-122"/>
                  </a:rPr>
                  <a:t> regarding </a:t>
                </a:r>
                <a:r>
                  <a:rPr lang="en-US" sz="1750" i="1" dirty="0">
                    <a:effectLst/>
                    <a:ea typeface="SimSun" panose="02010600030101010101" pitchFamily="2" charset="-122"/>
                  </a:rPr>
                  <a:t>μ</a:t>
                </a:r>
                <a:r>
                  <a:rPr lang="en-US" sz="1750" dirty="0">
                    <a:effectLst/>
                    <a:latin typeface="TimesNewRomanPSMT"/>
                    <a:ea typeface="SimSun" panose="02010600030101010101" pitchFamily="2" charset="-122"/>
                  </a:rPr>
                  <a:t> is: </a:t>
                </a:r>
                <a14:m>
                  <m:oMath xmlns:m="http://schemas.openxmlformats.org/officeDocument/2006/math">
                    <m:f>
                      <m:fPr>
                        <m:ctrlPr>
                          <a:rPr lang="en-US" sz="1750" i="1">
                            <a:effectLst/>
                            <a:latin typeface="Cambria Math" panose="02040503050406030204" pitchFamily="18" charset="0"/>
                            <a:ea typeface="SimSun" panose="02010600030101010101" pitchFamily="2" charset="-122"/>
                          </a:rPr>
                        </m:ctrlPr>
                      </m:fPr>
                      <m:num>
                        <m:sSup>
                          <m:sSupPr>
                            <m:ctrlPr>
                              <a:rPr lang="en-US" sz="1750" i="1">
                                <a:effectLst/>
                                <a:latin typeface="Cambria Math" panose="02040503050406030204" pitchFamily="18" charset="0"/>
                                <a:ea typeface="SimSun" panose="02010600030101010101" pitchFamily="2" charset="-122"/>
                              </a:rPr>
                            </m:ctrlPr>
                          </m:sSupPr>
                          <m:e>
                            <m:r>
                              <a:rPr lang="en-US" sz="1750" i="1">
                                <a:effectLst/>
                                <a:latin typeface="Cambria Math" panose="02040503050406030204" pitchFamily="18" charset="0"/>
                                <a:ea typeface="SimSun" panose="02010600030101010101" pitchFamily="2" charset="-122"/>
                              </a:rPr>
                              <m:t>𝜕</m:t>
                            </m:r>
                          </m:e>
                          <m:sup>
                            <m:r>
                              <a:rPr lang="en-US" sz="1750" i="1">
                                <a:effectLst/>
                                <a:latin typeface="Cambria Math" panose="02040503050406030204" pitchFamily="18" charset="0"/>
                                <a:ea typeface="SimSun" panose="02010600030101010101" pitchFamily="2" charset="-122"/>
                              </a:rPr>
                              <m:t>2</m:t>
                            </m:r>
                          </m:sup>
                        </m:sSup>
                        <m:r>
                          <a:rPr lang="en-US" sz="1750" i="1">
                            <a:effectLst/>
                            <a:latin typeface="Cambria Math" panose="02040503050406030204" pitchFamily="18" charset="0"/>
                            <a:ea typeface="SimSun" panose="02010600030101010101" pitchFamily="2" charset="-122"/>
                          </a:rPr>
                          <m:t>𝓁</m:t>
                        </m:r>
                        <m:d>
                          <m:dPr>
                            <m:ctrlPr>
                              <a:rPr lang="en-US" sz="1750" i="1">
                                <a:effectLst/>
                                <a:latin typeface="Cambria Math" panose="02040503050406030204" pitchFamily="18" charset="0"/>
                                <a:ea typeface="SimSun" panose="02010600030101010101" pitchFamily="2" charset="-122"/>
                              </a:rPr>
                            </m:ctrlPr>
                          </m:dPr>
                          <m:e>
                            <m:r>
                              <m:rPr>
                                <m:sty m:val="p"/>
                              </m:rPr>
                              <a:rPr lang="en-US" sz="1750">
                                <a:effectLst/>
                                <a:latin typeface="Cambria Math" panose="02040503050406030204" pitchFamily="18" charset="0"/>
                                <a:ea typeface="SimSun" panose="02010600030101010101" pitchFamily="2" charset="-122"/>
                              </a:rPr>
                              <m:t>Θ</m:t>
                            </m:r>
                          </m:e>
                        </m:d>
                      </m:num>
                      <m:den>
                        <m:r>
                          <a:rPr lang="en-US" sz="1750" i="1">
                            <a:effectLst/>
                            <a:latin typeface="Cambria Math" panose="02040503050406030204" pitchFamily="18" charset="0"/>
                            <a:ea typeface="SimSun" panose="02010600030101010101" pitchFamily="2" charset="-122"/>
                          </a:rPr>
                          <m:t>𝜕</m:t>
                        </m:r>
                        <m:sSup>
                          <m:sSupPr>
                            <m:ctrlPr>
                              <a:rPr lang="en-US" sz="1750" i="1">
                                <a:effectLst/>
                                <a:latin typeface="Cambria Math" panose="02040503050406030204" pitchFamily="18" charset="0"/>
                                <a:ea typeface="SimSun" panose="02010600030101010101" pitchFamily="2" charset="-122"/>
                              </a:rPr>
                            </m:ctrlPr>
                          </m:sSupPr>
                          <m:e>
                            <m:r>
                              <a:rPr lang="en-US" sz="1750" i="1">
                                <a:effectLst/>
                                <a:latin typeface="Cambria Math" panose="02040503050406030204" pitchFamily="18" charset="0"/>
                                <a:ea typeface="SimSun" panose="02010600030101010101" pitchFamily="2" charset="-122"/>
                              </a:rPr>
                              <m:t>𝜇</m:t>
                            </m:r>
                          </m:e>
                          <m:sup>
                            <m:r>
                              <a:rPr lang="en-US" sz="1750" i="1">
                                <a:effectLst/>
                                <a:latin typeface="Cambria Math" panose="02040503050406030204" pitchFamily="18" charset="0"/>
                                <a:ea typeface="SimSun" panose="02010600030101010101" pitchFamily="2" charset="-122"/>
                              </a:rPr>
                              <m:t>2</m:t>
                            </m:r>
                          </m:sup>
                        </m:sSup>
                      </m:den>
                    </m:f>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m:t>
                        </m:r>
                      </m:num>
                      <m:den>
                        <m:r>
                          <a:rPr lang="en-US" sz="1750" i="1">
                            <a:effectLst/>
                            <a:latin typeface="Cambria Math" panose="02040503050406030204" pitchFamily="18" charset="0"/>
                            <a:ea typeface="SimSun" panose="02010600030101010101" pitchFamily="2" charset="-122"/>
                          </a:rPr>
                          <m:t>𝜕𝜇</m:t>
                        </m:r>
                      </m:den>
                    </m:f>
                    <m:d>
                      <m:dPr>
                        <m:ctrlPr>
                          <a:rPr lang="en-US" sz="1750" i="1">
                            <a:effectLst/>
                            <a:latin typeface="Cambria Math" panose="02040503050406030204" pitchFamily="18" charset="0"/>
                            <a:ea typeface="SimSun" panose="02010600030101010101" pitchFamily="2" charset="-122"/>
                          </a:rPr>
                        </m:ctrlPr>
                      </m:dPr>
                      <m:e>
                        <m:f>
                          <m:fPr>
                            <m:ctrlPr>
                              <a:rPr lang="en-US" sz="1750" i="1">
                                <a:effectLst/>
                                <a:latin typeface="Cambria Math" panose="02040503050406030204" pitchFamily="18" charset="0"/>
                                <a:ea typeface="SimSun" panose="02010600030101010101" pitchFamily="2" charset="-122"/>
                              </a:rPr>
                            </m:ctrlPr>
                          </m:fPr>
                          <m:num>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𝓁</m:t>
                            </m:r>
                            <m:d>
                              <m:dPr>
                                <m:ctrlPr>
                                  <a:rPr lang="en-US" sz="1750" i="1">
                                    <a:effectLst/>
                                    <a:latin typeface="Cambria Math" panose="02040503050406030204" pitchFamily="18" charset="0"/>
                                    <a:ea typeface="SimSun" panose="02010600030101010101" pitchFamily="2" charset="-122"/>
                                  </a:rPr>
                                </m:ctrlPr>
                              </m:dPr>
                              <m:e>
                                <m:r>
                                  <m:rPr>
                                    <m:sty m:val="p"/>
                                  </m:rPr>
                                  <a:rPr lang="en-US" sz="1750">
                                    <a:effectLst/>
                                    <a:latin typeface="Cambria Math" panose="02040503050406030204" pitchFamily="18" charset="0"/>
                                    <a:ea typeface="SimSun" panose="02010600030101010101" pitchFamily="2" charset="-122"/>
                                  </a:rPr>
                                  <m:t>Θ</m:t>
                                </m:r>
                              </m:e>
                            </m:d>
                          </m:num>
                          <m:den>
                            <m:r>
                              <a:rPr lang="en-US" sz="1750" i="1">
                                <a:effectLst/>
                                <a:latin typeface="Cambria Math" panose="02040503050406030204" pitchFamily="18" charset="0"/>
                                <a:ea typeface="SimSun" panose="02010600030101010101" pitchFamily="2" charset="-122"/>
                              </a:rPr>
                              <m:t>𝜕𝜇</m:t>
                            </m:r>
                          </m:den>
                        </m:f>
                      </m:e>
                    </m:d>
                    <m:r>
                      <a:rPr lang="en-US" sz="1750" i="1">
                        <a:effectLst/>
                        <a:latin typeface="Cambria Math" panose="02040503050406030204" pitchFamily="18" charset="0"/>
                        <a:ea typeface="SimSun" panose="02010600030101010101" pitchFamily="2" charset="-122"/>
                      </a:rPr>
                      <m:t>=</m:t>
                    </m:r>
                    <m:r>
                      <a:rPr lang="en-US" sz="1750" b="0" i="1" smtClean="0">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m:t>
                    </m:r>
                    <m:d>
                      <m:dPr>
                        <m:ctrlPr>
                          <a:rPr lang="en-US" sz="1750" i="1">
                            <a:effectLst/>
                            <a:latin typeface="Cambria Math" panose="02040503050406030204" pitchFamily="18" charset="0"/>
                            <a:ea typeface="SimSun" panose="02010600030101010101" pitchFamily="2" charset="-122"/>
                          </a:rPr>
                        </m:ctrlPr>
                      </m:dPr>
                      <m:e>
                        <m:sSubSup>
                          <m:sSubSupPr>
                            <m:ctrlPr>
                              <a:rPr lang="en-US" sz="1750" i="1">
                                <a:effectLst/>
                                <a:latin typeface="Cambria Math" panose="02040503050406030204" pitchFamily="18" charset="0"/>
                                <a:ea typeface="SimSun" panose="02010600030101010101" pitchFamily="2" charset="-122"/>
                              </a:rPr>
                            </m:ctrlPr>
                          </m:sSubSupPr>
                          <m:e>
                            <m:r>
                              <m:rPr>
                                <m:sty m:val="p"/>
                              </m:rPr>
                              <a:rPr lang="en-US" sz="1750">
                                <a:effectLst/>
                                <a:latin typeface="Cambria Math" panose="02040503050406030204" pitchFamily="18" charset="0"/>
                                <a:ea typeface="SimSun" panose="02010600030101010101" pitchFamily="2" charset="-122"/>
                              </a:rPr>
                              <m:t>Σ</m:t>
                            </m:r>
                          </m:e>
                          <m:sub>
                            <m:r>
                              <a:rPr lang="en-US" sz="1750" i="1">
                                <a:effectLst/>
                                <a:latin typeface="Cambria Math" panose="02040503050406030204" pitchFamily="18" charset="0"/>
                                <a:ea typeface="SimSun" panose="02010600030101010101" pitchFamily="2" charset="-122"/>
                              </a:rPr>
                              <m:t>0</m:t>
                            </m:r>
                          </m:sub>
                          <m:sup>
                            <m:r>
                              <a:rPr lang="en-US" sz="1750" i="1">
                                <a:effectLst/>
                                <a:latin typeface="Cambria Math" panose="02040503050406030204" pitchFamily="18" charset="0"/>
                                <a:ea typeface="SimSun" panose="02010600030101010101" pitchFamily="2" charset="-122"/>
                              </a:rPr>
                              <m:t>−1</m:t>
                            </m:r>
                          </m:sup>
                        </m:sSub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𝑁</m:t>
                        </m:r>
                        <m:sSup>
                          <m:sSupPr>
                            <m:ctrlPr>
                              <a:rPr lang="en-US" sz="1750" i="1">
                                <a:effectLst/>
                                <a:latin typeface="Cambria Math" panose="02040503050406030204" pitchFamily="18" charset="0"/>
                                <a:ea typeface="SimSun" panose="02010600030101010101" pitchFamily="2" charset="-122"/>
                              </a:rPr>
                            </m:ctrlPr>
                          </m:sSupPr>
                          <m:e>
                            <m:r>
                              <m:rPr>
                                <m:sty m:val="p"/>
                              </m:rPr>
                              <a:rPr lang="en-US" sz="1750">
                                <a:effectLst/>
                                <a:latin typeface="Cambria Math" panose="02040503050406030204" pitchFamily="18" charset="0"/>
                                <a:ea typeface="SimSun" panose="02010600030101010101" pitchFamily="2" charset="-122"/>
                              </a:rPr>
                              <m:t>Σ</m:t>
                            </m:r>
                          </m:e>
                          <m:sup>
                            <m:r>
                              <a:rPr lang="en-US" sz="1750" i="1">
                                <a:effectLst/>
                                <a:latin typeface="Cambria Math" panose="02040503050406030204" pitchFamily="18" charset="0"/>
                                <a:ea typeface="SimSun" panose="02010600030101010101" pitchFamily="2" charset="-122"/>
                              </a:rPr>
                              <m:t>−1</m:t>
                            </m:r>
                          </m:sup>
                        </m:sSup>
                      </m:e>
                    </m:d>
                  </m:oMath>
                </a14:m>
                <a:r>
                  <a:rPr lang="en-US" sz="1750" dirty="0">
                    <a:effectLst/>
                    <a:ea typeface="SimSun" panose="02010600030101010101" pitchFamily="2" charset="-122"/>
                  </a:rPr>
                  <a:t>.</a:t>
                </a:r>
                <a:r>
                  <a:rPr lang="en-US" sz="1750" dirty="0"/>
                  <a:t> Cramer-Rao lower bound of </a:t>
                </a:r>
                <a14:m>
                  <m:oMath xmlns:m="http://schemas.openxmlformats.org/officeDocument/2006/math">
                    <m:acc>
                      <m:accPr>
                        <m:chr m:val="̂"/>
                        <m:ctrlPr>
                          <a:rPr lang="en-US" sz="1750" i="1">
                            <a:latin typeface="Cambria Math" panose="02040503050406030204" pitchFamily="18" charset="0"/>
                          </a:rPr>
                        </m:ctrlPr>
                      </m:accPr>
                      <m:e>
                        <m:r>
                          <a:rPr lang="en-US" sz="1750" i="1">
                            <a:latin typeface="Cambria Math" panose="02040503050406030204" pitchFamily="18" charset="0"/>
                          </a:rPr>
                          <m:t>𝜇</m:t>
                        </m:r>
                      </m:e>
                    </m:acc>
                  </m:oMath>
                </a14:m>
                <a:r>
                  <a:rPr lang="en-US" sz="1750" dirty="0"/>
                  <a:t> is:</a:t>
                </a:r>
              </a:p>
              <a:p>
                <a:pPr marL="0" indent="0">
                  <a:lnSpc>
                    <a:spcPct val="110000"/>
                  </a:lnSpc>
                  <a:buNone/>
                </a:pPr>
                <a14:m>
                  <m:oMathPara xmlns:m="http://schemas.openxmlformats.org/officeDocument/2006/math">
                    <m:oMathParaPr>
                      <m:jc m:val="centerGroup"/>
                    </m:oMathParaPr>
                    <m:oMath xmlns:m="http://schemas.openxmlformats.org/officeDocument/2006/math">
                      <m:r>
                        <a:rPr lang="en-US" sz="1750" i="1">
                          <a:latin typeface="Cambria Math" panose="02040503050406030204" pitchFamily="18" charset="0"/>
                        </a:rPr>
                        <m:t>𝐶𝑅</m:t>
                      </m:r>
                      <m:d>
                        <m:dPr>
                          <m:ctrlPr>
                            <a:rPr lang="en-US" sz="1750" i="1">
                              <a:latin typeface="Cambria Math" panose="02040503050406030204" pitchFamily="18" charset="0"/>
                            </a:rPr>
                          </m:ctrlPr>
                        </m:dPr>
                        <m:e>
                          <m:acc>
                            <m:accPr>
                              <m:chr m:val="̂"/>
                              <m:ctrlPr>
                                <a:rPr lang="en-US" sz="1750" i="1">
                                  <a:latin typeface="Cambria Math" panose="02040503050406030204" pitchFamily="18" charset="0"/>
                                </a:rPr>
                              </m:ctrlPr>
                            </m:accPr>
                            <m:e>
                              <m:r>
                                <a:rPr lang="en-US" sz="1750" i="1">
                                  <a:latin typeface="Cambria Math" panose="02040503050406030204" pitchFamily="18" charset="0"/>
                                </a:rPr>
                                <m:t>𝜇</m:t>
                              </m:r>
                            </m:e>
                          </m:acc>
                        </m:e>
                      </m:d>
                      <m:r>
                        <a:rPr lang="en-US" sz="1750" i="1">
                          <a:latin typeface="Cambria Math" panose="02040503050406030204" pitchFamily="18" charset="0"/>
                        </a:rPr>
                        <m:t>=−</m:t>
                      </m:r>
                      <m:f>
                        <m:fPr>
                          <m:ctrlPr>
                            <a:rPr lang="en-US" sz="1750" i="1">
                              <a:latin typeface="Cambria Math" panose="02040503050406030204" pitchFamily="18" charset="0"/>
                            </a:rPr>
                          </m:ctrlPr>
                        </m:fPr>
                        <m:num>
                          <m:r>
                            <a:rPr lang="en-US" sz="1750" i="1">
                              <a:latin typeface="Cambria Math" panose="02040503050406030204" pitchFamily="18" charset="0"/>
                            </a:rPr>
                            <m:t>1</m:t>
                          </m:r>
                        </m:num>
                        <m:den>
                          <m:r>
                            <a:rPr lang="en-US" sz="1750" i="1">
                              <a:latin typeface="Cambria Math" panose="02040503050406030204" pitchFamily="18" charset="0"/>
                            </a:rPr>
                            <m:t>𝑁</m:t>
                          </m:r>
                        </m:den>
                      </m:f>
                      <m:sSup>
                        <m:sSupPr>
                          <m:ctrlPr>
                            <a:rPr lang="en-US" sz="1750" i="1">
                              <a:latin typeface="Cambria Math" panose="02040503050406030204" pitchFamily="18" charset="0"/>
                            </a:rPr>
                          </m:ctrlPr>
                        </m:sSupPr>
                        <m:e>
                          <m:d>
                            <m:dPr>
                              <m:ctrlPr>
                                <a:rPr lang="en-US" sz="1750" i="1">
                                  <a:latin typeface="Cambria Math" panose="02040503050406030204" pitchFamily="18" charset="0"/>
                                </a:rPr>
                              </m:ctrlPr>
                            </m:dPr>
                            <m:e>
                              <m:nary>
                                <m:naryPr>
                                  <m:limLoc m:val="undOvr"/>
                                  <m:supHide m:val="on"/>
                                  <m:ctrlPr>
                                    <a:rPr lang="en-US" sz="1750" i="1">
                                      <a:latin typeface="Cambria Math" panose="02040503050406030204" pitchFamily="18" charset="0"/>
                                    </a:rPr>
                                  </m:ctrlPr>
                                </m:naryPr>
                                <m:sub>
                                  <m:r>
                                    <a:rPr lang="en-US" sz="1750" i="1">
                                      <a:latin typeface="Cambria Math" panose="02040503050406030204" pitchFamily="18" charset="0"/>
                                    </a:rPr>
                                    <m:t>𝑋</m:t>
                                  </m:r>
                                </m:sub>
                                <m:sup/>
                                <m:e>
                                  <m:nary>
                                    <m:naryPr>
                                      <m:limLoc m:val="undOvr"/>
                                      <m:supHide m:val="on"/>
                                      <m:ctrlPr>
                                        <a:rPr lang="en-US" sz="1750" i="1">
                                          <a:latin typeface="Cambria Math" panose="02040503050406030204" pitchFamily="18" charset="0"/>
                                        </a:rPr>
                                      </m:ctrlPr>
                                    </m:naryPr>
                                    <m:sub>
                                      <m:r>
                                        <m:rPr>
                                          <m:sty m:val="p"/>
                                        </m:rPr>
                                        <a:rPr lang="en-US" sz="1750">
                                          <a:latin typeface="Cambria Math" panose="02040503050406030204" pitchFamily="18" charset="0"/>
                                        </a:rPr>
                                        <m:t>Θ</m:t>
                                      </m:r>
                                    </m:sub>
                                    <m:sup/>
                                    <m:e>
                                      <m:f>
                                        <m:fPr>
                                          <m:ctrlPr>
                                            <a:rPr lang="en-US" sz="1750" i="1">
                                              <a:latin typeface="Cambria Math" panose="02040503050406030204" pitchFamily="18" charset="0"/>
                                            </a:rPr>
                                          </m:ctrlPr>
                                        </m:fPr>
                                        <m:num>
                                          <m:sSup>
                                            <m:sSupPr>
                                              <m:ctrlPr>
                                                <a:rPr lang="en-US" sz="1750" i="1">
                                                  <a:latin typeface="Cambria Math" panose="02040503050406030204" pitchFamily="18" charset="0"/>
                                                </a:rPr>
                                              </m:ctrlPr>
                                            </m:sSupPr>
                                            <m:e>
                                              <m:r>
                                                <a:rPr lang="en-US" sz="1750" i="1">
                                                  <a:latin typeface="Cambria Math" panose="02040503050406030204" pitchFamily="18" charset="0"/>
                                                </a:rPr>
                                                <m:t>𝜕</m:t>
                                              </m:r>
                                            </m:e>
                                            <m:sup>
                                              <m:r>
                                                <a:rPr lang="en-US" sz="1750" i="1">
                                                  <a:latin typeface="Cambria Math" panose="02040503050406030204" pitchFamily="18" charset="0"/>
                                                </a:rPr>
                                                <m:t>2</m:t>
                                              </m:r>
                                            </m:sup>
                                          </m:sSup>
                                          <m:r>
                                            <a:rPr lang="en-US" sz="1750" i="1">
                                              <a:latin typeface="Cambria Math" panose="02040503050406030204" pitchFamily="18" charset="0"/>
                                            </a:rPr>
                                            <m:t>𝓁</m:t>
                                          </m:r>
                                          <m:d>
                                            <m:dPr>
                                              <m:ctrlPr>
                                                <a:rPr lang="en-US" sz="1750" i="1">
                                                  <a:latin typeface="Cambria Math" panose="02040503050406030204" pitchFamily="18" charset="0"/>
                                                </a:rPr>
                                              </m:ctrlPr>
                                            </m:dPr>
                                            <m:e>
                                              <m:r>
                                                <m:rPr>
                                                  <m:sty m:val="p"/>
                                                </m:rPr>
                                                <a:rPr lang="en-US" sz="1750">
                                                  <a:latin typeface="Cambria Math" panose="02040503050406030204" pitchFamily="18" charset="0"/>
                                                </a:rPr>
                                                <m:t>Θ</m:t>
                                              </m:r>
                                            </m:e>
                                          </m:d>
                                        </m:num>
                                        <m:den>
                                          <m:r>
                                            <a:rPr lang="en-US" sz="1750" i="1">
                                              <a:latin typeface="Cambria Math" panose="02040503050406030204" pitchFamily="18" charset="0"/>
                                            </a:rPr>
                                            <m:t>𝜕</m:t>
                                          </m:r>
                                          <m:sSup>
                                            <m:sSupPr>
                                              <m:ctrlPr>
                                                <a:rPr lang="en-US" sz="1750" i="1">
                                                  <a:latin typeface="Cambria Math" panose="02040503050406030204" pitchFamily="18" charset="0"/>
                                                </a:rPr>
                                              </m:ctrlPr>
                                            </m:sSupPr>
                                            <m:e>
                                              <m:r>
                                                <a:rPr lang="en-US" sz="1750" i="1">
                                                  <a:latin typeface="Cambria Math" panose="02040503050406030204" pitchFamily="18" charset="0"/>
                                                </a:rPr>
                                                <m:t>𝜇</m:t>
                                              </m:r>
                                            </m:e>
                                            <m:sup>
                                              <m:r>
                                                <a:rPr lang="en-US" sz="1750" i="1">
                                                  <a:latin typeface="Cambria Math" panose="02040503050406030204" pitchFamily="18" charset="0"/>
                                                </a:rPr>
                                                <m:t>2</m:t>
                                              </m:r>
                                            </m:sup>
                                          </m:sSup>
                                        </m:den>
                                      </m:f>
                                      <m:r>
                                        <a:rPr lang="en-US" sz="1750" i="1">
                                          <a:latin typeface="Cambria Math" panose="02040503050406030204" pitchFamily="18" charset="0"/>
                                        </a:rPr>
                                        <m:t>𝑓</m:t>
                                      </m:r>
                                      <m:d>
                                        <m:dPr>
                                          <m:ctrlPr>
                                            <a:rPr lang="en-US" sz="1750" i="1">
                                              <a:latin typeface="Cambria Math" panose="02040503050406030204" pitchFamily="18" charset="0"/>
                                            </a:rPr>
                                          </m:ctrlPr>
                                        </m:dPr>
                                        <m:e>
                                          <m:r>
                                            <a:rPr lang="en-US" sz="1750" i="1">
                                              <a:latin typeface="Cambria Math" panose="02040503050406030204" pitchFamily="18" charset="0"/>
                                            </a:rPr>
                                            <m:t>𝑋</m:t>
                                          </m:r>
                                          <m:r>
                                            <a:rPr lang="en-US" sz="1750" i="1">
                                              <a:latin typeface="Cambria Math" panose="02040503050406030204" pitchFamily="18" charset="0"/>
                                            </a:rPr>
                                            <m:t>,</m:t>
                                          </m:r>
                                          <m:r>
                                            <m:rPr>
                                              <m:sty m:val="p"/>
                                            </m:rPr>
                                            <a:rPr lang="en-US" sz="1750">
                                              <a:latin typeface="Cambria Math" panose="02040503050406030204" pitchFamily="18" charset="0"/>
                                            </a:rPr>
                                            <m:t>Θ</m:t>
                                          </m:r>
                                        </m:e>
                                        <m:e>
                                          <m:r>
                                            <a:rPr lang="en-US" sz="1750" i="1">
                                              <a:latin typeface="Cambria Math" panose="02040503050406030204" pitchFamily="18" charset="0"/>
                                            </a:rPr>
                                            <m:t>𝜉</m:t>
                                          </m:r>
                                        </m:e>
                                      </m:d>
                                      <m:r>
                                        <m:rPr>
                                          <m:sty m:val="p"/>
                                        </m:rPr>
                                        <a:rPr lang="en-US" sz="1750">
                                          <a:latin typeface="Cambria Math" panose="02040503050406030204" pitchFamily="18" charset="0"/>
                                        </a:rPr>
                                        <m:t>d</m:t>
                                      </m:r>
                                      <m:r>
                                        <a:rPr lang="en-US" sz="1750" i="1">
                                          <a:latin typeface="Cambria Math" panose="02040503050406030204" pitchFamily="18" charset="0"/>
                                        </a:rPr>
                                        <m:t>𝑋</m:t>
                                      </m:r>
                                      <m:r>
                                        <m:rPr>
                                          <m:sty m:val="p"/>
                                        </m:rPr>
                                        <a:rPr lang="en-US" sz="1750">
                                          <a:latin typeface="Cambria Math" panose="02040503050406030204" pitchFamily="18" charset="0"/>
                                        </a:rPr>
                                        <m:t>dΘ</m:t>
                                      </m:r>
                                    </m:e>
                                  </m:nary>
                                </m:e>
                              </m:nary>
                            </m:e>
                          </m:d>
                        </m:e>
                        <m:sup>
                          <m:r>
                            <a:rPr lang="en-US" sz="1750" i="1">
                              <a:latin typeface="Cambria Math" panose="02040503050406030204" pitchFamily="18" charset="0"/>
                            </a:rPr>
                            <m:t>−1</m:t>
                          </m:r>
                        </m:sup>
                      </m:sSup>
                      <m:r>
                        <a:rPr lang="en-US" sz="1750" b="0" i="1" smtClean="0">
                          <a:latin typeface="Cambria Math" panose="02040503050406030204" pitchFamily="18" charset="0"/>
                        </a:rPr>
                        <m:t>=…</m:t>
                      </m:r>
                      <m:r>
                        <a:rPr lang="en-US" sz="1750" i="1">
                          <a:latin typeface="Cambria Math" panose="02040503050406030204" pitchFamily="18" charset="0"/>
                        </a:rPr>
                        <m:t>=</m:t>
                      </m:r>
                      <m:f>
                        <m:fPr>
                          <m:ctrlPr>
                            <a:rPr lang="en-US" sz="1750" i="1">
                              <a:latin typeface="Cambria Math" panose="02040503050406030204" pitchFamily="18" charset="0"/>
                            </a:rPr>
                          </m:ctrlPr>
                        </m:fPr>
                        <m:num>
                          <m:r>
                            <a:rPr lang="en-US" sz="1750" i="1">
                              <a:latin typeface="Cambria Math" panose="02040503050406030204" pitchFamily="18" charset="0"/>
                            </a:rPr>
                            <m:t>1</m:t>
                          </m:r>
                        </m:num>
                        <m:den>
                          <m:r>
                            <a:rPr lang="en-US" sz="1750" i="1">
                              <a:latin typeface="Cambria Math" panose="02040503050406030204" pitchFamily="18" charset="0"/>
                            </a:rPr>
                            <m:t>𝑁</m:t>
                          </m:r>
                        </m:den>
                      </m:f>
                      <m:sSup>
                        <m:sSupPr>
                          <m:ctrlPr>
                            <a:rPr lang="en-US" sz="1750" i="1">
                              <a:latin typeface="Cambria Math" panose="02040503050406030204" pitchFamily="18" charset="0"/>
                            </a:rPr>
                          </m:ctrlPr>
                        </m:sSupPr>
                        <m:e>
                          <m:d>
                            <m:dPr>
                              <m:ctrlPr>
                                <a:rPr lang="en-US" sz="1750" i="1">
                                  <a:latin typeface="Cambria Math" panose="02040503050406030204" pitchFamily="18" charset="0"/>
                                </a:rPr>
                              </m:ctrlPr>
                            </m:dPr>
                            <m:e>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Σ</m:t>
                                  </m:r>
                                </m:e>
                                <m:sub>
                                  <m:r>
                                    <a:rPr lang="en-US" sz="1750" i="1">
                                      <a:latin typeface="Cambria Math" panose="02040503050406030204" pitchFamily="18" charset="0"/>
                                    </a:rPr>
                                    <m:t>0</m:t>
                                  </m:r>
                                </m:sub>
                                <m:sup>
                                  <m:r>
                                    <a:rPr lang="en-US" sz="1750" i="1">
                                      <a:latin typeface="Cambria Math" panose="02040503050406030204" pitchFamily="18" charset="0"/>
                                    </a:rPr>
                                    <m:t>−1</m:t>
                                  </m:r>
                                </m:sup>
                              </m:sSubSup>
                              <m:r>
                                <a:rPr lang="en-US" sz="1750" i="1">
                                  <a:latin typeface="Cambria Math" panose="02040503050406030204" pitchFamily="18" charset="0"/>
                                </a:rPr>
                                <m:t>+</m:t>
                              </m:r>
                              <m:r>
                                <a:rPr lang="en-US" sz="1750" i="1">
                                  <a:latin typeface="Cambria Math" panose="02040503050406030204" pitchFamily="18" charset="0"/>
                                </a:rPr>
                                <m:t>𝑁</m:t>
                              </m:r>
                              <m:sSup>
                                <m:sSupPr>
                                  <m:ctrlPr>
                                    <a:rPr lang="en-US" sz="1750" i="1">
                                      <a:latin typeface="Cambria Math" panose="02040503050406030204" pitchFamily="18" charset="0"/>
                                    </a:rPr>
                                  </m:ctrlPr>
                                </m:sSupPr>
                                <m:e>
                                  <m:r>
                                    <m:rPr>
                                      <m:sty m:val="p"/>
                                    </m:rPr>
                                    <a:rPr lang="en-US" sz="1750">
                                      <a:latin typeface="Cambria Math" panose="02040503050406030204" pitchFamily="18" charset="0"/>
                                    </a:rPr>
                                    <m:t>Σ</m:t>
                                  </m:r>
                                </m:e>
                                <m:sup>
                                  <m:r>
                                    <a:rPr lang="en-US" sz="1750" i="1">
                                      <a:latin typeface="Cambria Math" panose="02040503050406030204" pitchFamily="18" charset="0"/>
                                    </a:rPr>
                                    <m:t>−1</m:t>
                                  </m:r>
                                </m:sup>
                              </m:sSup>
                            </m:e>
                          </m:d>
                        </m:e>
                        <m:sup>
                          <m:r>
                            <a:rPr lang="en-US" sz="1750" i="1">
                              <a:latin typeface="Cambria Math" panose="02040503050406030204" pitchFamily="18" charset="0"/>
                            </a:rPr>
                            <m:t>−1</m:t>
                          </m:r>
                        </m:sup>
                      </m:sSup>
                    </m:oMath>
                  </m:oMathPara>
                </a14:m>
                <a:endParaRPr lang="en-US" sz="1750" dirty="0"/>
              </a:p>
              <a:p>
                <a:pPr marL="0" indent="0">
                  <a:lnSpc>
                    <a:spcPct val="110000"/>
                  </a:lnSpc>
                  <a:buNone/>
                </a:pPr>
                <a:r>
                  <a:rPr lang="en-US" sz="1750" dirty="0">
                    <a:ea typeface="SimSun" panose="02010600030101010101" pitchFamily="2" charset="-122"/>
                  </a:rPr>
                  <a:t>S</a:t>
                </a:r>
                <a:r>
                  <a:rPr lang="en-US" sz="1750" dirty="0">
                    <a:effectLst/>
                    <a:ea typeface="SimSun" panose="02010600030101010101" pitchFamily="2" charset="-122"/>
                  </a:rPr>
                  <a:t>uppose we fix Σ so that </a:t>
                </a:r>
                <a14:m>
                  <m:oMath xmlns:m="http://schemas.openxmlformats.org/officeDocument/2006/math">
                    <m:acc>
                      <m:accPr>
                        <m:chr m:val="̂"/>
                        <m:ctrlPr>
                          <a:rPr lang="en-US" sz="1750" i="1">
                            <a:effectLst/>
                            <a:latin typeface="Cambria Math" panose="02040503050406030204" pitchFamily="18" charset="0"/>
                          </a:rPr>
                        </m:ctrlPr>
                      </m:accPr>
                      <m:e>
                        <m:r>
                          <m:rPr>
                            <m:sty m:val="p"/>
                          </m:rPr>
                          <a:rPr lang="en-US" sz="1750">
                            <a:effectLst/>
                            <a:latin typeface="Cambria Math" panose="02040503050406030204" pitchFamily="18" charset="0"/>
                            <a:ea typeface="SimSun" panose="02010600030101010101" pitchFamily="2" charset="-122"/>
                          </a:rPr>
                          <m:t>Σ</m:t>
                        </m:r>
                      </m:e>
                    </m:acc>
                    <m:r>
                      <a:rPr lang="en-US" sz="1750" i="1">
                        <a:effectLst/>
                        <a:latin typeface="Cambria Math" panose="02040503050406030204" pitchFamily="18" charset="0"/>
                        <a:ea typeface="SimSun" panose="02010600030101010101" pitchFamily="2" charset="-122"/>
                      </a:rPr>
                      <m:t>=</m:t>
                    </m:r>
                    <m:sSub>
                      <m:sSubPr>
                        <m:ctrlPr>
                          <a:rPr lang="en-US" sz="1750" i="1">
                            <a:effectLst/>
                            <a:latin typeface="Cambria Math" panose="02040503050406030204" pitchFamily="18" charset="0"/>
                          </a:rPr>
                        </m:ctrlPr>
                      </m:sSubPr>
                      <m:e>
                        <m:r>
                          <m:rPr>
                            <m:sty m:val="p"/>
                          </m:rPr>
                          <a:rPr lang="en-US" sz="1750">
                            <a:effectLst/>
                            <a:latin typeface="Cambria Math" panose="02040503050406030204" pitchFamily="18" charset="0"/>
                            <a:ea typeface="SimSun" panose="02010600030101010101" pitchFamily="2" charset="-122"/>
                          </a:rPr>
                          <m:t>Σ</m:t>
                        </m:r>
                      </m:e>
                      <m:sub>
                        <m:r>
                          <a:rPr lang="en-US" sz="1750" i="1">
                            <a:effectLst/>
                            <a:latin typeface="Cambria Math" panose="02040503050406030204" pitchFamily="18" charset="0"/>
                            <a:ea typeface="SimSun" panose="02010600030101010101" pitchFamily="2" charset="-122"/>
                          </a:rPr>
                          <m:t>0</m:t>
                        </m:r>
                      </m:sub>
                    </m:sSub>
                    <m:r>
                      <a:rPr lang="en-US" sz="1750" i="1">
                        <a:effectLst/>
                        <a:latin typeface="Cambria Math" panose="02040503050406030204" pitchFamily="18" charset="0"/>
                        <a:ea typeface="SimSun" panose="02010600030101010101" pitchFamily="2" charset="-122"/>
                      </a:rPr>
                      <m:t>=</m:t>
                    </m:r>
                    <m:r>
                      <m:rPr>
                        <m:sty m:val="p"/>
                      </m:rPr>
                      <a:rPr lang="en-US" sz="1750">
                        <a:effectLst/>
                        <a:latin typeface="Cambria Math" panose="02040503050406030204" pitchFamily="18" charset="0"/>
                        <a:ea typeface="SimSun" panose="02010600030101010101" pitchFamily="2" charset="-122"/>
                      </a:rPr>
                      <m:t>Σ</m:t>
                    </m:r>
                  </m:oMath>
                </a14:m>
                <a:r>
                  <a:rPr lang="en-US" sz="1750" dirty="0"/>
                  <a:t>, variance of </a:t>
                </a:r>
                <a14:m>
                  <m:oMath xmlns:m="http://schemas.openxmlformats.org/officeDocument/2006/math">
                    <m:acc>
                      <m:accPr>
                        <m:chr m:val="̂"/>
                        <m:ctrlPr>
                          <a:rPr lang="en-US" sz="1750" i="1">
                            <a:latin typeface="Cambria Math" panose="02040503050406030204" pitchFamily="18" charset="0"/>
                          </a:rPr>
                        </m:ctrlPr>
                      </m:accPr>
                      <m:e>
                        <m:r>
                          <a:rPr lang="en-US" sz="1750" i="1">
                            <a:latin typeface="Cambria Math" panose="02040503050406030204" pitchFamily="18" charset="0"/>
                          </a:rPr>
                          <m:t>𝜇</m:t>
                        </m:r>
                      </m:e>
                    </m:acc>
                  </m:oMath>
                </a14:m>
                <a:r>
                  <a:rPr lang="en-US" sz="1750" dirty="0"/>
                  <a:t> is calculated as follows:</a:t>
                </a:r>
              </a:p>
              <a:p>
                <a:pPr marL="0" indent="0">
                  <a:lnSpc>
                    <a:spcPct val="110000"/>
                  </a:lnSpc>
                  <a:buNone/>
                </a:pPr>
                <a14:m>
                  <m:oMathPara xmlns:m="http://schemas.openxmlformats.org/officeDocument/2006/math">
                    <m:oMathParaPr>
                      <m:jc m:val="centerGroup"/>
                    </m:oMathParaPr>
                    <m:oMath xmlns:m="http://schemas.openxmlformats.org/officeDocument/2006/math">
                      <m:r>
                        <a:rPr lang="en-US" sz="1750" i="1" smtClean="0">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rPr>
                          </m:ctrlPr>
                        </m:dPr>
                        <m:e>
                          <m:acc>
                            <m:accPr>
                              <m:chr m:val="̂"/>
                              <m:ctrlPr>
                                <a:rPr lang="en-US" sz="1750" i="1">
                                  <a:effectLst/>
                                  <a:latin typeface="Cambria Math" panose="02040503050406030204" pitchFamily="18" charset="0"/>
                                </a:rPr>
                              </m:ctrlPr>
                            </m:accPr>
                            <m:e>
                              <m:r>
                                <a:rPr lang="en-US" sz="1750" i="1">
                                  <a:effectLst/>
                                  <a:latin typeface="Cambria Math" panose="02040503050406030204" pitchFamily="18" charset="0"/>
                                  <a:ea typeface="SimSun" panose="02010600030101010101" pitchFamily="2" charset="-122"/>
                                </a:rPr>
                                <m:t>𝜇</m:t>
                              </m:r>
                            </m:e>
                          </m:acc>
                        </m:e>
                      </m:d>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rPr>
                          </m:ctrlPr>
                        </m:dPr>
                        <m:e>
                          <m:sSup>
                            <m:sSupPr>
                              <m:ctrlPr>
                                <a:rPr lang="en-US" sz="1750" i="1">
                                  <a:effectLst/>
                                  <a:latin typeface="Cambria Math" panose="02040503050406030204" pitchFamily="18" charset="0"/>
                                </a:rPr>
                              </m:ctrlPr>
                            </m:sSupPr>
                            <m:e>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rPr>
                                    <m:t>Σ</m:t>
                                  </m:r>
                                  <m:sSubSup>
                                    <m:sSubSupPr>
                                      <m:ctrlPr>
                                        <a:rPr lang="en-US" sz="1750" i="1">
                                          <a:effectLst/>
                                          <a:latin typeface="Cambria Math" panose="02040503050406030204" pitchFamily="18" charset="0"/>
                                        </a:rPr>
                                      </m:ctrlPr>
                                    </m:sSubSupPr>
                                    <m:e>
                                      <m:r>
                                        <m:rPr>
                                          <m:sty m:val="p"/>
                                        </m:rPr>
                                        <a:rPr lang="en-US" sz="1750">
                                          <a:effectLst/>
                                          <a:latin typeface="Cambria Math" panose="02040503050406030204" pitchFamily="18" charset="0"/>
                                          <a:ea typeface="SimSun" panose="02010600030101010101" pitchFamily="2" charset="-122"/>
                                        </a:rPr>
                                        <m:t>Σ</m:t>
                                      </m:r>
                                    </m:e>
                                    <m:sub>
                                      <m:r>
                                        <a:rPr lang="en-US" sz="1750" i="1">
                                          <a:effectLst/>
                                          <a:latin typeface="Cambria Math" panose="02040503050406030204" pitchFamily="18" charset="0"/>
                                          <a:ea typeface="SimSun" panose="02010600030101010101" pitchFamily="2" charset="-122"/>
                                        </a:rPr>
                                        <m:t>0</m:t>
                                      </m:r>
                                    </m:sub>
                                    <m:sup>
                                      <m:r>
                                        <a:rPr lang="en-US" sz="1750" i="1">
                                          <a:effectLst/>
                                          <a:latin typeface="Cambria Math" panose="02040503050406030204" pitchFamily="18" charset="0"/>
                                          <a:ea typeface="SimSun" panose="02010600030101010101" pitchFamily="2" charset="-122"/>
                                        </a:rPr>
                                        <m:t>−1</m:t>
                                      </m:r>
                                    </m:sup>
                                  </m:sSub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𝑁𝐼</m:t>
                                  </m:r>
                                </m:e>
                              </m:d>
                            </m:e>
                            <m:sup>
                              <m:r>
                                <a:rPr lang="en-US" sz="1750" i="1">
                                  <a:effectLst/>
                                  <a:latin typeface="Cambria Math" panose="02040503050406030204" pitchFamily="18" charset="0"/>
                                  <a:ea typeface="SimSun" panose="02010600030101010101" pitchFamily="2" charset="-122"/>
                                </a:rPr>
                                <m:t>−1</m:t>
                              </m:r>
                            </m:sup>
                          </m:sSup>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rPr>
                                <m:t>Σ</m:t>
                              </m:r>
                              <m:sSubSup>
                                <m:sSubSupPr>
                                  <m:ctrlPr>
                                    <a:rPr lang="en-US" sz="1750" i="1">
                                      <a:effectLst/>
                                      <a:latin typeface="Cambria Math" panose="02040503050406030204" pitchFamily="18" charset="0"/>
                                    </a:rPr>
                                  </m:ctrlPr>
                                </m:sSubSupPr>
                                <m:e>
                                  <m:r>
                                    <m:rPr>
                                      <m:sty m:val="p"/>
                                    </m:rPr>
                                    <a:rPr lang="en-US" sz="1750">
                                      <a:effectLst/>
                                      <a:latin typeface="Cambria Math" panose="02040503050406030204" pitchFamily="18" charset="0"/>
                                      <a:ea typeface="SimSun" panose="02010600030101010101" pitchFamily="2" charset="-122"/>
                                    </a:rPr>
                                    <m:t>Σ</m:t>
                                  </m:r>
                                </m:e>
                                <m:sub>
                                  <m:r>
                                    <a:rPr lang="en-US" sz="1750" i="1">
                                      <a:effectLst/>
                                      <a:latin typeface="Cambria Math" panose="02040503050406030204" pitchFamily="18" charset="0"/>
                                      <a:ea typeface="SimSun" panose="02010600030101010101" pitchFamily="2" charset="-122"/>
                                    </a:rPr>
                                    <m:t>0</m:t>
                                  </m:r>
                                </m:sub>
                                <m:sup>
                                  <m:r>
                                    <a:rPr lang="en-US" sz="1750" i="1">
                                      <a:effectLst/>
                                      <a:latin typeface="Cambria Math" panose="02040503050406030204" pitchFamily="18" charset="0"/>
                                      <a:ea typeface="SimSun" panose="02010600030101010101" pitchFamily="2" charset="-122"/>
                                    </a:rPr>
                                    <m:t>−1</m:t>
                                  </m:r>
                                </m:sup>
                              </m:sSubSup>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rPr>
                                    <m:t>𝜇</m:t>
                                  </m:r>
                                </m:e>
                                <m:sub>
                                  <m:r>
                                    <a:rPr lang="en-US" sz="1750" i="1">
                                      <a:effectLst/>
                                      <a:latin typeface="Cambria Math" panose="02040503050406030204" pitchFamily="18" charset="0"/>
                                      <a:ea typeface="SimSun" panose="02010600030101010101" pitchFamily="2" charset="-122"/>
                                    </a:rPr>
                                    <m:t>0</m:t>
                                  </m:r>
                                </m:sub>
                              </m:sSub>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𝑁</m:t>
                              </m:r>
                              <m:acc>
                                <m:accPr>
                                  <m:chr m:val="̅"/>
                                  <m:ctrlPr>
                                    <a:rPr lang="en-US" sz="1750" i="1">
                                      <a:effectLst/>
                                      <a:latin typeface="Cambria Math" panose="02040503050406030204" pitchFamily="18" charset="0"/>
                                    </a:rPr>
                                  </m:ctrlPr>
                                </m:accPr>
                                <m:e>
                                  <m:r>
                                    <a:rPr lang="en-US" sz="1750" i="1">
                                      <a:effectLst/>
                                      <a:latin typeface="Cambria Math" panose="02040503050406030204" pitchFamily="18" charset="0"/>
                                      <a:ea typeface="SimSun" panose="02010600030101010101" pitchFamily="2" charset="-122"/>
                                    </a:rPr>
                                    <m:t>𝑋</m:t>
                                  </m:r>
                                </m:e>
                              </m:acc>
                            </m:e>
                          </m:d>
                        </m:e>
                      </m:d>
                      <m:r>
                        <a:rPr lang="en-US" sz="1750" b="0" i="1" smtClean="0">
                          <a:effectLst/>
                          <a:latin typeface="Cambria Math" panose="02040503050406030204" pitchFamily="18" charset="0"/>
                          <a:ea typeface="SimSun" panose="02010600030101010101" pitchFamily="2" charset="-122"/>
                        </a:rPr>
                        <m:t>=…=</m:t>
                      </m:r>
                      <m:f>
                        <m:fPr>
                          <m:ctrlPr>
                            <a:rPr lang="en-US" sz="1750" i="1">
                              <a:latin typeface="Cambria Math" panose="02040503050406030204" pitchFamily="18" charset="0"/>
                            </a:rPr>
                          </m:ctrlPr>
                        </m:fPr>
                        <m:num>
                          <m:r>
                            <a:rPr lang="en-US" sz="1750" i="1">
                              <a:latin typeface="Cambria Math" panose="02040503050406030204" pitchFamily="18" charset="0"/>
                            </a:rPr>
                            <m:t>𝑁</m:t>
                          </m:r>
                        </m:num>
                        <m:den>
                          <m:sSup>
                            <m:sSupPr>
                              <m:ctrlPr>
                                <a:rPr lang="en-US" sz="1750" i="1">
                                  <a:latin typeface="Cambria Math" panose="02040503050406030204" pitchFamily="18" charset="0"/>
                                </a:rPr>
                              </m:ctrlPr>
                            </m:sSupPr>
                            <m:e>
                              <m:d>
                                <m:dPr>
                                  <m:ctrlPr>
                                    <a:rPr lang="en-US" sz="1750" i="1">
                                      <a:latin typeface="Cambria Math" panose="02040503050406030204" pitchFamily="18" charset="0"/>
                                    </a:rPr>
                                  </m:ctrlPr>
                                </m:dPr>
                                <m:e>
                                  <m:r>
                                    <a:rPr lang="en-US" sz="1750" i="1">
                                      <a:latin typeface="Cambria Math" panose="02040503050406030204" pitchFamily="18" charset="0"/>
                                    </a:rPr>
                                    <m:t>𝑁</m:t>
                                  </m:r>
                                  <m:r>
                                    <a:rPr lang="en-US" sz="1750" i="1">
                                      <a:latin typeface="Cambria Math" panose="02040503050406030204" pitchFamily="18" charset="0"/>
                                    </a:rPr>
                                    <m:t>+1</m:t>
                                  </m:r>
                                </m:e>
                              </m:d>
                            </m:e>
                            <m:sup>
                              <m:r>
                                <a:rPr lang="en-US" sz="1750" i="1">
                                  <a:latin typeface="Cambria Math" panose="02040503050406030204" pitchFamily="18" charset="0"/>
                                </a:rPr>
                                <m:t>2</m:t>
                              </m:r>
                            </m:sup>
                          </m:sSup>
                        </m:den>
                      </m:f>
                      <m:r>
                        <m:rPr>
                          <m:sty m:val="p"/>
                        </m:rPr>
                        <a:rPr lang="en-US" sz="1750">
                          <a:latin typeface="Cambria Math" panose="02040503050406030204" pitchFamily="18" charset="0"/>
                        </a:rPr>
                        <m:t>Σ</m:t>
                      </m:r>
                    </m:oMath>
                  </m:oMathPara>
                </a14:m>
                <a:endParaRPr lang="en-US" sz="1750" dirty="0"/>
              </a:p>
              <a:p>
                <a:pPr marL="0" indent="0">
                  <a:lnSpc>
                    <a:spcPct val="110000"/>
                  </a:lnSpc>
                  <a:buNone/>
                </a:pPr>
                <a:r>
                  <a:rPr lang="en-US" sz="1750" dirty="0">
                    <a:effectLst/>
                    <a:ea typeface="SimSun" panose="02010600030101010101" pitchFamily="2" charset="-122"/>
                  </a:rPr>
                  <a:t>By fixing </a:t>
                </a:r>
                <a14:m>
                  <m:oMath xmlns:m="http://schemas.openxmlformats.org/officeDocument/2006/math">
                    <m:acc>
                      <m:accPr>
                        <m:chr m:val="̂"/>
                        <m:ctrlPr>
                          <a:rPr lang="en-US" sz="1750" i="1">
                            <a:latin typeface="Cambria Math" panose="02040503050406030204" pitchFamily="18" charset="0"/>
                          </a:rPr>
                        </m:ctrlPr>
                      </m:accPr>
                      <m:e>
                        <m:r>
                          <m:rPr>
                            <m:sty m:val="p"/>
                          </m:rPr>
                          <a:rPr lang="en-US" sz="1750">
                            <a:latin typeface="Cambria Math" panose="02040503050406030204" pitchFamily="18" charset="0"/>
                            <a:ea typeface="SimSun" panose="02010600030101010101" pitchFamily="2" charset="-122"/>
                          </a:rPr>
                          <m:t>Σ</m:t>
                        </m:r>
                      </m:e>
                    </m:acc>
                    <m:r>
                      <a:rPr lang="en-US" sz="1750" i="1">
                        <a:latin typeface="Cambria Math" panose="02040503050406030204" pitchFamily="18" charset="0"/>
                        <a:ea typeface="SimSun" panose="02010600030101010101" pitchFamily="2" charset="-122"/>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ea typeface="SimSun" panose="02010600030101010101" pitchFamily="2" charset="-122"/>
                          </a:rPr>
                          <m:t>Σ</m:t>
                        </m:r>
                      </m:e>
                      <m:sub>
                        <m:r>
                          <a:rPr lang="en-US" sz="1750" i="1">
                            <a:latin typeface="Cambria Math" panose="02040503050406030204" pitchFamily="18" charset="0"/>
                            <a:ea typeface="SimSun" panose="02010600030101010101" pitchFamily="2" charset="-122"/>
                          </a:rPr>
                          <m:t>0</m:t>
                        </m:r>
                      </m:sub>
                    </m:sSub>
                    <m:r>
                      <a:rPr lang="en-US" sz="1750" i="1">
                        <a:latin typeface="Cambria Math" panose="02040503050406030204" pitchFamily="18" charset="0"/>
                        <a:ea typeface="SimSun" panose="02010600030101010101" pitchFamily="2" charset="-122"/>
                      </a:rPr>
                      <m:t>=</m:t>
                    </m:r>
                    <m:r>
                      <m:rPr>
                        <m:sty m:val="p"/>
                      </m:rPr>
                      <a:rPr lang="en-US" sz="1750">
                        <a:latin typeface="Cambria Math" panose="02040503050406030204" pitchFamily="18" charset="0"/>
                        <a:ea typeface="SimSun" panose="02010600030101010101" pitchFamily="2" charset="-122"/>
                      </a:rPr>
                      <m:t>Σ</m:t>
                    </m:r>
                    <m:r>
                      <a:rPr lang="en-US" sz="1750" b="0" i="1" smtClean="0">
                        <a:latin typeface="Cambria Math" panose="02040503050406030204" pitchFamily="18" charset="0"/>
                        <a:ea typeface="SimSun" panose="02010600030101010101" pitchFamily="2" charset="-122"/>
                      </a:rPr>
                      <m:t>, </m:t>
                    </m:r>
                  </m:oMath>
                </a14:m>
                <a:r>
                  <a:rPr lang="en-US" sz="1750" dirty="0">
                    <a:effectLst/>
                    <a:ea typeface="SimSun" panose="02010600030101010101" pitchFamily="2" charset="-122"/>
                  </a:rPr>
                  <a:t>the </a:t>
                </a:r>
                <a:r>
                  <a:rPr lang="en-US" sz="1750" b="0" i="0" dirty="0">
                    <a:solidFill>
                      <a:srgbClr val="000000"/>
                    </a:solidFill>
                    <a:effectLst/>
                    <a:latin typeface="TimesNewRomanPSMT"/>
                    <a:ea typeface="SimSun" panose="02010600030101010101" pitchFamily="2" charset="-122"/>
                  </a:rPr>
                  <a:t>Cramer-Rao lower bound of </a:t>
                </a:r>
                <a14:m>
                  <m:oMath xmlns:m="http://schemas.openxmlformats.org/officeDocument/2006/math">
                    <m:acc>
                      <m:accPr>
                        <m:chr m:val="̂"/>
                        <m:ctrlPr>
                          <a:rPr lang="en-US" sz="1750" i="1">
                            <a:effectLst/>
                            <a:latin typeface="Cambria Math" panose="02040503050406030204" pitchFamily="18" charset="0"/>
                            <a:ea typeface="SimSun" panose="02010600030101010101" pitchFamily="2" charset="-122"/>
                          </a:rPr>
                        </m:ctrlPr>
                      </m:accPr>
                      <m:e>
                        <m:r>
                          <a:rPr lang="en-US" sz="1750" i="1">
                            <a:effectLst/>
                            <a:latin typeface="Cambria Math" panose="02040503050406030204" pitchFamily="18" charset="0"/>
                            <a:ea typeface="SimSun" panose="02010600030101010101" pitchFamily="2" charset="-122"/>
                          </a:rPr>
                          <m:t>𝜇</m:t>
                        </m:r>
                      </m:e>
                    </m:acc>
                  </m:oMath>
                </a14:m>
                <a:r>
                  <a:rPr lang="en-US" sz="1750" dirty="0">
                    <a:effectLst/>
                    <a:ea typeface="SimSun" panose="02010600030101010101" pitchFamily="2" charset="-122"/>
                  </a:rPr>
                  <a:t> is re-written as follows: </a:t>
                </a:r>
                <a14:m>
                  <m:oMath xmlns:m="http://schemas.openxmlformats.org/officeDocument/2006/math">
                    <m:r>
                      <a:rPr lang="en-US" sz="1750" i="1">
                        <a:effectLst/>
                        <a:latin typeface="Cambria Math" panose="02040503050406030204" pitchFamily="18" charset="0"/>
                        <a:ea typeface="SimSun" panose="02010600030101010101" pitchFamily="2" charset="-122"/>
                      </a:rPr>
                      <m:t>𝐶𝑅</m:t>
                    </m:r>
                    <m:d>
                      <m:dPr>
                        <m:ctrlPr>
                          <a:rPr lang="en-US" sz="1750" i="1">
                            <a:effectLst/>
                            <a:latin typeface="Cambria Math" panose="02040503050406030204" pitchFamily="18" charset="0"/>
                          </a:rPr>
                        </m:ctrlPr>
                      </m:dPr>
                      <m:e>
                        <m:acc>
                          <m:accPr>
                            <m:chr m:val="̂"/>
                            <m:ctrlPr>
                              <a:rPr lang="en-US" sz="1750" i="1">
                                <a:effectLst/>
                                <a:latin typeface="Cambria Math" panose="02040503050406030204" pitchFamily="18" charset="0"/>
                              </a:rPr>
                            </m:ctrlPr>
                          </m:accPr>
                          <m:e>
                            <m:r>
                              <a:rPr lang="en-US" sz="1750" i="1">
                                <a:effectLst/>
                                <a:latin typeface="Cambria Math" panose="02040503050406030204" pitchFamily="18" charset="0"/>
                                <a:ea typeface="SimSun" panose="02010600030101010101" pitchFamily="2" charset="-122"/>
                              </a:rPr>
                              <m:t>𝜇</m:t>
                            </m:r>
                          </m:e>
                        </m:acc>
                      </m:e>
                    </m:d>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sSup>
                      <m:sSupPr>
                        <m:ctrlPr>
                          <a:rPr lang="en-US" sz="1750" i="1">
                            <a:effectLst/>
                            <a:latin typeface="Cambria Math" panose="02040503050406030204" pitchFamily="18" charset="0"/>
                          </a:rPr>
                        </m:ctrlPr>
                      </m:sSupPr>
                      <m:e>
                        <m:d>
                          <m:dPr>
                            <m:ctrlPr>
                              <a:rPr lang="en-US" sz="1750" i="1">
                                <a:effectLst/>
                                <a:latin typeface="Cambria Math" panose="02040503050406030204" pitchFamily="18" charset="0"/>
                              </a:rPr>
                            </m:ctrlPr>
                          </m:dPr>
                          <m:e>
                            <m:sSubSup>
                              <m:sSubSupPr>
                                <m:ctrlPr>
                                  <a:rPr lang="en-US" sz="1750" i="1">
                                    <a:effectLst/>
                                    <a:latin typeface="Cambria Math" panose="02040503050406030204" pitchFamily="18" charset="0"/>
                                  </a:rPr>
                                </m:ctrlPr>
                              </m:sSubSupPr>
                              <m:e>
                                <m:r>
                                  <m:rPr>
                                    <m:sty m:val="p"/>
                                  </m:rPr>
                                  <a:rPr lang="en-US" sz="1750">
                                    <a:effectLst/>
                                    <a:latin typeface="Cambria Math" panose="02040503050406030204" pitchFamily="18" charset="0"/>
                                    <a:ea typeface="SimSun" panose="02010600030101010101" pitchFamily="2" charset="-122"/>
                                  </a:rPr>
                                  <m:t>Σ</m:t>
                                </m:r>
                              </m:e>
                              <m:sub>
                                <m:r>
                                  <a:rPr lang="en-US" sz="1750" i="1">
                                    <a:effectLst/>
                                    <a:latin typeface="Cambria Math" panose="02040503050406030204" pitchFamily="18" charset="0"/>
                                    <a:ea typeface="SimSun" panose="02010600030101010101" pitchFamily="2" charset="-122"/>
                                  </a:rPr>
                                  <m:t>0</m:t>
                                </m:r>
                              </m:sub>
                              <m:sup>
                                <m:r>
                                  <a:rPr lang="en-US" sz="1750" i="1">
                                    <a:effectLst/>
                                    <a:latin typeface="Cambria Math" panose="02040503050406030204" pitchFamily="18" charset="0"/>
                                    <a:ea typeface="SimSun" panose="02010600030101010101" pitchFamily="2" charset="-122"/>
                                  </a:rPr>
                                  <m:t>−1</m:t>
                                </m:r>
                              </m:sup>
                            </m:sSub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𝑁</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rPr>
                                  <m:t>Σ</m:t>
                                </m:r>
                              </m:e>
                              <m:sup>
                                <m:r>
                                  <a:rPr lang="en-US" sz="1750" i="1">
                                    <a:effectLst/>
                                    <a:latin typeface="Cambria Math" panose="02040503050406030204" pitchFamily="18" charset="0"/>
                                    <a:ea typeface="SimSun" panose="02010600030101010101" pitchFamily="2" charset="-122"/>
                                  </a:rPr>
                                  <m:t>−1</m:t>
                                </m:r>
                              </m:sup>
                            </m:sSup>
                          </m:e>
                        </m:d>
                      </m:e>
                      <m:sup>
                        <m:r>
                          <a:rPr lang="en-US" sz="1750" i="1">
                            <a:effectLst/>
                            <a:latin typeface="Cambria Math" panose="02040503050406030204" pitchFamily="18" charset="0"/>
                            <a:ea typeface="SimSun" panose="02010600030101010101" pitchFamily="2" charset="-122"/>
                          </a:rPr>
                          <m:t>−1</m:t>
                        </m:r>
                      </m:sup>
                    </m:sSup>
                    <m:r>
                      <a:rPr lang="en-US" sz="1750" i="1">
                        <a:effectLst/>
                        <a:latin typeface="Cambria Math" panose="02040503050406030204" pitchFamily="18" charset="0"/>
                        <a:ea typeface="SimSun" panose="02010600030101010101" pitchFamily="2" charset="-122"/>
                      </a:rPr>
                      <m:t>=</m:t>
                    </m:r>
                    <m:f>
                      <m:fPr>
                        <m:ctrlPr>
                          <a:rPr lang="en-US" sz="1750" i="1">
                            <a:effectLst/>
                            <a:latin typeface="Cambria Math" panose="02040503050406030204" pitchFamily="18" charset="0"/>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rPr>
                              <m:t>𝑁</m:t>
                            </m:r>
                            <m:r>
                              <a:rPr lang="en-US" sz="1750" i="1">
                                <a:effectLst/>
                                <a:latin typeface="Cambria Math" panose="02040503050406030204" pitchFamily="18" charset="0"/>
                                <a:ea typeface="SimSun" panose="02010600030101010101" pitchFamily="2" charset="-122"/>
                              </a:rPr>
                              <m:t>+1</m:t>
                            </m:r>
                          </m:e>
                        </m:d>
                      </m:den>
                    </m:f>
                    <m:r>
                      <m:rPr>
                        <m:sty m:val="p"/>
                      </m:rPr>
                      <a:rPr lang="en-US" sz="1750">
                        <a:effectLst/>
                        <a:latin typeface="Cambria Math" panose="02040503050406030204" pitchFamily="18" charset="0"/>
                        <a:ea typeface="SimSun" panose="02010600030101010101" pitchFamily="2" charset="-122"/>
                      </a:rPr>
                      <m:t>Σ</m:t>
                    </m:r>
                  </m:oMath>
                </a14:m>
                <a:r>
                  <a:rPr lang="en-US" sz="1750" dirty="0"/>
                  <a:t>.</a:t>
                </a:r>
              </a:p>
              <a:p>
                <a:pPr marL="0" indent="228600">
                  <a:buNone/>
                </a:pPr>
                <a:r>
                  <a:rPr lang="en-US" sz="1750" dirty="0">
                    <a:effectLst/>
                    <a:ea typeface="SimSun" panose="02010600030101010101" pitchFamily="2" charset="-122"/>
                  </a:rPr>
                  <a:t>Obviously, </a:t>
                </a:r>
                <a14:m>
                  <m:oMath xmlns:m="http://schemas.openxmlformats.org/officeDocument/2006/math">
                    <m:acc>
                      <m:accPr>
                        <m:chr m:val="̂"/>
                        <m:ctrlPr>
                          <a:rPr lang="en-US" sz="1750" i="1">
                            <a:effectLst/>
                            <a:latin typeface="Cambria Math" panose="02040503050406030204" pitchFamily="18" charset="0"/>
                          </a:rPr>
                        </m:ctrlPr>
                      </m:accPr>
                      <m:e>
                        <m:r>
                          <a:rPr lang="en-US" sz="1750" i="1">
                            <a:effectLst/>
                            <a:latin typeface="Cambria Math" panose="02040503050406030204" pitchFamily="18" charset="0"/>
                            <a:ea typeface="SimSun" panose="02010600030101010101" pitchFamily="2" charset="-122"/>
                          </a:rPr>
                          <m:t>𝜇</m:t>
                        </m:r>
                      </m:e>
                    </m:acc>
                  </m:oMath>
                </a14:m>
                <a:r>
                  <a:rPr lang="en-US" sz="1750" dirty="0">
                    <a:effectLst/>
                    <a:ea typeface="SimSun" panose="02010600030101010101" pitchFamily="2" charset="-122"/>
                  </a:rPr>
                  <a:t> is biased estimate due to </a:t>
                </a:r>
                <a14:m>
                  <m:oMath xmlns:m="http://schemas.openxmlformats.org/officeDocument/2006/math">
                    <m:r>
                      <a:rPr lang="en-US" sz="1750" i="1">
                        <a:effectLst/>
                        <a:latin typeface="Cambria Math" panose="02040503050406030204" pitchFamily="18" charset="0"/>
                        <a:ea typeface="SimSun" panose="02010600030101010101" pitchFamily="2" charset="-122"/>
                      </a:rPr>
                      <m:t>𝑉</m:t>
                    </m:r>
                    <m:d>
                      <m:dPr>
                        <m:ctrlPr>
                          <a:rPr lang="en-US" sz="1750" i="1">
                            <a:effectLst/>
                            <a:latin typeface="Cambria Math" panose="02040503050406030204" pitchFamily="18" charset="0"/>
                          </a:rPr>
                        </m:ctrlPr>
                      </m:dPr>
                      <m:e>
                        <m:acc>
                          <m:accPr>
                            <m:chr m:val="̂"/>
                            <m:ctrlPr>
                              <a:rPr lang="en-US" sz="1750" i="1">
                                <a:effectLst/>
                                <a:latin typeface="Cambria Math" panose="02040503050406030204" pitchFamily="18" charset="0"/>
                              </a:rPr>
                            </m:ctrlPr>
                          </m:accPr>
                          <m:e>
                            <m:r>
                              <a:rPr lang="en-US" sz="1750" i="1">
                                <a:effectLst/>
                                <a:latin typeface="Cambria Math" panose="02040503050406030204" pitchFamily="18" charset="0"/>
                                <a:ea typeface="SimSun" panose="02010600030101010101" pitchFamily="2" charset="-122"/>
                              </a:rPr>
                              <m:t>𝜇</m:t>
                            </m:r>
                          </m:e>
                        </m:acc>
                      </m:e>
                    </m:d>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rPr>
                      <m:t>𝐶𝑅</m:t>
                    </m:r>
                    <m:d>
                      <m:dPr>
                        <m:ctrlPr>
                          <a:rPr lang="en-US" sz="1750" i="1">
                            <a:effectLst/>
                            <a:latin typeface="Cambria Math" panose="02040503050406030204" pitchFamily="18" charset="0"/>
                          </a:rPr>
                        </m:ctrlPr>
                      </m:dPr>
                      <m:e>
                        <m:acc>
                          <m:accPr>
                            <m:chr m:val="̂"/>
                            <m:ctrlPr>
                              <a:rPr lang="en-US" sz="1750" i="1">
                                <a:effectLst/>
                                <a:latin typeface="Cambria Math" panose="02040503050406030204" pitchFamily="18" charset="0"/>
                              </a:rPr>
                            </m:ctrlPr>
                          </m:accPr>
                          <m:e>
                            <m:r>
                              <a:rPr lang="en-US" sz="1750" i="1">
                                <a:effectLst/>
                                <a:latin typeface="Cambria Math" panose="02040503050406030204" pitchFamily="18" charset="0"/>
                                <a:ea typeface="SimSun" panose="02010600030101010101" pitchFamily="2" charset="-122"/>
                              </a:rPr>
                              <m:t>𝜇</m:t>
                            </m:r>
                          </m:e>
                        </m:acc>
                      </m:e>
                    </m:d>
                  </m:oMath>
                </a14:m>
                <a:r>
                  <a:rPr lang="en-US" sz="1750" dirty="0">
                    <a:effectLst/>
                    <a:ea typeface="SimSun" panose="02010600030101010101" pitchFamily="2" charset="-122"/>
                  </a:rPr>
                  <a:t>. In general, the estimate </a:t>
                </a:r>
                <a14:m>
                  <m:oMath xmlns:m="http://schemas.openxmlformats.org/officeDocument/2006/math">
                    <m:acc>
                      <m:accPr>
                        <m:chr m:val="̂"/>
                        <m:ctrlPr>
                          <a:rPr lang="en-US" sz="1750" i="1">
                            <a:effectLst/>
                            <a:latin typeface="Cambria Math" panose="02040503050406030204" pitchFamily="18" charset="0"/>
                          </a:rPr>
                        </m:ctrlPr>
                      </m:accPr>
                      <m:e>
                        <m:r>
                          <m:rPr>
                            <m:sty m:val="p"/>
                          </m:rPr>
                          <a:rPr lang="en-US" sz="1750">
                            <a:effectLst/>
                            <a:latin typeface="Cambria Math" panose="02040503050406030204" pitchFamily="18" charset="0"/>
                            <a:ea typeface="SimSun" panose="02010600030101010101" pitchFamily="2" charset="-122"/>
                          </a:rPr>
                          <m:t>Θ</m:t>
                        </m:r>
                      </m:e>
                    </m:acc>
                  </m:oMath>
                </a14:m>
                <a:r>
                  <a:rPr lang="en-US" sz="1750" dirty="0">
                    <a:effectLst/>
                    <a:ea typeface="SimSun" panose="02010600030101010101" pitchFamily="2" charset="-122"/>
                  </a:rPr>
                  <a:t> in MAP is affected by the prior PDF </a:t>
                </a:r>
                <a:r>
                  <a:rPr lang="en-US" sz="1750" i="1" dirty="0">
                    <a:effectLst/>
                    <a:ea typeface="SimSun" panose="02010600030101010101" pitchFamily="2" charset="-122"/>
                  </a:rPr>
                  <a:t>f</a:t>
                </a:r>
                <a:r>
                  <a:rPr lang="en-US" sz="1750" dirty="0">
                    <a:effectLst/>
                    <a:ea typeface="SimSun" panose="02010600030101010101" pitchFamily="2" charset="-122"/>
                  </a:rPr>
                  <a:t>(</a:t>
                </a:r>
                <a:r>
                  <a:rPr lang="en-US" sz="1750" dirty="0" err="1">
                    <a:effectLst/>
                    <a:ea typeface="SimSun" panose="02010600030101010101" pitchFamily="2" charset="-122"/>
                  </a:rPr>
                  <a:t>Θ|</a:t>
                </a:r>
                <a:r>
                  <a:rPr lang="en-US" sz="1750" i="1" dirty="0" err="1">
                    <a:effectLst/>
                    <a:ea typeface="SimSun" panose="02010600030101010101" pitchFamily="2" charset="-122"/>
                  </a:rPr>
                  <a:t>ξ</a:t>
                </a:r>
                <a:r>
                  <a:rPr lang="en-US" sz="1750" dirty="0">
                    <a:effectLst/>
                    <a:ea typeface="SimSun" panose="02010600030101010101" pitchFamily="2" charset="-122"/>
                  </a:rPr>
                  <a:t>). Even though it is biased, it can be better than the one resulted from MLE because of valuable information in </a:t>
                </a:r>
                <a:r>
                  <a:rPr lang="en-US" sz="1750" i="1" dirty="0">
                    <a:effectLst/>
                    <a:ea typeface="SimSun" panose="02010600030101010101" pitchFamily="2" charset="-122"/>
                  </a:rPr>
                  <a:t>f</a:t>
                </a:r>
                <a:r>
                  <a:rPr lang="en-US" sz="1750" dirty="0">
                    <a:effectLst/>
                    <a:ea typeface="SimSun" panose="02010600030101010101" pitchFamily="2" charset="-122"/>
                  </a:rPr>
                  <a:t>(</a:t>
                </a:r>
                <a:r>
                  <a:rPr lang="en-US" sz="1750" dirty="0" err="1">
                    <a:effectLst/>
                    <a:ea typeface="SimSun" panose="02010600030101010101" pitchFamily="2" charset="-122"/>
                  </a:rPr>
                  <a:t>Θ|</a:t>
                </a:r>
                <a:r>
                  <a:rPr lang="en-US" sz="1750" i="1" dirty="0" err="1">
                    <a:effectLst/>
                    <a:ea typeface="SimSun" panose="02010600030101010101" pitchFamily="2" charset="-122"/>
                  </a:rPr>
                  <a:t>ξ</a:t>
                </a:r>
                <a:r>
                  <a:rPr lang="en-US" sz="1750" dirty="0">
                    <a:effectLst/>
                    <a:ea typeface="SimSun" panose="02010600030101010101" pitchFamily="2" charset="-122"/>
                  </a:rPr>
                  <a:t>). For instance, if fixing Σ, the variance of </a:t>
                </a:r>
                <a14:m>
                  <m:oMath xmlns:m="http://schemas.openxmlformats.org/officeDocument/2006/math">
                    <m:acc>
                      <m:accPr>
                        <m:chr m:val="̂"/>
                        <m:ctrlPr>
                          <a:rPr lang="en-US" sz="1750" i="1">
                            <a:effectLst/>
                            <a:latin typeface="Cambria Math" panose="02040503050406030204" pitchFamily="18" charset="0"/>
                          </a:rPr>
                        </m:ctrlPr>
                      </m:accPr>
                      <m:e>
                        <m:r>
                          <a:rPr lang="en-US" sz="1750" i="1">
                            <a:effectLst/>
                            <a:latin typeface="Cambria Math" panose="02040503050406030204" pitchFamily="18" charset="0"/>
                            <a:ea typeface="SimSun" panose="02010600030101010101" pitchFamily="2" charset="-122"/>
                          </a:rPr>
                          <m:t>𝜇</m:t>
                        </m:r>
                      </m:e>
                    </m:acc>
                  </m:oMath>
                </a14:m>
                <a:r>
                  <a:rPr lang="en-US" sz="1750" dirty="0">
                    <a:effectLst/>
                    <a:ea typeface="SimSun" panose="02010600030101010101" pitchFamily="2" charset="-122"/>
                  </a:rPr>
                  <a:t> from MAP </a:t>
                </a:r>
                <a14:m>
                  <m:oMath xmlns:m="http://schemas.openxmlformats.org/officeDocument/2006/math">
                    <m:d>
                      <m:dPr>
                        <m:ctrlPr>
                          <a:rPr lang="en-US" sz="1750" i="1">
                            <a:effectLst/>
                            <a:latin typeface="Cambria Math" panose="02040503050406030204" pitchFamily="18" charset="0"/>
                          </a:rPr>
                        </m:ctrlPr>
                      </m:dPr>
                      <m:e>
                        <m:f>
                          <m:fPr>
                            <m:ctrlPr>
                              <a:rPr lang="en-US" sz="1750" i="1">
                                <a:effectLst/>
                                <a:latin typeface="Cambria Math" panose="02040503050406030204" pitchFamily="18" charset="0"/>
                              </a:rPr>
                            </m:ctrlPr>
                          </m:fPr>
                          <m:num>
                            <m:r>
                              <a:rPr lang="en-US" sz="1750" i="1">
                                <a:effectLst/>
                                <a:latin typeface="Cambria Math" panose="02040503050406030204" pitchFamily="18" charset="0"/>
                                <a:ea typeface="SimSun" panose="02010600030101010101" pitchFamily="2" charset="-122"/>
                              </a:rPr>
                              <m:t>𝑁</m:t>
                            </m:r>
                          </m:num>
                          <m:den>
                            <m:sSup>
                              <m:sSupPr>
                                <m:ctrlPr>
                                  <a:rPr lang="en-US" sz="1750" i="1">
                                    <a:effectLst/>
                                    <a:latin typeface="Cambria Math" panose="02040503050406030204" pitchFamily="18" charset="0"/>
                                  </a:rPr>
                                </m:ctrlPr>
                              </m:sSupPr>
                              <m:e>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rPr>
                                      <m:t>𝑁</m:t>
                                    </m:r>
                                    <m:r>
                                      <a:rPr lang="en-US" sz="1750" i="1">
                                        <a:effectLst/>
                                        <a:latin typeface="Cambria Math" panose="02040503050406030204" pitchFamily="18" charset="0"/>
                                        <a:ea typeface="SimSun" panose="02010600030101010101" pitchFamily="2" charset="-122"/>
                                      </a:rPr>
                                      <m:t>+1</m:t>
                                    </m:r>
                                  </m:e>
                                </m:d>
                              </m:e>
                              <m:sup>
                                <m:r>
                                  <a:rPr lang="en-US" sz="1750" i="1">
                                    <a:effectLst/>
                                    <a:latin typeface="Cambria Math" panose="02040503050406030204" pitchFamily="18" charset="0"/>
                                    <a:ea typeface="SimSun" panose="02010600030101010101" pitchFamily="2" charset="-122"/>
                                  </a:rPr>
                                  <m:t>2</m:t>
                                </m:r>
                              </m:sup>
                            </m:sSup>
                          </m:den>
                        </m:f>
                        <m:r>
                          <m:rPr>
                            <m:sty m:val="p"/>
                          </m:rPr>
                          <a:rPr lang="en-US" sz="1750">
                            <a:effectLst/>
                            <a:latin typeface="Cambria Math" panose="02040503050406030204" pitchFamily="18" charset="0"/>
                            <a:ea typeface="SimSun" panose="02010600030101010101" pitchFamily="2" charset="-122"/>
                          </a:rPr>
                          <m:t>Σ</m:t>
                        </m:r>
                      </m:e>
                    </m:d>
                  </m:oMath>
                </a14:m>
                <a:r>
                  <a:rPr lang="en-US" sz="1750" dirty="0">
                    <a:effectLst/>
                    <a:ea typeface="SimSun" panose="02010600030101010101" pitchFamily="2" charset="-122"/>
                  </a:rPr>
                  <a:t> is “smaller” (lower bounded) than the one from MLE </a:t>
                </a:r>
                <a14:m>
                  <m:oMath xmlns:m="http://schemas.openxmlformats.org/officeDocument/2006/math">
                    <m:d>
                      <m:dPr>
                        <m:ctrlPr>
                          <a:rPr lang="en-US" sz="1750" i="1">
                            <a:effectLst/>
                            <a:latin typeface="Cambria Math" panose="02040503050406030204" pitchFamily="18" charset="0"/>
                          </a:rPr>
                        </m:ctrlPr>
                      </m:dPr>
                      <m:e>
                        <m:f>
                          <m:fPr>
                            <m:ctrlPr>
                              <a:rPr lang="en-US" sz="1750" i="1">
                                <a:effectLst/>
                                <a:latin typeface="Cambria Math" panose="02040503050406030204" pitchFamily="18" charset="0"/>
                              </a:rPr>
                            </m:ctrlPr>
                          </m:fPr>
                          <m:num>
                            <m:r>
                              <a:rPr lang="en-US" sz="1750" i="1">
                                <a:effectLst/>
                                <a:latin typeface="Cambria Math" panose="02040503050406030204" pitchFamily="18" charset="0"/>
                                <a:ea typeface="SimSun" panose="02010600030101010101" pitchFamily="2" charset="-122"/>
                              </a:rPr>
                              <m:t>1</m:t>
                            </m:r>
                          </m:num>
                          <m:den>
                            <m:r>
                              <a:rPr lang="en-US" sz="1750" i="1">
                                <a:effectLst/>
                                <a:latin typeface="Cambria Math" panose="02040503050406030204" pitchFamily="18" charset="0"/>
                                <a:ea typeface="SimSun" panose="02010600030101010101" pitchFamily="2" charset="-122"/>
                              </a:rPr>
                              <m:t>𝑁</m:t>
                            </m:r>
                          </m:den>
                        </m:f>
                        <m:r>
                          <m:rPr>
                            <m:sty m:val="p"/>
                          </m:rPr>
                          <a:rPr lang="en-US" sz="1750">
                            <a:effectLst/>
                            <a:latin typeface="Cambria Math" panose="02040503050406030204" pitchFamily="18" charset="0"/>
                            <a:ea typeface="SimSun" panose="02010600030101010101" pitchFamily="2" charset="-122"/>
                          </a:rPr>
                          <m:t>Σ</m:t>
                        </m:r>
                      </m:e>
                    </m:d>
                  </m:oMath>
                </a14:m>
                <a:r>
                  <a:rPr lang="en-US" sz="1750" dirty="0"/>
                  <a:t>.</a:t>
                </a:r>
              </a:p>
              <a:p>
                <a:pPr marL="0" marR="0" indent="0" algn="just">
                  <a:lnSpc>
                    <a:spcPct val="110000"/>
                  </a:lnSpc>
                  <a:spcBef>
                    <a:spcPts val="0"/>
                  </a:spcBef>
                  <a:spcAft>
                    <a:spcPts val="0"/>
                  </a:spcAft>
                  <a:buNone/>
                </a:pPr>
                <a:endParaRPr lang="en-US" sz="1750" dirty="0">
                  <a:effectLst/>
                  <a:ea typeface="SimSun" panose="02010600030101010101" pitchFamily="2" charset="-122"/>
                </a:endParaRPr>
              </a:p>
              <a:p>
                <a:pPr marL="0" marR="0" indent="0" algn="just">
                  <a:lnSpc>
                    <a:spcPct val="110000"/>
                  </a:lnSpc>
                  <a:spcBef>
                    <a:spcPts val="0"/>
                  </a:spcBef>
                  <a:spcAft>
                    <a:spcPts val="0"/>
                  </a:spcAft>
                  <a:buNone/>
                </a:pPr>
                <a:endParaRPr lang="en-US" sz="1750" dirty="0">
                  <a:effectLst/>
                  <a:ea typeface="SimSun" panose="02010600030101010101" pitchFamily="2" charset="-122"/>
                </a:endParaRPr>
              </a:p>
              <a:p>
                <a:pPr marL="0" indent="0">
                  <a:lnSpc>
                    <a:spcPct val="110000"/>
                  </a:lnSpc>
                  <a:buNone/>
                </a:pPr>
                <a:endParaRPr lang="en-US" sz="1750" dirty="0"/>
              </a:p>
            </p:txBody>
          </p:sp>
        </mc:Choice>
        <mc:Fallback xmlns="">
          <p:sp>
            <p:nvSpPr>
              <p:cNvPr id="3" name="Content Placeholder 2">
                <a:extLst>
                  <a:ext uri="{FF2B5EF4-FFF2-40B4-BE49-F238E27FC236}">
                    <a16:creationId xmlns:a16="http://schemas.microsoft.com/office/drawing/2014/main" id="{D011C225-2F65-65E9-A882-E2003ED42935}"/>
                  </a:ext>
                </a:extLst>
              </p:cNvPr>
              <p:cNvSpPr>
                <a:spLocks noGrp="1" noRot="1" noChangeAspect="1" noMove="1" noResize="1" noEditPoints="1" noAdjustHandles="1" noChangeArrowheads="1" noChangeShapeType="1" noTextEdit="1"/>
              </p:cNvSpPr>
              <p:nvPr>
                <p:ph idx="1"/>
              </p:nvPr>
            </p:nvSpPr>
            <p:spPr>
              <a:xfrm>
                <a:off x="225083" y="914399"/>
                <a:ext cx="11718388" cy="5176066"/>
              </a:xfrm>
              <a:blipFill>
                <a:blip r:embed="rId4"/>
                <a:stretch>
                  <a:fillRect l="-364" t="-236" r="-364" b="-21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A980F56-5973-5D20-14CE-3CC8DAD6013C}"/>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6B64652C-57FA-929E-50EB-A243ED35396B}"/>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066B3122-B998-F9A4-0D45-C08458071ED5}"/>
              </a:ext>
            </a:extLst>
          </p:cNvPr>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31765200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71E2-DDB1-5B35-3FD6-98072BF6B101}"/>
              </a:ext>
            </a:extLst>
          </p:cNvPr>
          <p:cNvSpPr>
            <a:spLocks noGrp="1"/>
          </p:cNvSpPr>
          <p:nvPr>
            <p:ph type="title"/>
          </p:nvPr>
        </p:nvSpPr>
        <p:spPr/>
        <p:txBody>
          <a:bodyPr/>
          <a:lstStyle/>
          <a:p>
            <a:r>
              <a:rPr lang="en-US" dirty="0"/>
              <a:t>3.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231A1C-A2A6-CFCF-0FF1-E54F4F3D84EC}"/>
                  </a:ext>
                </a:extLst>
              </p:cNvPr>
              <p:cNvSpPr>
                <a:spLocks noGrp="1"/>
              </p:cNvSpPr>
              <p:nvPr>
                <p:ph idx="1"/>
              </p:nvPr>
            </p:nvSpPr>
            <p:spPr>
              <a:xfrm>
                <a:off x="295422" y="914399"/>
                <a:ext cx="11577710" cy="5176066"/>
              </a:xfrm>
            </p:spPr>
            <p:txBody>
              <a:bodyPr>
                <a:noAutofit/>
              </a:bodyPr>
              <a:lstStyle/>
              <a:p>
                <a:pPr marL="0" indent="0">
                  <a:buNone/>
                </a:pPr>
                <a:r>
                  <a:rPr lang="en-US" sz="2000" dirty="0">
                    <a:effectLst/>
                    <a:ea typeface="SimSun" panose="02010600030101010101" pitchFamily="2" charset="-122"/>
                  </a:rPr>
                  <a:t>Now we skim through an introduction of EM algorithm. Suppose there are two spaces </a:t>
                </a:r>
                <a:r>
                  <a:rPr lang="en-US" sz="2000" b="1" i="1" dirty="0">
                    <a:effectLst/>
                    <a:ea typeface="SimSun" panose="02010600030101010101" pitchFamily="2" charset="-122"/>
                  </a:rPr>
                  <a:t>X</a:t>
                </a:r>
                <a:r>
                  <a:rPr lang="en-US" sz="2000" dirty="0">
                    <a:effectLst/>
                    <a:ea typeface="SimSun" panose="02010600030101010101" pitchFamily="2" charset="-122"/>
                  </a:rPr>
                  <a:t> and </a:t>
                </a:r>
                <a:r>
                  <a:rPr lang="en-US" sz="2000" b="1" i="1" dirty="0">
                    <a:effectLst/>
                    <a:ea typeface="SimSun" panose="02010600030101010101" pitchFamily="2" charset="-122"/>
                  </a:rPr>
                  <a:t>Y</a:t>
                </a:r>
                <a:r>
                  <a:rPr lang="en-US" sz="2000" dirty="0">
                    <a:effectLst/>
                    <a:ea typeface="SimSun" panose="02010600030101010101" pitchFamily="2" charset="-122"/>
                  </a:rPr>
                  <a:t>, in which </a:t>
                </a:r>
                <a:r>
                  <a:rPr lang="en-US" sz="2000" b="1" i="1" dirty="0">
                    <a:effectLst/>
                    <a:ea typeface="SimSun" panose="02010600030101010101" pitchFamily="2" charset="-122"/>
                  </a:rPr>
                  <a:t>X</a:t>
                </a:r>
                <a:r>
                  <a:rPr lang="en-US" sz="2000" dirty="0">
                    <a:effectLst/>
                    <a:ea typeface="SimSun" panose="02010600030101010101" pitchFamily="2" charset="-122"/>
                  </a:rPr>
                  <a:t> is </a:t>
                </a:r>
                <a:r>
                  <a:rPr lang="en-US" sz="2000" i="1" dirty="0">
                    <a:effectLst/>
                    <a:ea typeface="SimSun" panose="02010600030101010101" pitchFamily="2" charset="-122"/>
                  </a:rPr>
                  <a:t>hidden space</a:t>
                </a:r>
                <a:r>
                  <a:rPr lang="en-US" sz="2000" dirty="0">
                    <a:effectLst/>
                    <a:ea typeface="SimSun" panose="02010600030101010101" pitchFamily="2" charset="-122"/>
                  </a:rPr>
                  <a:t> whereas </a:t>
                </a:r>
                <a:r>
                  <a:rPr lang="en-US" sz="2000" b="1" i="1" dirty="0">
                    <a:effectLst/>
                    <a:ea typeface="SimSun" panose="02010600030101010101" pitchFamily="2" charset="-122"/>
                  </a:rPr>
                  <a:t>Y</a:t>
                </a:r>
                <a:r>
                  <a:rPr lang="en-US" sz="2000" dirty="0">
                    <a:effectLst/>
                    <a:ea typeface="SimSun" panose="02010600030101010101" pitchFamily="2" charset="-122"/>
                  </a:rPr>
                  <a:t> is </a:t>
                </a:r>
                <a:r>
                  <a:rPr lang="en-US" sz="2000" i="1" dirty="0">
                    <a:effectLst/>
                    <a:ea typeface="SimSun" panose="02010600030101010101" pitchFamily="2" charset="-122"/>
                  </a:rPr>
                  <a:t>observed space</a:t>
                </a:r>
                <a:r>
                  <a:rPr lang="en-US" sz="2000" dirty="0">
                    <a:effectLst/>
                    <a:ea typeface="SimSun" panose="02010600030101010101" pitchFamily="2" charset="-122"/>
                  </a:rPr>
                  <a:t>. We do not know </a:t>
                </a:r>
                <a:r>
                  <a:rPr lang="en-US" sz="2000" b="1" i="1" dirty="0">
                    <a:effectLst/>
                    <a:ea typeface="SimSun" panose="02010600030101010101" pitchFamily="2" charset="-122"/>
                  </a:rPr>
                  <a:t>X</a:t>
                </a:r>
                <a:r>
                  <a:rPr lang="en-US" sz="2000" dirty="0">
                    <a:effectLst/>
                    <a:ea typeface="SimSun" panose="02010600030101010101" pitchFamily="2" charset="-122"/>
                  </a:rPr>
                  <a:t> but there is a mapping from </a:t>
                </a:r>
                <a:r>
                  <a:rPr lang="en-US" sz="2000" b="1" i="1" dirty="0">
                    <a:effectLst/>
                    <a:ea typeface="SimSun" panose="02010600030101010101" pitchFamily="2" charset="-122"/>
                  </a:rPr>
                  <a:t>X</a:t>
                </a:r>
                <a:r>
                  <a:rPr lang="en-US" sz="2000" dirty="0">
                    <a:effectLst/>
                    <a:ea typeface="SimSun" panose="02010600030101010101" pitchFamily="2" charset="-122"/>
                  </a:rPr>
                  <a:t> to </a:t>
                </a:r>
                <a:r>
                  <a:rPr lang="en-US" sz="2000" b="1" i="1" dirty="0">
                    <a:effectLst/>
                    <a:ea typeface="SimSun" panose="02010600030101010101" pitchFamily="2" charset="-122"/>
                  </a:rPr>
                  <a:t>Y</a:t>
                </a:r>
                <a:r>
                  <a:rPr lang="en-US" sz="2000" dirty="0">
                    <a:effectLst/>
                    <a:ea typeface="SimSun" panose="02010600030101010101" pitchFamily="2" charset="-122"/>
                  </a:rPr>
                  <a:t> so that we can survey </a:t>
                </a:r>
                <a:r>
                  <a:rPr lang="en-US" sz="2000" b="1" i="1" dirty="0">
                    <a:effectLst/>
                    <a:ea typeface="SimSun" panose="02010600030101010101" pitchFamily="2" charset="-122"/>
                  </a:rPr>
                  <a:t>X</a:t>
                </a:r>
                <a:r>
                  <a:rPr lang="en-US" sz="2000" i="1" dirty="0">
                    <a:effectLst/>
                    <a:ea typeface="SimSun" panose="02010600030101010101" pitchFamily="2" charset="-122"/>
                  </a:rPr>
                  <a:t> </a:t>
                </a:r>
                <a:r>
                  <a:rPr lang="en-US" sz="2000" dirty="0">
                    <a:effectLst/>
                    <a:ea typeface="SimSun" panose="02010600030101010101" pitchFamily="2" charset="-122"/>
                  </a:rPr>
                  <a:t>by observing </a:t>
                </a:r>
                <a:r>
                  <a:rPr lang="en-US" sz="2000" b="1" i="1" dirty="0">
                    <a:effectLst/>
                    <a:ea typeface="SimSun" panose="02010600030101010101" pitchFamily="2" charset="-122"/>
                  </a:rPr>
                  <a:t>Y</a:t>
                </a:r>
                <a:r>
                  <a:rPr lang="en-US" sz="2000" dirty="0">
                    <a:effectLst/>
                    <a:ea typeface="SimSun" panose="02010600030101010101" pitchFamily="2" charset="-122"/>
                  </a:rPr>
                  <a:t>. The mapping is many-one function </a:t>
                </a:r>
                <a:r>
                  <a:rPr lang="en-US" sz="2000" i="1" dirty="0">
                    <a:effectLst/>
                    <a:ea typeface="SimSun" panose="02010600030101010101" pitchFamily="2" charset="-122"/>
                  </a:rPr>
                  <a:t>φ</a:t>
                </a:r>
                <a:r>
                  <a:rPr lang="en-US" sz="2000" dirty="0">
                    <a:effectLst/>
                    <a:ea typeface="SimSun" panose="02010600030101010101" pitchFamily="2" charset="-122"/>
                  </a:rPr>
                  <a:t>: </a:t>
                </a:r>
                <a:r>
                  <a:rPr lang="en-US" sz="2000" b="1" i="1" dirty="0">
                    <a:effectLst/>
                    <a:ea typeface="SimSun" panose="02010600030101010101" pitchFamily="2" charset="-122"/>
                  </a:rPr>
                  <a:t>X</a:t>
                </a:r>
                <a:r>
                  <a:rPr lang="en-US" sz="2000" dirty="0">
                    <a:effectLst/>
                    <a:ea typeface="SimSun" panose="02010600030101010101" pitchFamily="2" charset="-122"/>
                  </a:rPr>
                  <a:t> → </a:t>
                </a:r>
                <a:r>
                  <a:rPr lang="en-US" sz="2000" b="1" i="1" dirty="0">
                    <a:effectLst/>
                    <a:ea typeface="SimSun" panose="02010600030101010101" pitchFamily="2" charset="-122"/>
                  </a:rPr>
                  <a:t>Y</a:t>
                </a:r>
                <a:r>
                  <a:rPr lang="en-US" sz="2000" dirty="0">
                    <a:effectLst/>
                    <a:ea typeface="SimSun" panose="02010600030101010101" pitchFamily="2" charset="-122"/>
                  </a:rPr>
                  <a:t> and we denote </a:t>
                </a:r>
                <a:r>
                  <a:rPr lang="en-US" sz="2000" i="1" dirty="0">
                    <a:effectLst/>
                    <a:ea typeface="SimSun" panose="02010600030101010101" pitchFamily="2" charset="-122"/>
                  </a:rPr>
                  <a:t>φ</a:t>
                </a:r>
                <a:r>
                  <a:rPr lang="en-US" sz="2000" baseline="30000" dirty="0">
                    <a:effectLst/>
                    <a:ea typeface="SimSun" panose="02010600030101010101" pitchFamily="2" charset="-122"/>
                  </a:rPr>
                  <a:t>–1</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 {</a:t>
                </a:r>
                <a14:m>
                  <m:oMath xmlns:m="http://schemas.openxmlformats.org/officeDocument/2006/math">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𝑿</m:t>
                    </m:r>
                  </m:oMath>
                </a14:m>
                <a:r>
                  <a:rPr lang="en-US" sz="2000" dirty="0">
                    <a:effectLst/>
                    <a:ea typeface="SimSun" panose="02010600030101010101" pitchFamily="2" charset="-122"/>
                  </a:rPr>
                  <a:t>: </a:t>
                </a:r>
                <a:r>
                  <a:rPr lang="en-US" sz="2000" i="1" dirty="0">
                    <a:effectLst/>
                    <a:ea typeface="SimSun" panose="02010600030101010101" pitchFamily="2" charset="-122"/>
                  </a:rPr>
                  <a:t>φ</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dirty="0">
                    <a:effectLst/>
                    <a:ea typeface="SimSun" panose="02010600030101010101" pitchFamily="2" charset="-122"/>
                  </a:rPr>
                  <a:t>} as all </a:t>
                </a:r>
                <a14:m>
                  <m:oMath xmlns:m="http://schemas.openxmlformats.org/officeDocument/2006/math">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𝑿</m:t>
                    </m:r>
                  </m:oMath>
                </a14:m>
                <a:r>
                  <a:rPr lang="en-US" sz="2000" dirty="0">
                    <a:effectLst/>
                    <a:ea typeface="SimSun" panose="02010600030101010101" pitchFamily="2" charset="-122"/>
                  </a:rPr>
                  <a:t> such that </a:t>
                </a:r>
                <a:r>
                  <a:rPr lang="en-US" sz="2000" i="1" dirty="0">
                    <a:effectLst/>
                    <a:ea typeface="SimSun" panose="02010600030101010101" pitchFamily="2" charset="-122"/>
                  </a:rPr>
                  <a:t>φ</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dirty="0">
                    <a:effectLst/>
                    <a:ea typeface="SimSun" panose="02010600030101010101" pitchFamily="2" charset="-122"/>
                  </a:rPr>
                  <a:t>. We also denote </a:t>
                </a:r>
                <a:r>
                  <a:rPr lang="en-US" sz="2000" b="1" i="1" dirty="0">
                    <a:effectLst/>
                    <a:ea typeface="SimSun" panose="02010600030101010101" pitchFamily="2" charset="-122"/>
                  </a:rPr>
                  <a:t>X</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 </a:t>
                </a:r>
                <a:r>
                  <a:rPr lang="en-US" sz="2000" i="1" dirty="0">
                    <a:effectLst/>
                    <a:ea typeface="SimSun" panose="02010600030101010101" pitchFamily="2" charset="-122"/>
                  </a:rPr>
                  <a:t>φ</a:t>
                </a:r>
                <a:r>
                  <a:rPr lang="en-US" sz="2000" baseline="30000" dirty="0">
                    <a:effectLst/>
                    <a:ea typeface="SimSun" panose="02010600030101010101" pitchFamily="2" charset="-122"/>
                  </a:rPr>
                  <a:t>–1</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Let </a:t>
                </a:r>
                <a:r>
                  <a:rPr lang="en-US" sz="2000" i="1" dirty="0">
                    <a:effectLst/>
                    <a:ea typeface="SimSun" panose="02010600030101010101" pitchFamily="2" charset="-122"/>
                  </a:rPr>
                  <a:t>f</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 | Θ) be the PDF of random variable </a:t>
                </a:r>
                <a14:m>
                  <m:oMath xmlns:m="http://schemas.openxmlformats.org/officeDocument/2006/math">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𝑿</m:t>
                    </m:r>
                  </m:oMath>
                </a14:m>
                <a:r>
                  <a:rPr lang="en-US" sz="2000" dirty="0">
                    <a:effectLst/>
                    <a:ea typeface="SimSun" panose="02010600030101010101" pitchFamily="2" charset="-122"/>
                  </a:rPr>
                  <a:t> and let </a:t>
                </a:r>
                <a:r>
                  <a:rPr lang="en-US" sz="2000" i="1" dirty="0">
                    <a:effectLst/>
                    <a:ea typeface="SimSun" panose="02010600030101010101" pitchFamily="2" charset="-122"/>
                  </a:rPr>
                  <a:t>g</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 Θ) be the PDF of random variable </a:t>
                </a:r>
                <a14:m>
                  <m:oMath xmlns:m="http://schemas.openxmlformats.org/officeDocument/2006/math">
                    <m:r>
                      <a:rPr lang="en-US" sz="2000" i="1">
                        <a:effectLst/>
                        <a:latin typeface="Cambria Math" panose="02040503050406030204" pitchFamily="18" charset="0"/>
                        <a:ea typeface="SimSun" panose="02010600030101010101" pitchFamily="2" charset="-122"/>
                      </a:rPr>
                      <m:t>𝑌</m:t>
                    </m:r>
                    <m:r>
                      <a:rPr lang="en-US" sz="2000" i="1">
                        <a:effectLst/>
                        <a:latin typeface="Cambria Math" panose="02040503050406030204" pitchFamily="18" charset="0"/>
                        <a:ea typeface="SimSun" panose="02010600030101010101" pitchFamily="2" charset="-122"/>
                      </a:rPr>
                      <m:t>∈</m:t>
                    </m:r>
                    <m:r>
                      <a:rPr lang="en-US" sz="2000" b="1" i="1">
                        <a:effectLst/>
                        <a:latin typeface="Cambria Math" panose="02040503050406030204" pitchFamily="18" charset="0"/>
                        <a:ea typeface="SimSun" panose="02010600030101010101" pitchFamily="2" charset="-122"/>
                      </a:rPr>
                      <m:t>𝒀</m:t>
                    </m:r>
                  </m:oMath>
                </a14:m>
                <a:r>
                  <a:rPr lang="en-US" sz="2000" dirty="0">
                    <a:effectLst/>
                    <a:ea typeface="SimSun" panose="02010600030101010101" pitchFamily="2" charset="-122"/>
                  </a:rPr>
                  <a:t>. Note, </a:t>
                </a:r>
                <a:r>
                  <a:rPr lang="en-US" sz="2000" i="1" dirty="0">
                    <a:effectLst/>
                    <a:ea typeface="SimSun" panose="02010600030101010101" pitchFamily="2" charset="-122"/>
                  </a:rPr>
                  <a:t>Y</a:t>
                </a:r>
                <a:r>
                  <a:rPr lang="en-US" sz="2000" dirty="0">
                    <a:effectLst/>
                    <a:ea typeface="SimSun" panose="02010600030101010101" pitchFamily="2" charset="-122"/>
                  </a:rPr>
                  <a:t> is also called observation. Equation 1.34 specifies </a:t>
                </a:r>
                <a:r>
                  <a:rPr lang="en-US" sz="2000" i="1" dirty="0">
                    <a:effectLst/>
                    <a:ea typeface="SimSun" panose="02010600030101010101" pitchFamily="2" charset="-122"/>
                  </a:rPr>
                  <a:t>g</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 | Θ) as integral of </a:t>
                </a:r>
                <a:r>
                  <a:rPr lang="en-US" sz="2000" i="1" dirty="0">
                    <a:effectLst/>
                    <a:ea typeface="SimSun" panose="02010600030101010101" pitchFamily="2" charset="-122"/>
                  </a:rPr>
                  <a:t>f</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 | Θ) over </a:t>
                </a:r>
                <a:r>
                  <a:rPr lang="en-US" sz="2000" i="1" dirty="0">
                    <a:effectLst/>
                    <a:ea typeface="SimSun" panose="02010600030101010101" pitchFamily="2" charset="-122"/>
                  </a:rPr>
                  <a:t>φ</a:t>
                </a:r>
                <a:r>
                  <a:rPr lang="en-US" sz="2000" baseline="30000" dirty="0">
                    <a:effectLst/>
                    <a:ea typeface="SimSun" panose="02010600030101010101" pitchFamily="2" charset="-122"/>
                  </a:rPr>
                  <a:t>–1</a:t>
                </a:r>
                <a:r>
                  <a:rPr lang="en-US" sz="2000" dirty="0">
                    <a:effectLst/>
                    <a:ea typeface="SimSun" panose="02010600030101010101" pitchFamily="2" charset="-122"/>
                  </a:rPr>
                  <a:t>(</a:t>
                </a:r>
                <a:r>
                  <a:rPr lang="en-US" sz="2000" i="1" dirty="0">
                    <a:effectLst/>
                    <a:ea typeface="SimSun" panose="02010600030101010101" pitchFamily="2" charset="-122"/>
                  </a:rPr>
                  <a:t>Y</a:t>
                </a:r>
                <a:r>
                  <a:rPr lang="en-US" sz="20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𝑔</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limLoc m:val="undOvr"/>
                          <m:supHide m:val="on"/>
                          <m:ctrlPr>
                            <a:rPr lang="en-US" sz="2000" i="1">
                              <a:effectLst/>
                              <a:latin typeface="Cambria Math" panose="02040503050406030204" pitchFamily="18" charset="0"/>
                            </a:rPr>
                          </m:ctrlPr>
                        </m:naryPr>
                        <m:sub>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𝑌</m:t>
                              </m:r>
                            </m:e>
                          </m:d>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r>
                        <a:rPr lang="en-US" sz="2000" b="0" i="1" smtClean="0">
                          <a:effectLst/>
                          <a:latin typeface="Cambria Math" panose="02040503050406030204" pitchFamily="18" charset="0"/>
                          <a:ea typeface="SimSun" panose="02010600030101010101" pitchFamily="2" charset="-122"/>
                        </a:rPr>
                        <m:t>    (1.34)</m:t>
                      </m:r>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Where Θ is probabilistic parameter represented as a column vector, Θ</a:t>
                </a:r>
                <a:r>
                  <a:rPr lang="en-US" sz="2000" b="1" dirty="0">
                    <a:effectLst/>
                    <a:ea typeface="SimSun" panose="02010600030101010101" pitchFamily="2" charset="-122"/>
                  </a:rPr>
                  <a:t> </a:t>
                </a:r>
                <a:r>
                  <a:rPr lang="en-US" sz="2000" dirty="0">
                    <a:effectLst/>
                    <a:ea typeface="SimSun" panose="02010600030101010101" pitchFamily="2" charset="-122"/>
                  </a:rPr>
                  <a:t>= (</a:t>
                </a:r>
                <a:r>
                  <a:rPr lang="en-US" sz="2000" i="1" dirty="0">
                    <a:effectLst/>
                    <a:ea typeface="SimSun" panose="02010600030101010101" pitchFamily="2" charset="-122"/>
                  </a:rPr>
                  <a:t>θ</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θ</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err="1">
                    <a:effectLst/>
                    <a:ea typeface="SimSun" panose="02010600030101010101" pitchFamily="2" charset="-122"/>
                  </a:rPr>
                  <a:t>θ</a:t>
                </a:r>
                <a:r>
                  <a:rPr lang="en-US" sz="2000" i="1" baseline="-25000" dirty="0" err="1">
                    <a:effectLst/>
                    <a:ea typeface="SimSun" panose="02010600030101010101" pitchFamily="2" charset="-122"/>
                  </a:rPr>
                  <a:t>r</a:t>
                </a:r>
                <a:r>
                  <a:rPr lang="en-US" sz="2000" dirty="0">
                    <a:effectLst/>
                    <a:ea typeface="SimSun" panose="02010600030101010101" pitchFamily="2" charset="-122"/>
                  </a:rPr>
                  <a:t>)</a:t>
                </a:r>
                <a:r>
                  <a:rPr lang="en-US" sz="2000" i="1" baseline="30000" dirty="0">
                    <a:effectLst/>
                    <a:ea typeface="SimSun" panose="02010600030101010101" pitchFamily="2" charset="-122"/>
                  </a:rPr>
                  <a:t>T</a:t>
                </a:r>
                <a:r>
                  <a:rPr lang="en-US" sz="2000" dirty="0">
                    <a:effectLst/>
                    <a:ea typeface="SimSun" panose="02010600030101010101" pitchFamily="2" charset="-122"/>
                  </a:rPr>
                  <a:t> in which each </a:t>
                </a:r>
                <a:r>
                  <a:rPr lang="en-US" sz="2000" i="1" dirty="0" err="1">
                    <a:effectLst/>
                    <a:ea typeface="SimSun" panose="02010600030101010101" pitchFamily="2" charset="-122"/>
                  </a:rPr>
                  <a:t>θ</a:t>
                </a:r>
                <a:r>
                  <a:rPr lang="en-US" sz="2000" i="1" baseline="-25000" dirty="0" err="1">
                    <a:effectLst/>
                    <a:ea typeface="SimSun" panose="02010600030101010101" pitchFamily="2" charset="-122"/>
                  </a:rPr>
                  <a:t>i</a:t>
                </a:r>
                <a:r>
                  <a:rPr lang="en-US" sz="2000" dirty="0">
                    <a:effectLst/>
                    <a:ea typeface="SimSun" panose="02010600030101010101" pitchFamily="2" charset="-122"/>
                  </a:rPr>
                  <a:t> is a particular parameter. If </a:t>
                </a:r>
                <a:r>
                  <a:rPr lang="en-US" sz="2000" i="1" dirty="0">
                    <a:effectLst/>
                    <a:ea typeface="SimSun" panose="02010600030101010101" pitchFamily="2" charset="-122"/>
                  </a:rPr>
                  <a:t>X</a:t>
                </a:r>
                <a:r>
                  <a:rPr lang="en-US" sz="2000" dirty="0">
                    <a:effectLst/>
                    <a:ea typeface="SimSun" panose="02010600030101010101" pitchFamily="2" charset="-122"/>
                  </a:rPr>
                  <a:t> and </a:t>
                </a:r>
                <a:r>
                  <a:rPr lang="en-US" sz="2000" i="1" dirty="0">
                    <a:effectLst/>
                    <a:ea typeface="SimSun" panose="02010600030101010101" pitchFamily="2" charset="-122"/>
                  </a:rPr>
                  <a:t>Y</a:t>
                </a:r>
                <a:r>
                  <a:rPr lang="en-US" sz="2000" dirty="0">
                    <a:effectLst/>
                    <a:ea typeface="SimSun" panose="02010600030101010101" pitchFamily="2" charset="-122"/>
                  </a:rPr>
                  <a:t> are discrete, equation 1.34 is re-written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𝑔</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ea typeface="SimSun" panose="02010600030101010101" pitchFamily="2" charset="-122"/>
                                </a:rPr>
                              </m:ctrlPr>
                            </m:sSupPr>
                            <m:e>
                              <m:r>
                                <a:rPr lang="en-US" sz="2000" i="1">
                                  <a:effectLst/>
                                  <a:latin typeface="Cambria Math" panose="02040503050406030204" pitchFamily="18" charset="0"/>
                                  <a:ea typeface="SimSun" panose="02010600030101010101" pitchFamily="2" charset="-122"/>
                                </a:rPr>
                                <m:t>𝜑</m:t>
                              </m:r>
                            </m:e>
                            <m:sup>
                              <m:r>
                                <a:rPr lang="en-US" sz="2000" i="1">
                                  <a:effectLst/>
                                  <a:latin typeface="Cambria Math" panose="02040503050406030204" pitchFamily="18" charset="0"/>
                                  <a:ea typeface="SimSun" panose="02010600030101010101" pitchFamily="2" charset="-122"/>
                                </a:rPr>
                                <m:t>−1</m:t>
                              </m:r>
                            </m:sup>
                          </m:sSup>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𝑌</m:t>
                              </m:r>
                            </m:e>
                          </m:d>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e>
                      </m:nary>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According to viewpoint of Bayesian statistics, Θ is also random variable. As a convention, let Ω be the domain of Θ such that </a:t>
                </a:r>
                <a14:m>
                  <m:oMath xmlns:m="http://schemas.openxmlformats.org/officeDocument/2006/math">
                    <m:r>
                      <m:rPr>
                        <m:sty m:val="p"/>
                      </m:rPr>
                      <a:rPr lang="en-US" sz="2000">
                        <a:effectLst/>
                        <a:latin typeface="Cambria Math" panose="02040503050406030204" pitchFamily="18" charset="0"/>
                        <a:ea typeface="SimSun" panose="02010600030101010101" pitchFamily="2" charset="-122"/>
                      </a:rPr>
                      <m:t>Θ</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Ω</m:t>
                    </m:r>
                  </m:oMath>
                </a14:m>
                <a:r>
                  <a:rPr lang="en-US" sz="2000" dirty="0">
                    <a:effectLst/>
                    <a:ea typeface="SimSun" panose="02010600030101010101" pitchFamily="2" charset="-122"/>
                  </a:rPr>
                  <a:t> and the dimension of Ω is </a:t>
                </a:r>
                <a:r>
                  <a:rPr lang="en-US" sz="2000" i="1" dirty="0">
                    <a:effectLst/>
                    <a:ea typeface="SimSun" panose="02010600030101010101" pitchFamily="2" charset="-122"/>
                  </a:rPr>
                  <a:t>r</a:t>
                </a:r>
                <a:r>
                  <a:rPr lang="en-US" sz="2000" dirty="0">
                    <a:effectLst/>
                    <a:ea typeface="SimSun" panose="02010600030101010101" pitchFamily="2" charset="-122"/>
                  </a:rPr>
                  <a:t>. For example, normal distribution has two particular parameters such as mean </a:t>
                </a:r>
                <a:r>
                  <a:rPr lang="en-US" sz="2000" i="1" dirty="0">
                    <a:effectLst/>
                    <a:ea typeface="SimSun" panose="02010600030101010101" pitchFamily="2" charset="-122"/>
                  </a:rPr>
                  <a:t>μ</a:t>
                </a:r>
                <a:r>
                  <a:rPr lang="en-US" sz="2000" dirty="0">
                    <a:effectLst/>
                    <a:ea typeface="SimSun" panose="02010600030101010101" pitchFamily="2" charset="-122"/>
                  </a:rPr>
                  <a:t> and variance </a:t>
                </a:r>
                <a:r>
                  <a:rPr lang="en-US" sz="2000" i="1" dirty="0">
                    <a:effectLst/>
                    <a:ea typeface="SimSun" panose="02010600030101010101" pitchFamily="2" charset="-122"/>
                  </a:rPr>
                  <a:t>σ</a:t>
                </a:r>
                <a:r>
                  <a:rPr lang="en-US" sz="2000" baseline="30000" dirty="0">
                    <a:effectLst/>
                    <a:ea typeface="SimSun" panose="02010600030101010101" pitchFamily="2" charset="-122"/>
                  </a:rPr>
                  <a:t>2</a:t>
                </a:r>
                <a:r>
                  <a:rPr lang="en-US" sz="2000" dirty="0">
                    <a:effectLst/>
                    <a:ea typeface="SimSun" panose="02010600030101010101" pitchFamily="2" charset="-122"/>
                  </a:rPr>
                  <a:t> and so we have Θ</a:t>
                </a:r>
                <a:r>
                  <a:rPr lang="en-US" sz="2000" b="1" dirty="0">
                    <a:effectLst/>
                    <a:ea typeface="SimSun" panose="02010600030101010101" pitchFamily="2" charset="-122"/>
                  </a:rPr>
                  <a:t> </a:t>
                </a:r>
                <a:r>
                  <a:rPr lang="en-US" sz="2000" dirty="0">
                    <a:effectLst/>
                    <a:ea typeface="SimSun" panose="02010600030101010101" pitchFamily="2" charset="-122"/>
                  </a:rPr>
                  <a:t>= (</a:t>
                </a:r>
                <a:r>
                  <a:rPr lang="en-US" sz="2000" i="1" dirty="0">
                    <a:effectLst/>
                    <a:ea typeface="SimSun" panose="02010600030101010101" pitchFamily="2" charset="-122"/>
                  </a:rPr>
                  <a:t>μ</a:t>
                </a:r>
                <a:r>
                  <a:rPr lang="en-US" sz="2000" dirty="0">
                    <a:effectLst/>
                    <a:ea typeface="SimSun" panose="02010600030101010101" pitchFamily="2" charset="-122"/>
                  </a:rPr>
                  <a:t>, </a:t>
                </a:r>
                <a:r>
                  <a:rPr lang="en-US" sz="2000" i="1" dirty="0">
                    <a:effectLst/>
                    <a:ea typeface="SimSun" panose="02010600030101010101" pitchFamily="2" charset="-122"/>
                  </a:rPr>
                  <a:t>σ</a:t>
                </a:r>
                <a:r>
                  <a:rPr lang="en-US" sz="2000" baseline="30000" dirty="0">
                    <a:effectLst/>
                    <a:ea typeface="SimSun" panose="02010600030101010101" pitchFamily="2" charset="-122"/>
                  </a:rPr>
                  <a:t>2</a:t>
                </a:r>
                <a:r>
                  <a:rPr lang="en-US" sz="2000" dirty="0">
                    <a:effectLst/>
                    <a:ea typeface="SimSun" panose="02010600030101010101" pitchFamily="2" charset="-122"/>
                  </a:rPr>
                  <a:t>)</a:t>
                </a:r>
                <a:r>
                  <a:rPr lang="en-US" sz="2000" i="1" baseline="30000" dirty="0">
                    <a:effectLst/>
                    <a:ea typeface="SimSun" panose="02010600030101010101" pitchFamily="2" charset="-122"/>
                  </a:rPr>
                  <a:t>T</a:t>
                </a:r>
                <a:r>
                  <a:rPr lang="en-US" sz="2000" dirty="0">
                    <a:effectLst/>
                    <a:ea typeface="SimSun" panose="02010600030101010101" pitchFamily="2" charset="-122"/>
                  </a:rPr>
                  <a:t>. Note that, Θ can degrades into a scalar as Θ = </a:t>
                </a:r>
                <a:r>
                  <a:rPr lang="en-US" sz="2000" i="1" dirty="0">
                    <a:effectLst/>
                    <a:ea typeface="SimSun" panose="02010600030101010101" pitchFamily="2" charset="-122"/>
                  </a:rPr>
                  <a:t>θ</a:t>
                </a:r>
                <a:r>
                  <a:rPr lang="en-US" sz="2000" dirty="0">
                    <a:effectLst/>
                    <a:ea typeface="SimSun" panose="02010600030101010101" pitchFamily="2" charset="-122"/>
                  </a:rPr>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DF231A1C-A2A6-CFCF-0FF1-E54F4F3D84EC}"/>
                  </a:ext>
                </a:extLst>
              </p:cNvPr>
              <p:cNvSpPr>
                <a:spLocks noGrp="1" noRot="1" noChangeAspect="1" noMove="1" noResize="1" noEditPoints="1" noAdjustHandles="1" noChangeArrowheads="1" noChangeShapeType="1" noTextEdit="1"/>
              </p:cNvSpPr>
              <p:nvPr>
                <p:ph idx="1"/>
              </p:nvPr>
            </p:nvSpPr>
            <p:spPr>
              <a:xfrm>
                <a:off x="295422" y="914399"/>
                <a:ext cx="11577710" cy="5176066"/>
              </a:xfrm>
              <a:blipFill>
                <a:blip r:embed="rId4"/>
                <a:stretch>
                  <a:fillRect l="-526" t="-589" r="-526" b="-612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0C5193A-A3FC-5F27-5177-9A8CA770473A}"/>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7DB1E418-6E86-6500-4CA2-F82315591269}"/>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4ACC95FD-0DF5-8513-B004-D466D14AA873}"/>
              </a:ext>
            </a:extLst>
          </p:cNvPr>
          <p:cNvSpPr>
            <a:spLocks noGrp="1"/>
          </p:cNvSpPr>
          <p:nvPr>
            <p:ph type="sldNum" sz="quarter" idx="12"/>
          </p:nvPr>
        </p:nvSpPr>
        <p:spPr/>
        <p:txBody>
          <a:bodyPr/>
          <a:lstStyle/>
          <a:p>
            <a:fld id="{5DB5036F-1FF2-46C4-8D2B-59C7E3B91952}" type="slidenum">
              <a:rPr lang="en-US" smtClean="0"/>
              <a:pPr/>
              <a:t>59</a:t>
            </a:fld>
            <a:endParaRPr lang="en-US"/>
          </a:p>
        </p:txBody>
      </p:sp>
    </p:spTree>
    <p:extLst>
      <p:ext uri="{BB962C8B-B14F-4D97-AF65-F5344CB8AC3E}">
        <p14:creationId xmlns:p14="http://schemas.microsoft.com/office/powerpoint/2010/main" val="208952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A3410-5B91-4502-850F-22D6A5508B42}"/>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ED7D88-4290-4B69-A651-BC801B98B8E9}"/>
                  </a:ext>
                </a:extLst>
              </p:cNvPr>
              <p:cNvSpPr>
                <a:spLocks noGrp="1"/>
              </p:cNvSpPr>
              <p:nvPr>
                <p:ph idx="1"/>
              </p:nvPr>
            </p:nvSpPr>
            <p:spPr>
              <a:xfrm>
                <a:off x="309489" y="914399"/>
                <a:ext cx="11563643" cy="5176066"/>
              </a:xfrm>
            </p:spPr>
            <p:txBody>
              <a:bodyPr>
                <a:noAutofit/>
              </a:bodyPr>
              <a:lstStyle/>
              <a:p>
                <a:pPr marL="0" indent="0">
                  <a:lnSpc>
                    <a:spcPct val="120000"/>
                  </a:lnSpc>
                  <a:buNone/>
                </a:pPr>
                <a:r>
                  <a:rPr lang="en-US" sz="1900" dirty="0">
                    <a:effectLst/>
                    <a:ea typeface="SimSun" panose="02010600030101010101" pitchFamily="2" charset="-122"/>
                  </a:rPr>
                  <a:t>Let superscript “</a:t>
                </a:r>
                <a:r>
                  <a:rPr lang="en-US" sz="1900" i="1" baseline="30000" dirty="0">
                    <a:effectLst/>
                    <a:ea typeface="SimSun" panose="02010600030101010101" pitchFamily="2" charset="-122"/>
                  </a:rPr>
                  <a:t>T</a:t>
                </a:r>
                <a:r>
                  <a:rPr lang="en-US" sz="1900" dirty="0">
                    <a:effectLst/>
                    <a:ea typeface="SimSun" panose="02010600030101010101" pitchFamily="2" charset="-122"/>
                  </a:rPr>
                  <a:t>” denote transposition operator for vector and matrix, as follows</a:t>
                </a:r>
              </a:p>
              <a:p>
                <a:pPr marL="0" indent="0">
                  <a:lnSpc>
                    <a:spcPct val="120000"/>
                  </a:lnSpc>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ea typeface="SimSun" panose="02010600030101010101" pitchFamily="2" charset="-122"/>
                            </a:rPr>
                          </m:ctrlPr>
                        </m:mPr>
                        <m:mr>
                          <m:e>
                            <m:sSup>
                              <m:sSupPr>
                                <m:ctrlPr>
                                  <a:rPr lang="en-US" sz="1900" i="1" smtClean="0">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𝑋</m:t>
                                </m:r>
                              </m:e>
                              <m:sup>
                                <m:r>
                                  <a:rPr lang="en-US" sz="1900" i="1">
                                    <a:effectLst/>
                                    <a:latin typeface="Cambria Math" panose="02040503050406030204" pitchFamily="18" charset="0"/>
                                    <a:ea typeface="SimSun" panose="02010600030101010101" pitchFamily="2" charset="-122"/>
                                  </a:rPr>
                                  <m:t>𝑇</m:t>
                                </m:r>
                              </m:sup>
                            </m:sSup>
                            <m:r>
                              <a:rPr lang="en-US" sz="1900" i="1">
                                <a:effectLst/>
                                <a:latin typeface="Cambria Math" panose="02040503050406030204" pitchFamily="18" charset="0"/>
                                <a:ea typeface="SimSun" panose="02010600030101010101" pitchFamily="2" charset="-122"/>
                              </a:rPr>
                              <m:t>=</m:t>
                            </m:r>
                            <m:d>
                              <m:dPr>
                                <m:ctrlPr>
                                  <a:rPr lang="en-US" sz="1900" i="1">
                                    <a:effectLst/>
                                    <a:latin typeface="Cambria Math" panose="02040503050406030204" pitchFamily="18" charset="0"/>
                                    <a:ea typeface="SimSun" panose="02010600030101010101" pitchFamily="2" charset="-122"/>
                                  </a:rPr>
                                </m:ctrlPr>
                              </m:dP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1</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2</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𝑟</m:t>
                                    </m:r>
                                  </m:sub>
                                </m:sSub>
                              </m:e>
                            </m:d>
                          </m:e>
                        </m:mr>
                        <m:mr>
                          <m:e>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𝐴</m:t>
                                </m:r>
                              </m:e>
                              <m:sup>
                                <m:r>
                                  <a:rPr lang="en-US" sz="1900" i="1">
                                    <a:effectLst/>
                                    <a:latin typeface="Cambria Math" panose="02040503050406030204" pitchFamily="18" charset="0"/>
                                    <a:ea typeface="SimSun" panose="02010600030101010101" pitchFamily="2" charset="-122"/>
                                  </a:rPr>
                                  <m:t>𝑇</m:t>
                                </m:r>
                              </m:sup>
                            </m:sSup>
                            <m:r>
                              <a:rPr lang="en-US" sz="1900" i="1">
                                <a:effectLst/>
                                <a:latin typeface="Cambria Math" panose="02040503050406030204" pitchFamily="18" charset="0"/>
                                <a:ea typeface="SimSun" panose="02010600030101010101" pitchFamily="2" charset="-122"/>
                              </a:rPr>
                              <m:t>=</m:t>
                            </m:r>
                            <m:d>
                              <m:d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mPr>
                                  <m:mr>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11</m:t>
                                          </m:r>
                                        </m:sub>
                                      </m:sSub>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21</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𝑟</m:t>
                                          </m:r>
                                          <m:r>
                                            <a:rPr lang="en-US" sz="1900" i="1">
                                              <a:effectLst/>
                                              <a:latin typeface="Cambria Math" panose="02040503050406030204" pitchFamily="18" charset="0"/>
                                              <a:ea typeface="Cambria Math" panose="02040503050406030204" pitchFamily="18" charset="0"/>
                                              <a:cs typeface="Cambria Math" panose="02040503050406030204" pitchFamily="18" charset="0"/>
                                            </a:rPr>
                                            <m:t>1</m:t>
                                          </m:r>
                                        </m:sub>
                                      </m:sSub>
                                    </m:e>
                                  </m:mr>
                                  <m:mr>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12</m:t>
                                          </m:r>
                                        </m:sub>
                                      </m:sSub>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22</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𝑟</m:t>
                                          </m:r>
                                          <m:r>
                                            <a:rPr lang="en-US" sz="1900" i="1">
                                              <a:effectLst/>
                                              <a:latin typeface="Cambria Math" panose="02040503050406030204" pitchFamily="18" charset="0"/>
                                              <a:ea typeface="Cambria Math" panose="02040503050406030204" pitchFamily="18" charset="0"/>
                                              <a:cs typeface="Cambria Math" panose="02040503050406030204" pitchFamily="18" charset="0"/>
                                            </a:rPr>
                                            <m:t>2</m:t>
                                          </m:r>
                                        </m:sub>
                                      </m:sSub>
                                    </m:e>
                                  </m:mr>
                                  <m:mr>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mr>
                                  <m:mr>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1</m:t>
                                          </m:r>
                                          <m:r>
                                            <a:rPr lang="en-US" sz="1900" i="1">
                                              <a:effectLst/>
                                              <a:latin typeface="Cambria Math" panose="02040503050406030204" pitchFamily="18" charset="0"/>
                                              <a:ea typeface="Cambria Math" panose="02040503050406030204" pitchFamily="18" charset="0"/>
                                              <a:cs typeface="Cambria Math" panose="02040503050406030204" pitchFamily="18" charset="0"/>
                                            </a:rPr>
                                            <m:t>𝑝</m:t>
                                          </m:r>
                                        </m:sub>
                                      </m:sSub>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2</m:t>
                                          </m:r>
                                          <m:r>
                                            <a:rPr lang="en-US" sz="1900" i="1">
                                              <a:effectLst/>
                                              <a:latin typeface="Cambria Math" panose="02040503050406030204" pitchFamily="18" charset="0"/>
                                              <a:ea typeface="Cambria Math" panose="02040503050406030204" pitchFamily="18" charset="0"/>
                                              <a:cs typeface="Cambria Math" panose="02040503050406030204" pitchFamily="18" charset="0"/>
                                            </a:rPr>
                                            <m:t>𝑝</m:t>
                                          </m:r>
                                        </m:sub>
                                      </m:sSub>
                                    </m:e>
                                    <m:e>
                                      <m:r>
                                        <a:rPr lang="en-US" sz="19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9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900" i="1">
                                              <a:effectLst/>
                                              <a:latin typeface="Cambria Math" panose="02040503050406030204" pitchFamily="18" charset="0"/>
                                              <a:ea typeface="Cambria Math" panose="02040503050406030204" pitchFamily="18" charset="0"/>
                                              <a:cs typeface="Cambria Math" panose="02040503050406030204" pitchFamily="18" charset="0"/>
                                            </a:rPr>
                                            <m:t>𝑎</m:t>
                                          </m:r>
                                        </m:e>
                                        <m:sub>
                                          <m:r>
                                            <a:rPr lang="en-US" sz="1900" i="1">
                                              <a:effectLst/>
                                              <a:latin typeface="Cambria Math" panose="02040503050406030204" pitchFamily="18" charset="0"/>
                                              <a:ea typeface="Cambria Math" panose="02040503050406030204" pitchFamily="18" charset="0"/>
                                              <a:cs typeface="Cambria Math" panose="02040503050406030204" pitchFamily="18" charset="0"/>
                                            </a:rPr>
                                            <m:t>𝑟𝑝</m:t>
                                          </m:r>
                                        </m:sub>
                                      </m:sSub>
                                    </m:e>
                                  </m:mr>
                                </m:m>
                              </m:e>
                            </m:d>
                          </m:e>
                        </m:mr>
                      </m:m>
                    </m:oMath>
                  </m:oMathPara>
                </a14:m>
                <a:endParaRPr lang="en-US" sz="1900" dirty="0">
                  <a:effectLst/>
                  <a:ea typeface="SimSun" panose="02010600030101010101" pitchFamily="2" charset="-122"/>
                </a:endParaRPr>
              </a:p>
              <a:p>
                <a:pPr marL="0" indent="0">
                  <a:lnSpc>
                    <a:spcPct val="120000"/>
                  </a:lnSpc>
                  <a:buNone/>
                </a:pPr>
                <a:r>
                  <a:rPr lang="en-US" sz="1900" dirty="0">
                    <a:effectLst/>
                    <a:ea typeface="SimSun" panose="02010600030101010101" pitchFamily="2" charset="-122"/>
                  </a:rPr>
                  <a:t>A square matrix </a:t>
                </a:r>
                <a:r>
                  <a:rPr lang="en-US" sz="1900" i="1" dirty="0">
                    <a:effectLst/>
                    <a:ea typeface="SimSun" panose="02010600030101010101" pitchFamily="2" charset="-122"/>
                  </a:rPr>
                  <a:t>A</a:t>
                </a:r>
                <a:r>
                  <a:rPr lang="en-US" sz="1900" dirty="0">
                    <a:effectLst/>
                    <a:ea typeface="SimSun" panose="02010600030101010101" pitchFamily="2" charset="-122"/>
                  </a:rPr>
                  <a:t> is symmetric if and only </a:t>
                </a:r>
                <a:r>
                  <a:rPr lang="en-US" sz="1900" i="1" dirty="0">
                    <a:effectLst/>
                    <a:ea typeface="SimSun" panose="02010600030101010101" pitchFamily="2" charset="-122"/>
                  </a:rPr>
                  <a:t>A</a:t>
                </a:r>
                <a:r>
                  <a:rPr lang="en-US" sz="1900" i="1" baseline="30000" dirty="0">
                    <a:effectLst/>
                    <a:ea typeface="SimSun" panose="02010600030101010101" pitchFamily="2" charset="-122"/>
                  </a:rPr>
                  <a:t>T</a:t>
                </a:r>
                <a:r>
                  <a:rPr lang="en-US" sz="1900" dirty="0">
                    <a:effectLst/>
                    <a:ea typeface="SimSun" panose="02010600030101010101" pitchFamily="2" charset="-122"/>
                  </a:rPr>
                  <a:t> = </a:t>
                </a:r>
                <a:r>
                  <a:rPr lang="en-US" sz="1900" i="1" dirty="0">
                    <a:effectLst/>
                    <a:ea typeface="SimSun" panose="02010600030101010101" pitchFamily="2" charset="-122"/>
                  </a:rPr>
                  <a:t>A</a:t>
                </a:r>
                <a:r>
                  <a:rPr lang="en-US" sz="1900" dirty="0">
                    <a:effectLst/>
                    <a:ea typeface="SimSun" panose="02010600030101010101" pitchFamily="2" charset="-122"/>
                  </a:rPr>
                  <a:t>.</a:t>
                </a:r>
                <a:r>
                  <a:rPr lang="en-US" sz="1900" dirty="0"/>
                  <a:t> Transposition operator is linear with addition operator as follows</a:t>
                </a:r>
              </a:p>
              <a:p>
                <a:pPr marL="0" indent="0">
                  <a:lnSpc>
                    <a:spcPct val="120000"/>
                  </a:lnSpc>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r>
                                      <a:rPr lang="en-US" sz="1900" i="1">
                                        <a:latin typeface="Cambria Math" panose="02040503050406030204" pitchFamily="18" charset="0"/>
                                      </a:rPr>
                                      <m:t>𝑋</m:t>
                                    </m:r>
                                    <m:r>
                                      <a:rPr lang="en-US" sz="1900" i="1">
                                        <a:latin typeface="Cambria Math" panose="02040503050406030204" pitchFamily="18" charset="0"/>
                                      </a:rPr>
                                      <m:t>+</m:t>
                                    </m:r>
                                    <m:r>
                                      <a:rPr lang="en-US" sz="1900" i="1">
                                        <a:latin typeface="Cambria Math" panose="02040503050406030204" pitchFamily="18" charset="0"/>
                                      </a:rPr>
                                      <m:t>𝑌</m:t>
                                    </m:r>
                                  </m:e>
                                </m:d>
                              </m:e>
                              <m:sup>
                                <m:r>
                                  <a:rPr lang="en-US" sz="1900" i="1">
                                    <a:latin typeface="Cambria Math" panose="02040503050406030204" pitchFamily="18" charset="0"/>
                                  </a:rPr>
                                  <m:t>𝑇</m:t>
                                </m:r>
                              </m:sup>
                            </m:sSup>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𝑋</m:t>
                                </m:r>
                              </m:e>
                              <m:sup>
                                <m:r>
                                  <a:rPr lang="en-US" sz="1900" i="1">
                                    <a:latin typeface="Cambria Math" panose="02040503050406030204" pitchFamily="18" charset="0"/>
                                  </a:rPr>
                                  <m:t>𝑇</m:t>
                                </m:r>
                              </m:sup>
                            </m:sSup>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𝑌</m:t>
                                </m:r>
                              </m:e>
                              <m:sup>
                                <m:r>
                                  <a:rPr lang="en-US" sz="1900" i="1">
                                    <a:latin typeface="Cambria Math" panose="02040503050406030204" pitchFamily="18" charset="0"/>
                                  </a:rPr>
                                  <m:t>𝑇</m:t>
                                </m:r>
                              </m:sup>
                            </m:sSup>
                          </m:e>
                        </m:mr>
                        <m:mr>
                          <m:e>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r>
                                      <a:rPr lang="en-US" sz="1900" i="1">
                                        <a:latin typeface="Cambria Math" panose="02040503050406030204" pitchFamily="18" charset="0"/>
                                      </a:rPr>
                                      <m:t>𝐴</m:t>
                                    </m:r>
                                    <m:r>
                                      <a:rPr lang="en-US" sz="1900" i="1">
                                        <a:latin typeface="Cambria Math" panose="02040503050406030204" pitchFamily="18" charset="0"/>
                                      </a:rPr>
                                      <m:t>+</m:t>
                                    </m:r>
                                    <m:r>
                                      <a:rPr lang="en-US" sz="1900" i="1">
                                        <a:latin typeface="Cambria Math" panose="02040503050406030204" pitchFamily="18" charset="0"/>
                                      </a:rPr>
                                      <m:t>𝐵</m:t>
                                    </m:r>
                                  </m:e>
                                </m:d>
                              </m:e>
                              <m:sup>
                                <m:r>
                                  <a:rPr lang="en-US" sz="1900" i="1">
                                    <a:latin typeface="Cambria Math" panose="02040503050406030204" pitchFamily="18" charset="0"/>
                                  </a:rPr>
                                  <m:t>𝑇</m:t>
                                </m:r>
                              </m:sup>
                            </m:sSup>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𝐴</m:t>
                                </m:r>
                              </m:e>
                              <m:sup>
                                <m:r>
                                  <a:rPr lang="en-US" sz="1900" i="1">
                                    <a:latin typeface="Cambria Math" panose="02040503050406030204" pitchFamily="18" charset="0"/>
                                  </a:rPr>
                                  <m:t>𝑇</m:t>
                                </m:r>
                              </m:sup>
                            </m:sSup>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𝐵</m:t>
                                </m:r>
                              </m:e>
                              <m:sup>
                                <m:r>
                                  <a:rPr lang="en-US" sz="1900" i="1">
                                    <a:latin typeface="Cambria Math" panose="02040503050406030204" pitchFamily="18" charset="0"/>
                                  </a:rPr>
                                  <m:t>𝑇</m:t>
                                </m:r>
                              </m:sup>
                            </m:sSup>
                          </m:e>
                        </m:mr>
                      </m:m>
                    </m:oMath>
                  </m:oMathPara>
                </a14:m>
                <a:endParaRPr lang="en-US" sz="1900" dirty="0"/>
              </a:p>
              <a:p>
                <a:pPr marL="0" indent="0">
                  <a:lnSpc>
                    <a:spcPct val="120000"/>
                  </a:lnSpc>
                  <a:buNone/>
                </a:pPr>
                <a:r>
                  <a:rPr lang="en-US" sz="1900" dirty="0"/>
                  <a:t>Dot product or scalar product of two vectors can be written with transposition operator, as follows: </a:t>
                </a:r>
                <a14:m>
                  <m:oMath xmlns:m="http://schemas.openxmlformats.org/officeDocument/2006/math">
                    <m:sSup>
                      <m:sSupPr>
                        <m:ctrlPr>
                          <a:rPr lang="en-US" sz="1900" i="1">
                            <a:latin typeface="Cambria Math" panose="02040503050406030204" pitchFamily="18" charset="0"/>
                          </a:rPr>
                        </m:ctrlPr>
                      </m:sSupPr>
                      <m:e>
                        <m:r>
                          <a:rPr lang="en-US" sz="1900" i="1">
                            <a:latin typeface="Cambria Math" panose="02040503050406030204" pitchFamily="18" charset="0"/>
                          </a:rPr>
                          <m:t>𝑋</m:t>
                        </m:r>
                      </m:e>
                      <m:sup>
                        <m:r>
                          <a:rPr lang="en-US" sz="1900" i="1">
                            <a:latin typeface="Cambria Math" panose="02040503050406030204" pitchFamily="18" charset="0"/>
                          </a:rPr>
                          <m:t>𝑇</m:t>
                        </m:r>
                      </m:sup>
                    </m:sSup>
                    <m:r>
                      <a:rPr lang="en-US" sz="1900" i="1">
                        <a:latin typeface="Cambria Math" panose="02040503050406030204" pitchFamily="18" charset="0"/>
                      </a:rPr>
                      <m:t>𝑌</m:t>
                    </m:r>
                    <m:r>
                      <a:rPr lang="en-US" sz="1900" i="1">
                        <a:latin typeface="Cambria Math" panose="02040503050406030204" pitchFamily="18" charset="0"/>
                      </a:rPr>
                      <m:t>=</m:t>
                    </m:r>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𝑖</m:t>
                        </m:r>
                        <m:r>
                          <a:rPr lang="en-US" sz="1900" i="1">
                            <a:latin typeface="Cambria Math" panose="02040503050406030204" pitchFamily="18" charset="0"/>
                          </a:rPr>
                          <m:t>=1</m:t>
                        </m:r>
                      </m:sub>
                      <m:sup>
                        <m:r>
                          <a:rPr lang="en-US" sz="1900" i="1">
                            <a:latin typeface="Cambria Math" panose="02040503050406030204" pitchFamily="18" charset="0"/>
                          </a:rPr>
                          <m:t>𝑟</m:t>
                        </m:r>
                      </m:sup>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𝑖</m:t>
                            </m:r>
                          </m:sub>
                        </m:sSub>
                      </m:e>
                    </m:nary>
                  </m:oMath>
                </a14:m>
                <a:r>
                  <a:rPr lang="en-US" sz="1900" dirty="0"/>
                  <a:t>. However, the product </a:t>
                </a:r>
                <a:r>
                  <a:rPr lang="en-US" sz="1900" i="1" dirty="0"/>
                  <a:t>XY</a:t>
                </a:r>
                <a:r>
                  <a:rPr lang="en-US" sz="1900" i="1" baseline="30000" dirty="0"/>
                  <a:t>T</a:t>
                </a:r>
                <a:r>
                  <a:rPr lang="en-US" sz="1900" dirty="0"/>
                  <a:t> results out a symmetric matrix as follows:</a:t>
                </a:r>
              </a:p>
              <a:p>
                <a:pPr marL="0" indent="0">
                  <a:lnSpc>
                    <a:spcPct val="120000"/>
                  </a:lnSpc>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𝑋</m:t>
                      </m:r>
                      <m:sSup>
                        <m:sSupPr>
                          <m:ctrlPr>
                            <a:rPr lang="en-US" sz="1900" i="1">
                              <a:latin typeface="Cambria Math" panose="02040503050406030204" pitchFamily="18" charset="0"/>
                            </a:rPr>
                          </m:ctrlPr>
                        </m:sSupPr>
                        <m:e>
                          <m:r>
                            <a:rPr lang="en-US" sz="1900" i="1">
                              <a:latin typeface="Cambria Math" panose="02040503050406030204" pitchFamily="18" charset="0"/>
                            </a:rPr>
                            <m:t>𝑌</m:t>
                          </m:r>
                        </m:e>
                        <m:sup>
                          <m:r>
                            <a:rPr lang="en-US" sz="1900" i="1">
                              <a:latin typeface="Cambria Math" panose="02040503050406030204" pitchFamily="18" charset="0"/>
                            </a:rPr>
                            <m:t>𝑇</m:t>
                          </m:r>
                        </m:sup>
                      </m:sSup>
                      <m:r>
                        <a:rPr lang="en-US" sz="1900" i="1">
                          <a:latin typeface="Cambria Math" panose="02040503050406030204" pitchFamily="18" charset="0"/>
                        </a:rPr>
                        <m:t>=</m:t>
                      </m:r>
                      <m:r>
                        <a:rPr lang="en-US" sz="1900" i="1">
                          <a:latin typeface="Cambria Math" panose="02040503050406030204" pitchFamily="18" charset="0"/>
                        </a:rPr>
                        <m:t>𝑌</m:t>
                      </m:r>
                      <m:sSup>
                        <m:sSupPr>
                          <m:ctrlPr>
                            <a:rPr lang="en-US" sz="1900" i="1">
                              <a:latin typeface="Cambria Math" panose="02040503050406030204" pitchFamily="18" charset="0"/>
                            </a:rPr>
                          </m:ctrlPr>
                        </m:sSupPr>
                        <m:e>
                          <m:r>
                            <a:rPr lang="en-US" sz="1900" i="1">
                              <a:latin typeface="Cambria Math" panose="02040503050406030204" pitchFamily="18" charset="0"/>
                            </a:rPr>
                            <m:t>𝑋</m:t>
                          </m:r>
                        </m:e>
                        <m:sup>
                          <m:r>
                            <a:rPr lang="en-US" sz="1900" i="1">
                              <a:latin typeface="Cambria Math" panose="02040503050406030204" pitchFamily="18" charset="0"/>
                            </a:rPr>
                            <m:t>𝑇</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1</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1</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1</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𝑟</m:t>
                                    </m:r>
                                  </m:sub>
                                </m:sSub>
                              </m:e>
                            </m:mr>
                            <m:m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2</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2</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2</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𝑟</m:t>
                                    </m:r>
                                  </m:sub>
                                </m:sSub>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𝑟</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𝑟</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𝑟</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𝑟</m:t>
                                    </m:r>
                                  </m:sub>
                                </m:sSub>
                              </m:e>
                            </m:mr>
                          </m:m>
                        </m:e>
                      </m:d>
                    </m:oMath>
                  </m:oMathPara>
                </a14:m>
                <a:endParaRPr lang="en-US" sz="1900" dirty="0">
                  <a:effectLst/>
                  <a:ea typeface="SimSun" panose="02010600030101010101" pitchFamily="2" charset="-122"/>
                </a:endParaRPr>
              </a:p>
              <a:p>
                <a:pPr marL="0" indent="0">
                  <a:lnSpc>
                    <a:spcPct val="120000"/>
                  </a:lnSpc>
                  <a:buNone/>
                </a:pPr>
                <a:endParaRPr lang="en-US" sz="1900" dirty="0"/>
              </a:p>
            </p:txBody>
          </p:sp>
        </mc:Choice>
        <mc:Fallback xmlns="">
          <p:sp>
            <p:nvSpPr>
              <p:cNvPr id="3" name="Content Placeholder 2">
                <a:extLst>
                  <a:ext uri="{FF2B5EF4-FFF2-40B4-BE49-F238E27FC236}">
                    <a16:creationId xmlns:a16="http://schemas.microsoft.com/office/drawing/2014/main" id="{86ED7D88-4290-4B69-A651-BC801B98B8E9}"/>
                  </a:ext>
                </a:extLst>
              </p:cNvPr>
              <p:cNvSpPr>
                <a:spLocks noGrp="1" noRot="1" noChangeAspect="1" noMove="1" noResize="1" noEditPoints="1" noAdjustHandles="1" noChangeArrowheads="1" noChangeShapeType="1" noTextEdit="1"/>
              </p:cNvSpPr>
              <p:nvPr>
                <p:ph idx="1"/>
              </p:nvPr>
            </p:nvSpPr>
            <p:spPr>
              <a:xfrm>
                <a:off x="309489" y="914399"/>
                <a:ext cx="11563643" cy="5176066"/>
              </a:xfrm>
              <a:blipFill>
                <a:blip r:embed="rId4"/>
                <a:stretch>
                  <a:fillRect l="-527" r="-474" b="-11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5158CAE-6ED1-4619-80EE-B2E547F7595A}"/>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4C7B5DA8-77E8-41DB-854F-755E6CD56C22}"/>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3FDA07D3-56FA-45E2-BBF5-3A1064AF511F}"/>
              </a:ext>
            </a:extLst>
          </p:cNvPr>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3072537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156A-7863-1471-775A-67C6E7FA0268}"/>
              </a:ext>
            </a:extLst>
          </p:cNvPr>
          <p:cNvSpPr>
            <a:spLocks noGrp="1"/>
          </p:cNvSpPr>
          <p:nvPr>
            <p:ph type="title"/>
          </p:nvPr>
        </p:nvSpPr>
        <p:spPr/>
        <p:txBody>
          <a:bodyPr/>
          <a:lstStyle/>
          <a:p>
            <a:r>
              <a:rPr lang="en-US" dirty="0"/>
              <a:t>3.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170CD4-CF1B-BA0C-7DC4-8EBE2765AD81}"/>
                  </a:ext>
                </a:extLst>
              </p:cNvPr>
              <p:cNvSpPr>
                <a:spLocks noGrp="1"/>
              </p:cNvSpPr>
              <p:nvPr>
                <p:ph idx="1"/>
              </p:nvPr>
            </p:nvSpPr>
            <p:spPr/>
            <p:txBody>
              <a:bodyPr>
                <a:normAutofit/>
              </a:bodyPr>
              <a:lstStyle/>
              <a:p>
                <a:pPr marL="0" indent="0">
                  <a:buNone/>
                </a:pPr>
                <a:r>
                  <a:rPr lang="en-US" sz="2000" dirty="0">
                    <a:effectLst/>
                    <a:latin typeface="Times New Roman" panose="02020603050405020304" pitchFamily="18" charset="0"/>
                    <a:ea typeface="SimSun" panose="02010600030101010101" pitchFamily="2" charset="-122"/>
                  </a:rPr>
                  <a:t>The conditional PDF of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given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denoted </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Θ), is specified by equation 1.35.</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𝑘</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𝑔</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(1.35)</m:t>
                      </m:r>
                    </m:oMath>
                  </m:oMathPara>
                </a14:m>
                <a:endParaRPr lang="en-US" sz="2000" dirty="0"/>
              </a:p>
              <a:p>
                <a:pPr marL="0" indent="0">
                  <a:buNone/>
                </a:pPr>
                <a:r>
                  <a:rPr lang="en-US" sz="2000" dirty="0">
                    <a:effectLst/>
                    <a:latin typeface="Times New Roman" panose="02020603050405020304" pitchFamily="18" charset="0"/>
                    <a:ea typeface="SimSun" panose="02010600030101010101" pitchFamily="2" charset="-122"/>
                  </a:rPr>
                  <a:t>According to DLR (Dempster, Laird, &amp; Rubin, 1977, p. 1),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called </a:t>
                </a:r>
                <a:r>
                  <a:rPr lang="en-US" sz="2000" i="1" dirty="0">
                    <a:effectLst/>
                    <a:latin typeface="Times New Roman" panose="02020603050405020304" pitchFamily="18" charset="0"/>
                    <a:ea typeface="SimSun" panose="02010600030101010101" pitchFamily="2" charset="-122"/>
                  </a:rPr>
                  <a:t>complete data</a:t>
                </a:r>
                <a:r>
                  <a:rPr lang="en-US" sz="2000" dirty="0">
                    <a:effectLst/>
                    <a:latin typeface="Times New Roman" panose="02020603050405020304" pitchFamily="18" charset="0"/>
                    <a:ea typeface="SimSun" panose="02010600030101010101" pitchFamily="2" charset="-122"/>
                  </a:rPr>
                  <a:t> and the term “incomplete data” implies existence of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where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not observed directly and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only known by the many-one mapping </a:t>
                </a:r>
                <a:r>
                  <a:rPr lang="en-US" sz="2000" i="1" dirty="0">
                    <a:effectLst/>
                    <a:latin typeface="Times New Roman" panose="02020603050405020304" pitchFamily="18" charset="0"/>
                    <a:ea typeface="SimSun" panose="02010600030101010101" pitchFamily="2" charset="-122"/>
                  </a:rPr>
                  <a:t>φ</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In general, we only know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Θ), and </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Θ) and so our purpose is to estimate Θ based on such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Θ), and </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Θ). Like MLE approach, EM algorithm also maximizes the likelihood function to estimate Θ but the likelihood function in EM concerns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and there are also some different aspects in EM which will be described later. Pioneers in EM algorithm firstly assumed that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Θ) belongs to exponential family with note that many popular distributions such as normal, multinomial, and Poisson belong to exponential family. Although DLR (Dempster, Laird, &amp; Rubin, 1977) proposed a generality of EM algorithm in which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Θ) distributes arbitrarily, we should concern exponential family a little bit. Exponential family (Wikipedia, Exponential family, 2016) refers to a set of probabilistic distributions whose PDF (s) have the same exponential form according to equation 1.36 (Dempster, Laird, &amp; Rubin, 1977, p. 3):</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f>
                        <m:fPr>
                          <m:type m:val="lin"/>
                          <m:ctrlPr>
                            <a:rPr lang="en-US" sz="2000" i="1">
                              <a:effectLst/>
                              <a:latin typeface="Cambria Math" panose="02040503050406030204" pitchFamily="18" charset="0"/>
                            </a:rPr>
                          </m:ctrlPr>
                        </m:fPr>
                        <m:num>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e>
                          </m:d>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(1.36)</m:t>
                      </m:r>
                    </m:oMath>
                  </m:oMathPara>
                </a14:m>
                <a:endParaRPr lang="en-US" sz="2000" dirty="0"/>
              </a:p>
            </p:txBody>
          </p:sp>
        </mc:Choice>
        <mc:Fallback xmlns="">
          <p:sp>
            <p:nvSpPr>
              <p:cNvPr id="3" name="Content Placeholder 2">
                <a:extLst>
                  <a:ext uri="{FF2B5EF4-FFF2-40B4-BE49-F238E27FC236}">
                    <a16:creationId xmlns:a16="http://schemas.microsoft.com/office/drawing/2014/main" id="{1D170CD4-CF1B-BA0C-7DC4-8EBE2765AD81}"/>
                  </a:ext>
                </a:extLst>
              </p:cNvPr>
              <p:cNvSpPr>
                <a:spLocks noGrp="1" noRot="1" noChangeAspect="1" noMove="1" noResize="1" noEditPoints="1" noAdjustHandles="1" noChangeArrowheads="1" noChangeShapeType="1" noTextEdit="1"/>
              </p:cNvSpPr>
              <p:nvPr>
                <p:ph idx="1"/>
              </p:nvPr>
            </p:nvSpPr>
            <p:spPr>
              <a:blipFill>
                <a:blip r:embed="rId4"/>
                <a:stretch>
                  <a:fillRect l="-638" t="-589" r="-580" b="-1107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9D976BF-2B17-9D0C-2124-D77900802B37}"/>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38B4849E-0F4E-0FE5-B386-213421778276}"/>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E5C095EB-8AB4-CA61-3EF2-E16C59C68629}"/>
              </a:ext>
            </a:extLst>
          </p:cNvPr>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24957086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0FC7C-6A4C-534F-F35B-7F1D2FED2481}"/>
              </a:ext>
            </a:extLst>
          </p:cNvPr>
          <p:cNvSpPr>
            <a:spLocks noGrp="1"/>
          </p:cNvSpPr>
          <p:nvPr>
            <p:ph type="title"/>
          </p:nvPr>
        </p:nvSpPr>
        <p:spPr/>
        <p:txBody>
          <a:bodyPr/>
          <a:lstStyle/>
          <a:p>
            <a:r>
              <a:rPr lang="en-US" dirty="0"/>
              <a:t>3.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BB2A4E-30B5-DFD8-D4E6-B8B2028EA241}"/>
                  </a:ext>
                </a:extLst>
              </p:cNvPr>
              <p:cNvSpPr>
                <a:spLocks noGrp="1"/>
              </p:cNvSpPr>
              <p:nvPr>
                <p:ph idx="1"/>
              </p:nvPr>
            </p:nvSpPr>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US" sz="2200" i="1" smtClean="0">
                          <a:effectLst/>
                          <a:latin typeface="Cambria Math" panose="02040503050406030204" pitchFamily="18" charset="0"/>
                          <a:ea typeface="SimSun" panose="02010600030101010101" pitchFamily="2" charset="-122"/>
                        </a:rPr>
                        <m:t>𝑓</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𝑋</m:t>
                          </m:r>
                        </m:e>
                        <m:e>
                          <m:r>
                            <m:rPr>
                              <m:sty m:val="p"/>
                            </m:rPr>
                            <a:rPr lang="en-US" sz="2200">
                              <a:effectLst/>
                              <a:latin typeface="Cambria Math" panose="02040503050406030204" pitchFamily="18" charset="0"/>
                              <a:ea typeface="SimSun" panose="02010600030101010101" pitchFamily="2" charset="-122"/>
                            </a:rPr>
                            <m:t>Θ</m:t>
                          </m:r>
                        </m:e>
                      </m:d>
                      <m:r>
                        <a:rPr lang="en-US" sz="2200" i="1">
                          <a:effectLst/>
                          <a:latin typeface="Cambria Math" panose="02040503050406030204" pitchFamily="18" charset="0"/>
                          <a:ea typeface="SimSun" panose="02010600030101010101" pitchFamily="2" charset="-122"/>
                        </a:rPr>
                        <m:t>=</m:t>
                      </m:r>
                      <m:r>
                        <a:rPr lang="en-US" sz="2200" i="1">
                          <a:effectLst/>
                          <a:latin typeface="Cambria Math" panose="02040503050406030204" pitchFamily="18" charset="0"/>
                          <a:ea typeface="SimSun" panose="02010600030101010101" pitchFamily="2" charset="-122"/>
                        </a:rPr>
                        <m:t>𝑏</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𝑋</m:t>
                          </m:r>
                        </m:e>
                      </m:d>
                      <m:f>
                        <m:fPr>
                          <m:type m:val="lin"/>
                          <m:ctrlPr>
                            <a:rPr lang="en-US" sz="2200" i="1">
                              <a:effectLst/>
                              <a:latin typeface="Cambria Math" panose="02040503050406030204" pitchFamily="18" charset="0"/>
                            </a:rPr>
                          </m:ctrlPr>
                        </m:fPr>
                        <m:num>
                          <m:r>
                            <m:rPr>
                              <m:sty m:val="p"/>
                            </m:rPr>
                            <a:rPr lang="en-US" sz="2200">
                              <a:effectLst/>
                              <a:latin typeface="Cambria Math" panose="02040503050406030204" pitchFamily="18" charset="0"/>
                              <a:ea typeface="SimSun" panose="02010600030101010101" pitchFamily="2" charset="-122"/>
                            </a:rPr>
                            <m:t>exp</m:t>
                          </m:r>
                          <m:d>
                            <m:dPr>
                              <m:ctrlPr>
                                <a:rPr lang="en-US" sz="2200" i="1">
                                  <a:effectLst/>
                                  <a:latin typeface="Cambria Math" panose="02040503050406030204" pitchFamily="18" charset="0"/>
                                </a:rPr>
                              </m:ctrlPr>
                            </m:dPr>
                            <m:e>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rPr>
                                    <m:t>Θ</m:t>
                                  </m:r>
                                </m:e>
                                <m:sup>
                                  <m:r>
                                    <a:rPr lang="en-US" sz="2200" i="1">
                                      <a:effectLst/>
                                      <a:latin typeface="Cambria Math" panose="02040503050406030204" pitchFamily="18" charset="0"/>
                                      <a:ea typeface="SimSun" panose="02010600030101010101" pitchFamily="2" charset="-122"/>
                                    </a:rPr>
                                    <m:t>𝑇</m:t>
                                  </m:r>
                                </m:sup>
                              </m:sSup>
                              <m:r>
                                <a:rPr lang="en-US" sz="2200" i="1">
                                  <a:effectLst/>
                                  <a:latin typeface="Cambria Math" panose="02040503050406030204" pitchFamily="18" charset="0"/>
                                  <a:ea typeface="SimSun" panose="02010600030101010101" pitchFamily="2" charset="-122"/>
                                </a:rPr>
                                <m:t>𝜏</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rPr>
                                    <m:t>𝑋</m:t>
                                  </m:r>
                                </m:e>
                              </m:d>
                            </m:e>
                          </m:d>
                        </m:num>
                        <m:den>
                          <m:r>
                            <a:rPr lang="en-US" sz="2200" i="1">
                              <a:effectLst/>
                              <a:latin typeface="Cambria Math" panose="02040503050406030204" pitchFamily="18" charset="0"/>
                              <a:ea typeface="SimSun" panose="02010600030101010101" pitchFamily="2" charset="-122"/>
                            </a:rPr>
                            <m:t>𝑎</m:t>
                          </m:r>
                          <m:d>
                            <m:dPr>
                              <m:ctrlPr>
                                <a:rPr lang="en-US" sz="2200" i="1">
                                  <a:effectLst/>
                                  <a:latin typeface="Cambria Math" panose="02040503050406030204" pitchFamily="18" charset="0"/>
                                </a:rPr>
                              </m:ctrlPr>
                            </m:dPr>
                            <m:e>
                              <m:r>
                                <m:rPr>
                                  <m:sty m:val="p"/>
                                </m:rPr>
                                <a:rPr lang="en-US" sz="2200">
                                  <a:effectLst/>
                                  <a:latin typeface="Cambria Math" panose="02040503050406030204" pitchFamily="18" charset="0"/>
                                  <a:ea typeface="SimSun" panose="02010600030101010101" pitchFamily="2" charset="-122"/>
                                </a:rPr>
                                <m:t>Θ</m:t>
                              </m:r>
                            </m:e>
                          </m:d>
                        </m:den>
                      </m:f>
                      <m:r>
                        <a:rPr lang="en-US" sz="2200" b="0" i="1" smtClean="0">
                          <a:effectLst/>
                          <a:latin typeface="Cambria Math" panose="02040503050406030204" pitchFamily="18" charset="0"/>
                          <a:ea typeface="SimSun" panose="02010600030101010101" pitchFamily="2" charset="-122"/>
                        </a:rPr>
                        <m:t>    (1.36)</m:t>
                      </m:r>
                    </m:oMath>
                  </m:oMathPara>
                </a14:m>
                <a:endParaRPr lang="en-US" sz="2200" dirty="0"/>
              </a:p>
              <a:p>
                <a:pPr marL="0" marR="0" indent="0" algn="just">
                  <a:spcBef>
                    <a:spcPts val="0"/>
                  </a:spcBef>
                  <a:spcAft>
                    <a:spcPts val="0"/>
                  </a:spcAft>
                  <a:buNone/>
                </a:pPr>
                <a:r>
                  <a:rPr lang="en-US" sz="2200" dirty="0">
                    <a:effectLst/>
                    <a:ea typeface="SimSun" panose="02010600030101010101" pitchFamily="2" charset="-122"/>
                  </a:rPr>
                  <a:t>Where </a:t>
                </a:r>
                <a:r>
                  <a:rPr lang="en-US" sz="2200" i="1" dirty="0">
                    <a:effectLst/>
                    <a:ea typeface="SimSun" panose="02010600030101010101" pitchFamily="2" charset="-122"/>
                  </a:rPr>
                  <a:t>b</a:t>
                </a:r>
                <a:r>
                  <a:rPr lang="en-US" sz="2200" dirty="0">
                    <a:effectLst/>
                    <a:ea typeface="SimSun" panose="02010600030101010101" pitchFamily="2" charset="-122"/>
                  </a:rPr>
                  <a:t>(</a:t>
                </a:r>
                <a:r>
                  <a:rPr lang="en-US" sz="2200" i="1" dirty="0">
                    <a:effectLst/>
                    <a:ea typeface="SimSun" panose="02010600030101010101" pitchFamily="2" charset="-122"/>
                  </a:rPr>
                  <a:t>X</a:t>
                </a:r>
                <a:r>
                  <a:rPr lang="en-US" sz="2200" dirty="0">
                    <a:effectLst/>
                    <a:ea typeface="SimSun" panose="02010600030101010101" pitchFamily="2" charset="-122"/>
                  </a:rPr>
                  <a:t>) is a function of </a:t>
                </a:r>
                <a:r>
                  <a:rPr lang="en-US" sz="2200" i="1" dirty="0">
                    <a:effectLst/>
                    <a:ea typeface="SimSun" panose="02010600030101010101" pitchFamily="2" charset="-122"/>
                  </a:rPr>
                  <a:t>X</a:t>
                </a:r>
                <a:r>
                  <a:rPr lang="en-US" sz="2200" dirty="0">
                    <a:effectLst/>
                    <a:ea typeface="SimSun" panose="02010600030101010101" pitchFamily="2" charset="-122"/>
                  </a:rPr>
                  <a:t>, which is called base measure and </a:t>
                </a:r>
                <a:r>
                  <a:rPr lang="en-US" sz="2200" i="1" dirty="0">
                    <a:effectLst/>
                    <a:ea typeface="SimSun" panose="02010600030101010101" pitchFamily="2" charset="-122"/>
                  </a:rPr>
                  <a:t>τ</a:t>
                </a:r>
                <a:r>
                  <a:rPr lang="en-US" sz="2200" dirty="0">
                    <a:effectLst/>
                    <a:ea typeface="SimSun" panose="02010600030101010101" pitchFamily="2" charset="-122"/>
                  </a:rPr>
                  <a:t>(</a:t>
                </a:r>
                <a:r>
                  <a:rPr lang="en-US" sz="2200" i="1" dirty="0">
                    <a:effectLst/>
                    <a:ea typeface="SimSun" panose="02010600030101010101" pitchFamily="2" charset="-122"/>
                  </a:rPr>
                  <a:t>X</a:t>
                </a:r>
                <a:r>
                  <a:rPr lang="en-US" sz="2200" dirty="0">
                    <a:effectLst/>
                    <a:ea typeface="SimSun" panose="02010600030101010101" pitchFamily="2" charset="-122"/>
                  </a:rPr>
                  <a:t>) is a vector function of </a:t>
                </a:r>
                <a:r>
                  <a:rPr lang="en-US" sz="2200" i="1" dirty="0">
                    <a:effectLst/>
                    <a:ea typeface="SimSun" panose="02010600030101010101" pitchFamily="2" charset="-122"/>
                  </a:rPr>
                  <a:t>X</a:t>
                </a:r>
                <a:r>
                  <a:rPr lang="en-US" sz="2200" dirty="0">
                    <a:effectLst/>
                    <a:ea typeface="SimSun" panose="02010600030101010101" pitchFamily="2" charset="-122"/>
                  </a:rPr>
                  <a:t>, which is sufficient statistic. For example, the sufficient statistic of normal distribution is </a:t>
                </a:r>
                <a:r>
                  <a:rPr lang="en-US" sz="2200" i="1" dirty="0">
                    <a:effectLst/>
                    <a:ea typeface="SimSun" panose="02010600030101010101" pitchFamily="2" charset="-122"/>
                  </a:rPr>
                  <a:t>τ</a:t>
                </a:r>
                <a:r>
                  <a:rPr lang="en-US" sz="2200" dirty="0">
                    <a:effectLst/>
                    <a:ea typeface="SimSun" panose="02010600030101010101" pitchFamily="2" charset="-122"/>
                  </a:rPr>
                  <a:t>(</a:t>
                </a:r>
                <a:r>
                  <a:rPr lang="en-US" sz="2200" i="1" dirty="0">
                    <a:effectLst/>
                    <a:ea typeface="SimSun" panose="02010600030101010101" pitchFamily="2" charset="-122"/>
                  </a:rPr>
                  <a:t>X</a:t>
                </a:r>
                <a:r>
                  <a:rPr lang="en-US" sz="2200" dirty="0">
                    <a:effectLst/>
                    <a:ea typeface="SimSun" panose="02010600030101010101" pitchFamily="2" charset="-122"/>
                  </a:rPr>
                  <a:t>) = (</a:t>
                </a:r>
                <a:r>
                  <a:rPr lang="en-US" sz="2200" i="1" dirty="0">
                    <a:effectLst/>
                    <a:ea typeface="SimSun" panose="02010600030101010101" pitchFamily="2" charset="-122"/>
                  </a:rPr>
                  <a:t>X</a:t>
                </a:r>
                <a:r>
                  <a:rPr lang="en-US" sz="2200" dirty="0">
                    <a:effectLst/>
                    <a:ea typeface="SimSun" panose="02010600030101010101" pitchFamily="2" charset="-122"/>
                  </a:rPr>
                  <a:t>, </a:t>
                </a:r>
                <a:r>
                  <a:rPr lang="en-US" sz="2200" i="1" dirty="0">
                    <a:effectLst/>
                    <a:ea typeface="SimSun" panose="02010600030101010101" pitchFamily="2" charset="-122"/>
                  </a:rPr>
                  <a:t>XX</a:t>
                </a:r>
                <a:r>
                  <a:rPr lang="en-US" sz="2200" i="1" baseline="30000" dirty="0">
                    <a:effectLst/>
                    <a:ea typeface="SimSun" panose="02010600030101010101" pitchFamily="2" charset="-122"/>
                  </a:rPr>
                  <a:t>T</a:t>
                </a:r>
                <a:r>
                  <a:rPr lang="en-US" sz="2200" dirty="0">
                    <a:effectLst/>
                    <a:ea typeface="SimSun" panose="02010600030101010101" pitchFamily="2" charset="-122"/>
                  </a:rPr>
                  <a:t>)</a:t>
                </a:r>
                <a:r>
                  <a:rPr lang="en-US" sz="2200" i="1" baseline="30000" dirty="0">
                    <a:effectLst/>
                    <a:ea typeface="SimSun" panose="02010600030101010101" pitchFamily="2" charset="-122"/>
                  </a:rPr>
                  <a:t>T</a:t>
                </a:r>
                <a:r>
                  <a:rPr lang="en-US" sz="2200" dirty="0">
                    <a:effectLst/>
                    <a:ea typeface="SimSun" panose="02010600030101010101" pitchFamily="2" charset="-122"/>
                  </a:rPr>
                  <a:t>. Equation 1.36 expresses the canonical form of exponential family. Recall that Ω is the domain of Θ such that </a:t>
                </a:r>
                <a14:m>
                  <m:oMath xmlns:m="http://schemas.openxmlformats.org/officeDocument/2006/math">
                    <m:r>
                      <m:rPr>
                        <m:sty m:val="p"/>
                      </m:rPr>
                      <a:rPr lang="en-US" sz="2200">
                        <a:effectLst/>
                        <a:latin typeface="Cambria Math" panose="02040503050406030204" pitchFamily="18" charset="0"/>
                        <a:ea typeface="SimSun" panose="02010600030101010101" pitchFamily="2" charset="-122"/>
                      </a:rPr>
                      <m:t>Θ</m:t>
                    </m:r>
                    <m:r>
                      <a:rPr lang="en-US" sz="2200" i="1">
                        <a:effectLst/>
                        <a:latin typeface="Cambria Math" panose="02040503050406030204" pitchFamily="18" charset="0"/>
                        <a:ea typeface="SimSun" panose="02010600030101010101" pitchFamily="2" charset="-122"/>
                      </a:rPr>
                      <m:t>∈</m:t>
                    </m:r>
                    <m:r>
                      <m:rPr>
                        <m:sty m:val="p"/>
                      </m:rPr>
                      <a:rPr lang="en-US" sz="2200">
                        <a:effectLst/>
                        <a:latin typeface="Cambria Math" panose="02040503050406030204" pitchFamily="18" charset="0"/>
                        <a:ea typeface="SimSun" panose="02010600030101010101" pitchFamily="2" charset="-122"/>
                      </a:rPr>
                      <m:t>Ω</m:t>
                    </m:r>
                  </m:oMath>
                </a14:m>
                <a:r>
                  <a:rPr lang="en-US" sz="2200" dirty="0">
                    <a:effectLst/>
                    <a:ea typeface="SimSun" panose="02010600030101010101" pitchFamily="2" charset="-122"/>
                  </a:rPr>
                  <a:t>. Suppose that Ω is a convex set. If Θ is restricted only to Ω then, </a:t>
                </a:r>
                <a:r>
                  <a:rPr lang="en-US" sz="2200" i="1" dirty="0">
                    <a:effectLst/>
                    <a:ea typeface="SimSun" panose="02010600030101010101" pitchFamily="2" charset="-122"/>
                  </a:rPr>
                  <a:t>f</a:t>
                </a:r>
                <a:r>
                  <a:rPr lang="en-US" sz="2200" dirty="0">
                    <a:effectLst/>
                    <a:ea typeface="SimSun" panose="02010600030101010101" pitchFamily="2" charset="-122"/>
                  </a:rPr>
                  <a:t>(</a:t>
                </a:r>
                <a:r>
                  <a:rPr lang="en-US" sz="2200" i="1" dirty="0">
                    <a:effectLst/>
                    <a:ea typeface="SimSun" panose="02010600030101010101" pitchFamily="2" charset="-122"/>
                  </a:rPr>
                  <a:t>X</a:t>
                </a:r>
                <a:r>
                  <a:rPr lang="en-US" sz="2200" dirty="0">
                    <a:effectLst/>
                    <a:ea typeface="SimSun" panose="02010600030101010101" pitchFamily="2" charset="-122"/>
                  </a:rPr>
                  <a:t> | Θ) specifies a </a:t>
                </a:r>
                <a:r>
                  <a:rPr lang="en-US" sz="2200" i="1" dirty="0">
                    <a:effectLst/>
                    <a:ea typeface="SimSun" panose="02010600030101010101" pitchFamily="2" charset="-122"/>
                  </a:rPr>
                  <a:t>regular exponential family</a:t>
                </a:r>
                <a:r>
                  <a:rPr lang="en-US" sz="2200" dirty="0">
                    <a:effectLst/>
                    <a:ea typeface="SimSun" panose="02010600030101010101" pitchFamily="2" charset="-122"/>
                  </a:rPr>
                  <a:t>. If Θ lies in a curved sub-manifold Ω</a:t>
                </a:r>
                <a:r>
                  <a:rPr lang="en-US" sz="2200" baseline="-25000" dirty="0">
                    <a:effectLst/>
                    <a:ea typeface="SimSun" panose="02010600030101010101" pitchFamily="2" charset="-122"/>
                  </a:rPr>
                  <a:t>0</a:t>
                </a:r>
                <a:r>
                  <a:rPr lang="en-US" sz="2200" dirty="0">
                    <a:effectLst/>
                    <a:ea typeface="SimSun" panose="02010600030101010101" pitchFamily="2" charset="-122"/>
                  </a:rPr>
                  <a:t> of Ω then, </a:t>
                </a:r>
                <a:r>
                  <a:rPr lang="en-US" sz="2200" i="1" dirty="0">
                    <a:effectLst/>
                    <a:ea typeface="SimSun" panose="02010600030101010101" pitchFamily="2" charset="-122"/>
                  </a:rPr>
                  <a:t>f</a:t>
                </a:r>
                <a:r>
                  <a:rPr lang="en-US" sz="2200" dirty="0">
                    <a:effectLst/>
                    <a:ea typeface="SimSun" panose="02010600030101010101" pitchFamily="2" charset="-122"/>
                  </a:rPr>
                  <a:t>(</a:t>
                </a:r>
                <a:r>
                  <a:rPr lang="en-US" sz="2200" i="1" dirty="0">
                    <a:effectLst/>
                    <a:ea typeface="SimSun" panose="02010600030101010101" pitchFamily="2" charset="-122"/>
                  </a:rPr>
                  <a:t>X</a:t>
                </a:r>
                <a:r>
                  <a:rPr lang="en-US" sz="2200" dirty="0">
                    <a:effectLst/>
                    <a:ea typeface="SimSun" panose="02010600030101010101" pitchFamily="2" charset="-122"/>
                  </a:rPr>
                  <a:t> | Θ) specifies a </a:t>
                </a:r>
                <a:r>
                  <a:rPr lang="en-US" sz="2200" i="1" dirty="0">
                    <a:effectLst/>
                    <a:ea typeface="SimSun" panose="02010600030101010101" pitchFamily="2" charset="-122"/>
                  </a:rPr>
                  <a:t>curved exponential family</a:t>
                </a:r>
                <a:r>
                  <a:rPr lang="en-US" sz="2200" dirty="0">
                    <a:effectLst/>
                    <a:ea typeface="SimSun" panose="02010600030101010101" pitchFamily="2" charset="-122"/>
                  </a:rPr>
                  <a:t>. The </a:t>
                </a:r>
                <a:r>
                  <a:rPr lang="en-US" sz="2200" i="1" dirty="0">
                    <a:effectLst/>
                    <a:ea typeface="SimSun" panose="02010600030101010101" pitchFamily="2" charset="-122"/>
                  </a:rPr>
                  <a:t>a</a:t>
                </a:r>
                <a:r>
                  <a:rPr lang="en-US" sz="2200" dirty="0">
                    <a:effectLst/>
                    <a:ea typeface="SimSun" panose="02010600030101010101" pitchFamily="2" charset="-122"/>
                  </a:rPr>
                  <a:t>(Θ) is </a:t>
                </a:r>
                <a:r>
                  <a:rPr lang="en-US" sz="2200" i="1" dirty="0">
                    <a:effectLst/>
                    <a:ea typeface="SimSun" panose="02010600030101010101" pitchFamily="2" charset="-122"/>
                  </a:rPr>
                  <a:t>partition function</a:t>
                </a:r>
                <a:r>
                  <a:rPr lang="en-US" sz="2200" dirty="0">
                    <a:effectLst/>
                    <a:ea typeface="SimSun" panose="02010600030101010101" pitchFamily="2" charset="-122"/>
                  </a:rPr>
                  <a:t> for variable </a:t>
                </a:r>
                <a:r>
                  <a:rPr lang="en-US" sz="2200" i="1" dirty="0">
                    <a:effectLst/>
                    <a:ea typeface="SimSun" panose="02010600030101010101" pitchFamily="2" charset="-122"/>
                  </a:rPr>
                  <a:t>X</a:t>
                </a:r>
                <a:r>
                  <a:rPr lang="en-US" sz="2200" dirty="0">
                    <a:effectLst/>
                    <a:ea typeface="SimSun" panose="02010600030101010101" pitchFamily="2" charset="-122"/>
                  </a:rPr>
                  <a:t>, which is used for normalization.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rPr>
                        <m:t>𝑎</m:t>
                      </m:r>
                      <m:d>
                        <m:dPr>
                          <m:ctrlPr>
                            <a:rPr lang="en-US" sz="2200" i="1">
                              <a:effectLst/>
                              <a:latin typeface="Cambria Math" panose="02040503050406030204" pitchFamily="18" charset="0"/>
                              <a:ea typeface="SimSun" panose="02010600030101010101" pitchFamily="2" charset="-122"/>
                            </a:rPr>
                          </m:ctrlPr>
                        </m:dPr>
                        <m:e>
                          <m:r>
                            <m:rPr>
                              <m:sty m:val="p"/>
                            </m:rPr>
                            <a:rPr lang="en-US" sz="2200">
                              <a:effectLst/>
                              <a:latin typeface="Cambria Math" panose="02040503050406030204" pitchFamily="18" charset="0"/>
                              <a:ea typeface="SimSun" panose="02010600030101010101" pitchFamily="2" charset="-122"/>
                            </a:rPr>
                            <m:t>Θ</m:t>
                          </m:r>
                        </m:e>
                      </m:d>
                      <m:r>
                        <a:rPr lang="en-US" sz="2200" i="1">
                          <a:effectLst/>
                          <a:latin typeface="Cambria Math" panose="02040503050406030204" pitchFamily="18" charset="0"/>
                          <a:ea typeface="SimSun" panose="02010600030101010101" pitchFamily="2" charset="-122"/>
                        </a:rPr>
                        <m:t>=</m:t>
                      </m:r>
                      <m:nary>
                        <m:naryPr>
                          <m:limLoc m:val="undOvr"/>
                          <m:supHide m:val="on"/>
                          <m:ctrlPr>
                            <a:rPr lang="en-US" sz="2200" i="1">
                              <a:effectLst/>
                              <a:latin typeface="Cambria Math" panose="02040503050406030204" pitchFamily="18" charset="0"/>
                              <a:ea typeface="SimSun" panose="02010600030101010101" pitchFamily="2" charset="-122"/>
                            </a:rPr>
                          </m:ctrlPr>
                        </m:naryPr>
                        <m:sub>
                          <m:r>
                            <a:rPr lang="en-US" sz="2200" i="1">
                              <a:effectLst/>
                              <a:latin typeface="Cambria Math" panose="02040503050406030204" pitchFamily="18" charset="0"/>
                              <a:ea typeface="SimSun" panose="02010600030101010101" pitchFamily="2" charset="-122"/>
                            </a:rPr>
                            <m:t>𝑋</m:t>
                          </m:r>
                        </m:sub>
                        <m:sup/>
                        <m:e>
                          <m:r>
                            <a:rPr lang="en-US" sz="2200" i="1">
                              <a:effectLst/>
                              <a:latin typeface="Cambria Math" panose="02040503050406030204" pitchFamily="18" charset="0"/>
                              <a:ea typeface="SimSun" panose="02010600030101010101" pitchFamily="2" charset="-122"/>
                            </a:rPr>
                            <m:t>𝑏</m:t>
                          </m:r>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𝑋</m:t>
                              </m:r>
                            </m:e>
                          </m:d>
                          <m:r>
                            <m:rPr>
                              <m:sty m:val="p"/>
                            </m:rPr>
                            <a:rPr lang="en-US" sz="2200">
                              <a:effectLst/>
                              <a:latin typeface="Cambria Math" panose="02040503050406030204" pitchFamily="18" charset="0"/>
                              <a:ea typeface="SimSun" panose="02010600030101010101" pitchFamily="2" charset="-122"/>
                            </a:rPr>
                            <m:t>exp</m:t>
                          </m:r>
                          <m:d>
                            <m:dPr>
                              <m:ctrlPr>
                                <a:rPr lang="en-US" sz="2200" i="1">
                                  <a:effectLst/>
                                  <a:latin typeface="Cambria Math" panose="02040503050406030204" pitchFamily="18" charset="0"/>
                                  <a:ea typeface="SimSun" panose="02010600030101010101" pitchFamily="2" charset="-122"/>
                                </a:rPr>
                              </m:ctrlPr>
                            </m:dPr>
                            <m:e>
                              <m:sSup>
                                <m:sSupPr>
                                  <m:ctrlPr>
                                    <a:rPr lang="en-US" sz="2200" i="1">
                                      <a:effectLst/>
                                      <a:latin typeface="Cambria Math" panose="02040503050406030204" pitchFamily="18" charset="0"/>
                                      <a:ea typeface="SimSun" panose="02010600030101010101" pitchFamily="2" charset="-122"/>
                                    </a:rPr>
                                  </m:ctrlPr>
                                </m:sSupPr>
                                <m:e>
                                  <m:r>
                                    <m:rPr>
                                      <m:sty m:val="p"/>
                                    </m:rPr>
                                    <a:rPr lang="en-US" sz="2200">
                                      <a:effectLst/>
                                      <a:latin typeface="Cambria Math" panose="02040503050406030204" pitchFamily="18" charset="0"/>
                                      <a:ea typeface="SimSun" panose="02010600030101010101" pitchFamily="2" charset="-122"/>
                                    </a:rPr>
                                    <m:t>Θ</m:t>
                                  </m:r>
                                </m:e>
                                <m:sup>
                                  <m:r>
                                    <a:rPr lang="en-US" sz="2200" i="1">
                                      <a:effectLst/>
                                      <a:latin typeface="Cambria Math" panose="02040503050406030204" pitchFamily="18" charset="0"/>
                                      <a:ea typeface="SimSun" panose="02010600030101010101" pitchFamily="2" charset="-122"/>
                                    </a:rPr>
                                    <m:t>𝑇</m:t>
                                  </m:r>
                                </m:sup>
                              </m:sSup>
                              <m:r>
                                <a:rPr lang="en-US" sz="2200" i="1">
                                  <a:effectLst/>
                                  <a:latin typeface="Cambria Math" panose="02040503050406030204" pitchFamily="18" charset="0"/>
                                  <a:ea typeface="SimSun" panose="02010600030101010101" pitchFamily="2" charset="-122"/>
                                </a:rPr>
                                <m:t>𝜏</m:t>
                              </m:r>
                              <m:d>
                                <m:dPr>
                                  <m:ctrlPr>
                                    <a:rPr lang="en-US" sz="2200" i="1">
                                      <a:effectLst/>
                                      <a:latin typeface="Cambria Math" panose="02040503050406030204" pitchFamily="18" charset="0"/>
                                      <a:ea typeface="SimSun" panose="02010600030101010101" pitchFamily="2" charset="-122"/>
                                    </a:rPr>
                                  </m:ctrlPr>
                                </m:dPr>
                                <m:e>
                                  <m:r>
                                    <a:rPr lang="en-US" sz="2200" i="1">
                                      <a:effectLst/>
                                      <a:latin typeface="Cambria Math" panose="02040503050406030204" pitchFamily="18" charset="0"/>
                                      <a:ea typeface="SimSun" panose="02010600030101010101" pitchFamily="2" charset="-122"/>
                                    </a:rPr>
                                    <m:t>𝑋</m:t>
                                  </m:r>
                                </m:e>
                              </m:d>
                            </m:e>
                          </m:d>
                          <m:r>
                            <m:rPr>
                              <m:sty m:val="p"/>
                            </m:rPr>
                            <a:rPr lang="en-US" sz="2200">
                              <a:effectLst/>
                              <a:latin typeface="Cambria Math" panose="02040503050406030204" pitchFamily="18" charset="0"/>
                              <a:ea typeface="SimSun" panose="02010600030101010101" pitchFamily="2" charset="-122"/>
                            </a:rPr>
                            <m:t>d</m:t>
                          </m:r>
                          <m:r>
                            <a:rPr lang="en-US" sz="2200" i="1">
                              <a:effectLst/>
                              <a:latin typeface="Cambria Math" panose="02040503050406030204" pitchFamily="18" charset="0"/>
                              <a:ea typeface="SimSun" panose="02010600030101010101" pitchFamily="2" charset="-122"/>
                            </a:rPr>
                            <m:t>𝑋</m:t>
                          </m:r>
                        </m:e>
                      </m:nary>
                    </m:oMath>
                  </m:oMathPara>
                </a14:m>
                <a:endParaRPr lang="en-US" sz="2200" dirty="0">
                  <a:effectLst/>
                  <a:ea typeface="SimSun" panose="02010600030101010101" pitchFamily="2" charset="-122"/>
                </a:endParaRPr>
              </a:p>
              <a:p>
                <a:pPr marL="0" indent="0">
                  <a:buNone/>
                </a:pPr>
                <a:r>
                  <a:rPr lang="en-US" sz="2200" dirty="0">
                    <a:effectLst/>
                    <a:ea typeface="SimSun" panose="02010600030101010101" pitchFamily="2" charset="-122"/>
                  </a:rPr>
                  <a:t>As usual, a PDF is known as a popular form but its exponential family form (canonical form of exponential family) specified by equation 1.36 looks unlike popular form although they are the same. Therefore, parameter in popular form is different from parameter in exponential family form.</a:t>
                </a:r>
                <a:endParaRPr lang="en-US" sz="2200" dirty="0"/>
              </a:p>
              <a:p>
                <a:pPr marL="0" indent="0">
                  <a:buNone/>
                </a:pPr>
                <a:endParaRPr lang="en-US" sz="2200" dirty="0"/>
              </a:p>
            </p:txBody>
          </p:sp>
        </mc:Choice>
        <mc:Fallback xmlns="">
          <p:sp>
            <p:nvSpPr>
              <p:cNvPr id="3" name="Content Placeholder 2">
                <a:extLst>
                  <a:ext uri="{FF2B5EF4-FFF2-40B4-BE49-F238E27FC236}">
                    <a16:creationId xmlns:a16="http://schemas.microsoft.com/office/drawing/2014/main" id="{00BB2A4E-30B5-DFD8-D4E6-B8B2028EA241}"/>
                  </a:ext>
                </a:extLst>
              </p:cNvPr>
              <p:cNvSpPr>
                <a:spLocks noGrp="1" noRot="1" noChangeAspect="1" noMove="1" noResize="1" noEditPoints="1" noAdjustHandles="1" noChangeArrowheads="1" noChangeShapeType="1" noTextEdit="1"/>
              </p:cNvSpPr>
              <p:nvPr>
                <p:ph idx="1"/>
              </p:nvPr>
            </p:nvSpPr>
            <p:spPr>
              <a:blipFill>
                <a:blip r:embed="rId4"/>
                <a:stretch>
                  <a:fillRect l="-754" t="-9658" r="-6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0479C66-0DEB-97D3-799B-8C7D78D506BF}"/>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A559E13C-37E3-654C-0842-BD324469A499}"/>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45D6F61C-A833-7F08-5C22-60F358C536AF}"/>
              </a:ext>
            </a:extLst>
          </p:cNvPr>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1349106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E6BCB-EDBD-5E1D-9E22-AE04A5508FAF}"/>
              </a:ext>
            </a:extLst>
          </p:cNvPr>
          <p:cNvSpPr>
            <a:spLocks noGrp="1"/>
          </p:cNvSpPr>
          <p:nvPr>
            <p:ph type="title"/>
          </p:nvPr>
        </p:nvSpPr>
        <p:spPr/>
        <p:txBody>
          <a:bodyPr/>
          <a:lstStyle/>
          <a:p>
            <a:r>
              <a:rPr lang="en-US" dirty="0"/>
              <a:t>3.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F4D5053-6470-FE5D-35AF-0364B3D5E19D}"/>
                  </a:ext>
                </a:extLst>
              </p:cNvPr>
              <p:cNvSpPr>
                <a:spLocks noGrp="1"/>
              </p:cNvSpPr>
              <p:nvPr>
                <p:ph idx="1"/>
              </p:nvPr>
            </p:nvSpPr>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For example, multinormal distribution with theoretical mean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covariance matrix Σ of random variable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has PDF in popular form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d>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𝜇</m:t>
                          </m:r>
                          <m:r>
                            <a:rPr lang="en-US" sz="2000">
                              <a:effectLst/>
                              <a:latin typeface="Cambria Math" panose="02040503050406030204" pitchFamily="18" charset="0"/>
                              <a:ea typeface="SimSun" panose="02010600030101010101" pitchFamily="2" charset="-122"/>
                              <a:cs typeface="Times New Roman" panose="02020603050405020304" pitchFamily="18" charset="0"/>
                            </a:rPr>
                            <m:t>)</m:t>
                          </m:r>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Hence, parameter in popular form is Θ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μ</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Σ)</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Exponential family form of such PDF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m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e>
                              </m:d>
                            </m:e>
                          </m:d>
                        </m:num>
                        <m:den>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den>
                              </m:f>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log</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d>
                        </m:den>
                      </m:f>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Where,</a:t>
                </a:r>
              </a:p>
              <a:p>
                <a:pPr marL="0" indent="0">
                  <a:buNone/>
                </a:pPr>
                <a14:m>
                  <m:oMathPara xmlns:m="http://schemas.openxmlformats.org/officeDocument/2006/math">
                    <m:oMathParaPr>
                      <m:jc m:val="centerGroup"/>
                    </m:oMathParaPr>
                    <m:oMath xmlns:m="http://schemas.openxmlformats.org/officeDocument/2006/math">
                      <m:r>
                        <m:rPr>
                          <m:sty m:val="p"/>
                        </m:rPr>
                        <a:rPr lang="en-US" sz="2000" smtClean="0">
                          <a:effectLst/>
                          <a:latin typeface="Cambria Math" panose="02040503050406030204" pitchFamily="18" charset="0"/>
                          <a:ea typeface="SimSun" panose="02010600030101010101" pitchFamily="2" charset="-122"/>
                          <a:cs typeface="Times New Roman" panose="02020603050405020304" pitchFamily="18" charset="0"/>
                        </a:rPr>
                        <m:t>Θ</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mr>
                            <m:m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mr>
                          </m:m>
                        </m:e>
                      </m:d>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latin typeface="Cambria Math" panose="02040503050406030204" pitchFamily="18" charset="0"/>
                              <a:ea typeface="SimSun" panose="02010600030101010101" pitchFamily="2" charset="-122"/>
                            </a:rPr>
                          </m:ctrlPr>
                        </m:sSubPr>
                        <m:e>
                          <m:r>
                            <a:rPr lang="en-US" sz="2000" i="1">
                              <a:latin typeface="Cambria Math" panose="02040503050406030204" pitchFamily="18" charset="0"/>
                              <a:ea typeface="SimSun" panose="02010600030101010101" pitchFamily="2" charset="-122"/>
                            </a:rPr>
                            <m:t>𝜃</m:t>
                          </m:r>
                        </m:e>
                        <m:sub>
                          <m:r>
                            <a:rPr lang="en-US" sz="2000" i="1">
                              <a:latin typeface="Cambria Math" panose="02040503050406030204" pitchFamily="18" charset="0"/>
                              <a:ea typeface="SimSun" panose="02010600030101010101" pitchFamily="2" charset="-122"/>
                            </a:rPr>
                            <m:t>1</m:t>
                          </m:r>
                        </m:sub>
                      </m:sSub>
                      <m:r>
                        <a:rPr lang="en-US" sz="2000" i="1">
                          <a:latin typeface="Cambria Math" panose="02040503050406030204" pitchFamily="18" charset="0"/>
                          <a:ea typeface="SimSun" panose="02010600030101010101" pitchFamily="2" charset="-122"/>
                        </a:rPr>
                        <m:t>=</m:t>
                      </m:r>
                      <m:sSup>
                        <m:sSupPr>
                          <m:ctrlPr>
                            <a:rPr lang="en-US" sz="2000" i="1">
                              <a:latin typeface="Cambria Math" panose="02040503050406030204" pitchFamily="18" charset="0"/>
                              <a:ea typeface="SimSun" panose="02010600030101010101" pitchFamily="2" charset="-122"/>
                            </a:rPr>
                          </m:ctrlPr>
                        </m:sSupPr>
                        <m:e>
                          <m:r>
                            <m:rPr>
                              <m:sty m:val="p"/>
                            </m:rPr>
                            <a:rPr lang="en-US" sz="2000">
                              <a:latin typeface="Cambria Math" panose="02040503050406030204" pitchFamily="18" charset="0"/>
                              <a:ea typeface="SimSun" panose="02010600030101010101" pitchFamily="2" charset="-122"/>
                            </a:rPr>
                            <m:t>Σ</m:t>
                          </m:r>
                        </m:e>
                        <m:sup>
                          <m:r>
                            <a:rPr lang="en-US" sz="2000" i="1">
                              <a:latin typeface="Cambria Math" panose="02040503050406030204" pitchFamily="18" charset="0"/>
                              <a:ea typeface="SimSun" panose="02010600030101010101" pitchFamily="2" charset="-122"/>
                            </a:rPr>
                            <m:t>−1</m:t>
                          </m:r>
                        </m:sup>
                      </m:sSup>
                      <m:r>
                        <a:rPr lang="en-US" sz="2000" i="1">
                          <a:latin typeface="Cambria Math" panose="02040503050406030204" pitchFamily="18" charset="0"/>
                          <a:ea typeface="SimSun" panose="02010600030101010101" pitchFamily="2" charset="-122"/>
                        </a:rPr>
                        <m:t>𝜇</m:t>
                      </m:r>
                      <m:r>
                        <a:rPr lang="en-US" sz="2000" b="0" i="1" smtClean="0">
                          <a:latin typeface="Cambria Math" panose="02040503050406030204" pitchFamily="18" charset="0"/>
                          <a:ea typeface="SimSun" panose="02010600030101010101" pitchFamily="2" charset="-122"/>
                        </a:rPr>
                        <m:t>,</m:t>
                      </m:r>
                      <m:sSub>
                        <m:sSubPr>
                          <m:ctrlPr>
                            <a:rPr lang="en-US" sz="2000" i="1">
                              <a:latin typeface="Cambria Math" panose="02040503050406030204" pitchFamily="18" charset="0"/>
                              <a:ea typeface="SimSun" panose="02010600030101010101" pitchFamily="2" charset="-122"/>
                            </a:rPr>
                          </m:ctrlPr>
                        </m:sSubPr>
                        <m:e>
                          <m:r>
                            <a:rPr lang="en-US" sz="2000" i="1">
                              <a:latin typeface="Cambria Math" panose="02040503050406030204" pitchFamily="18" charset="0"/>
                              <a:ea typeface="SimSun" panose="02010600030101010101" pitchFamily="2" charset="-122"/>
                            </a:rPr>
                            <m:t>𝜃</m:t>
                          </m:r>
                        </m:e>
                        <m:sub>
                          <m:r>
                            <a:rPr lang="en-US" sz="2000" i="1">
                              <a:latin typeface="Cambria Math" panose="02040503050406030204" pitchFamily="18" charset="0"/>
                              <a:ea typeface="SimSun" panose="02010600030101010101" pitchFamily="2" charset="-122"/>
                            </a:rPr>
                            <m:t>2</m:t>
                          </m:r>
                        </m:sub>
                      </m:sSub>
                      <m:r>
                        <a:rPr lang="en-US" sz="2000" i="1">
                          <a:latin typeface="Cambria Math" panose="02040503050406030204" pitchFamily="18" charset="0"/>
                          <a:ea typeface="SimSun" panose="02010600030101010101" pitchFamily="2" charset="-122"/>
                        </a:rPr>
                        <m:t>=−</m:t>
                      </m:r>
                      <m:f>
                        <m:fPr>
                          <m:ctrlPr>
                            <a:rPr lang="en-US" sz="2000" i="1">
                              <a:latin typeface="Cambria Math" panose="02040503050406030204" pitchFamily="18" charset="0"/>
                              <a:ea typeface="SimSun" panose="02010600030101010101" pitchFamily="2" charset="-122"/>
                            </a:rPr>
                          </m:ctrlPr>
                        </m:fPr>
                        <m:num>
                          <m:r>
                            <a:rPr lang="en-US" sz="2000" i="1">
                              <a:latin typeface="Cambria Math" panose="02040503050406030204" pitchFamily="18" charset="0"/>
                              <a:ea typeface="SimSun" panose="02010600030101010101" pitchFamily="2" charset="-122"/>
                            </a:rPr>
                            <m:t>1</m:t>
                          </m:r>
                        </m:num>
                        <m:den>
                          <m:r>
                            <a:rPr lang="en-US" sz="2000" i="1">
                              <a:latin typeface="Cambria Math" panose="02040503050406030204" pitchFamily="18" charset="0"/>
                              <a:ea typeface="SimSun" panose="02010600030101010101" pitchFamily="2" charset="-122"/>
                            </a:rPr>
                            <m:t>2</m:t>
                          </m:r>
                        </m:den>
                      </m:f>
                      <m:sSup>
                        <m:sSupPr>
                          <m:ctrlPr>
                            <a:rPr lang="en-US" sz="2000" i="1">
                              <a:latin typeface="Cambria Math" panose="02040503050406030204" pitchFamily="18" charset="0"/>
                              <a:ea typeface="SimSun" panose="02010600030101010101" pitchFamily="2" charset="-122"/>
                            </a:rPr>
                          </m:ctrlPr>
                        </m:sSupPr>
                        <m:e>
                          <m:r>
                            <m:rPr>
                              <m:sty m:val="p"/>
                            </m:rPr>
                            <a:rPr lang="en-US" sz="2000">
                              <a:latin typeface="Cambria Math" panose="02040503050406030204" pitchFamily="18" charset="0"/>
                              <a:ea typeface="SimSun" panose="02010600030101010101" pitchFamily="2" charset="-122"/>
                            </a:rPr>
                            <m:t>Σ</m:t>
                          </m:r>
                        </m:e>
                        <m:sup>
                          <m:r>
                            <a:rPr lang="en-US" sz="2000" i="1">
                              <a:latin typeface="Cambria Math" panose="02040503050406030204" pitchFamily="18" charset="0"/>
                              <a:ea typeface="SimSun" panose="02010600030101010101" pitchFamily="2" charset="-122"/>
                            </a:rPr>
                            <m:t>−1</m:t>
                          </m:r>
                        </m:sup>
                      </m:sSup>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𝑏</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
                                <a:rPr lang="en-US" sz="200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sup>
                      </m:sSup>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m:t>
                      </m:r>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1"/>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m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den>
                          </m:f>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bSup>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log</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d>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Hence, parameter in exponential family form is Θ =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Although,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looks unlike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μ</a:t>
                </a:r>
                <a:r>
                  <a:rPr lang="en-US" sz="2000" dirty="0">
                    <a:effectLst/>
                    <a:latin typeface="Times New Roman" panose="02020603050405020304" pitchFamily="18" charset="0"/>
                    <a:ea typeface="SimSun" panose="02010600030101010101" pitchFamily="2" charset="-122"/>
                  </a:rPr>
                  <a:t>, Σ) but they are the same,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θ</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μ</a:t>
                </a:r>
                <a:r>
                  <a:rPr lang="en-US" sz="2000" dirty="0">
                    <a:effectLst/>
                    <a:latin typeface="Times New Roman" panose="02020603050405020304" pitchFamily="18" charset="0"/>
                    <a:ea typeface="SimSun" panose="02010600030101010101" pitchFamily="2" charset="-122"/>
                  </a:rPr>
                  <a:t>, Σ).</a:t>
                </a:r>
                <a:endParaRPr lang="en-US" sz="2000" dirty="0"/>
              </a:p>
            </p:txBody>
          </p:sp>
        </mc:Choice>
        <mc:Fallback xmlns="">
          <p:sp>
            <p:nvSpPr>
              <p:cNvPr id="3" name="Content Placeholder 2">
                <a:extLst>
                  <a:ext uri="{FF2B5EF4-FFF2-40B4-BE49-F238E27FC236}">
                    <a16:creationId xmlns:a16="http://schemas.microsoft.com/office/drawing/2014/main" id="{9F4D5053-6470-FE5D-35AF-0364B3D5E19D}"/>
                  </a:ext>
                </a:extLst>
              </p:cNvPr>
              <p:cNvSpPr>
                <a:spLocks noGrp="1" noRot="1" noChangeAspect="1" noMove="1" noResize="1" noEditPoints="1" noAdjustHandles="1" noChangeArrowheads="1" noChangeShapeType="1" noTextEdit="1"/>
              </p:cNvSpPr>
              <p:nvPr>
                <p:ph idx="1"/>
              </p:nvPr>
            </p:nvSpPr>
            <p:spPr>
              <a:blipFill>
                <a:blip r:embed="rId4"/>
                <a:stretch>
                  <a:fillRect l="-638" t="-589" r="-580" b="-47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DC9E7EF-B0E1-D27F-B17E-2056D5D30EA0}"/>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869687FD-19E9-E2C5-87D1-98F74136C70D}"/>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B39F6BF7-3B45-6091-075E-4112EC320EBB}"/>
              </a:ext>
            </a:extLst>
          </p:cNvPr>
          <p:cNvSpPr>
            <a:spLocks noGrp="1"/>
          </p:cNvSpPr>
          <p:nvPr>
            <p:ph type="sldNum" sz="quarter" idx="12"/>
          </p:nvPr>
        </p:nvSpPr>
        <p:spPr/>
        <p:txBody>
          <a:bodyPr/>
          <a:lstStyle/>
          <a:p>
            <a:fld id="{5DB5036F-1FF2-46C4-8D2B-59C7E3B91952}" type="slidenum">
              <a:rPr lang="en-US" smtClean="0"/>
              <a:pPr/>
              <a:t>62</a:t>
            </a:fld>
            <a:endParaRPr lang="en-US"/>
          </a:p>
        </p:txBody>
      </p:sp>
    </p:spTree>
    <p:extLst>
      <p:ext uri="{BB962C8B-B14F-4D97-AF65-F5344CB8AC3E}">
        <p14:creationId xmlns:p14="http://schemas.microsoft.com/office/powerpoint/2010/main" val="10901248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948F-4EE5-72A7-5037-83CE03ED6AD0}"/>
              </a:ext>
            </a:extLst>
          </p:cNvPr>
          <p:cNvSpPr>
            <a:spLocks noGrp="1"/>
          </p:cNvSpPr>
          <p:nvPr>
            <p:ph type="title"/>
          </p:nvPr>
        </p:nvSpPr>
        <p:spPr/>
        <p:txBody>
          <a:bodyPr/>
          <a:lstStyle/>
          <a:p>
            <a:r>
              <a:rPr lang="en-US" dirty="0"/>
              <a:t>3. EM algorithm</a:t>
            </a:r>
          </a:p>
        </p:txBody>
      </p:sp>
      <p:sp>
        <p:nvSpPr>
          <p:cNvPr id="3" name="Content Placeholder 2">
            <a:extLst>
              <a:ext uri="{FF2B5EF4-FFF2-40B4-BE49-F238E27FC236}">
                <a16:creationId xmlns:a16="http://schemas.microsoft.com/office/drawing/2014/main" id="{D06551B8-9D39-3E90-286C-2ADE2BECFDE9}"/>
              </a:ext>
            </a:extLst>
          </p:cNvPr>
          <p:cNvSpPr>
            <a:spLocks noGrp="1"/>
          </p:cNvSpPr>
          <p:nvPr>
            <p:ph idx="1"/>
          </p:nvPr>
        </p:nvSpPr>
        <p:spPr>
          <a:xfrm>
            <a:off x="168813" y="914399"/>
            <a:ext cx="3587262" cy="5176066"/>
          </a:xfrm>
        </p:spPr>
        <p:txBody>
          <a:bodyPr/>
          <a:lstStyle/>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The exponential family form is used to represents all distributions belonging to exponential family as canonical form. Parameter in exponential family form is called exponential family parameter. As a convention, parameter Θ mentioned in EM algorithm is often exponential family parameter if PDF belongs to exponential family and there is no additional information. </a:t>
            </a:r>
            <a:r>
              <a:rPr lang="en-US" sz="1800" dirty="0">
                <a:effectLst/>
                <a:latin typeface="Times New Roman" panose="02020603050405020304" pitchFamily="18" charset="0"/>
                <a:ea typeface="SimSun" panose="02010600030101010101" pitchFamily="2" charset="-122"/>
              </a:rPr>
              <a:t>Table 1.1 shows some popular distributions belonging to exponential family along with their canonical forms (Wikipedia, Exponential family, 2016). In case of multivariate distributions, dimension of random variable </a:t>
            </a:r>
            <a:r>
              <a:rPr lang="en-US" sz="1800"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 (</a:t>
            </a:r>
            <a:r>
              <a:rPr lang="en-US" sz="1800" i="1" dirty="0">
                <a:effectLst/>
                <a:latin typeface="Times New Roman" panose="02020603050405020304" pitchFamily="18" charset="0"/>
                <a:ea typeface="SimSun" panose="02010600030101010101" pitchFamily="2" charset="-122"/>
              </a:rPr>
              <a:t>x</a:t>
            </a:r>
            <a:r>
              <a:rPr lang="en-US" sz="1800" baseline="-25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a:t>
            </a:r>
            <a:r>
              <a:rPr lang="en-US" sz="1800" i="1" dirty="0">
                <a:effectLst/>
                <a:latin typeface="Times New Roman" panose="02020603050405020304" pitchFamily="18" charset="0"/>
                <a:ea typeface="SimSun" panose="02010600030101010101" pitchFamily="2" charset="-122"/>
              </a:rPr>
              <a:t>x</a:t>
            </a:r>
            <a:r>
              <a:rPr lang="en-US" sz="1800" baseline="-25000" dirty="0">
                <a:effectLst/>
                <a:latin typeface="Times New Roman" panose="02020603050405020304" pitchFamily="18" charset="0"/>
                <a:ea typeface="SimSun" panose="02010600030101010101" pitchFamily="2" charset="-122"/>
              </a:rPr>
              <a:t>2</a:t>
            </a:r>
            <a:r>
              <a:rPr lang="en-US" sz="1800" dirty="0">
                <a:effectLst/>
                <a:latin typeface="Times New Roman" panose="02020603050405020304" pitchFamily="18" charset="0"/>
                <a:ea typeface="SimSun" panose="02010600030101010101" pitchFamily="2" charset="-122"/>
              </a:rPr>
              <a:t>,…, </a:t>
            </a:r>
            <a:r>
              <a:rPr lang="en-US" sz="1800" i="1" dirty="0" err="1">
                <a:effectLst/>
                <a:latin typeface="Times New Roman" panose="02020603050405020304" pitchFamily="18" charset="0"/>
                <a:ea typeface="SimSun" panose="02010600030101010101" pitchFamily="2" charset="-122"/>
              </a:rPr>
              <a:t>x</a:t>
            </a:r>
            <a:r>
              <a:rPr lang="en-US" sz="1800" i="1" baseline="-25000" dirty="0" err="1">
                <a:effectLst/>
                <a:latin typeface="Times New Roman" panose="02020603050405020304" pitchFamily="18" charset="0"/>
                <a:ea typeface="SimSun" panose="02010600030101010101" pitchFamily="2" charset="-122"/>
              </a:rPr>
              <a:t>n</a:t>
            </a:r>
            <a:r>
              <a:rPr lang="en-US" sz="1800" dirty="0">
                <a:effectLst/>
                <a:latin typeface="Times New Roman" panose="02020603050405020304" pitchFamily="18" charset="0"/>
                <a:ea typeface="SimSun" panose="02010600030101010101" pitchFamily="2" charset="-122"/>
              </a:rPr>
              <a:t>)</a:t>
            </a:r>
            <a:r>
              <a:rPr lang="en-US" sz="1800" i="1" baseline="30000" dirty="0">
                <a:effectLst/>
                <a:latin typeface="Times New Roman" panose="02020603050405020304" pitchFamily="18" charset="0"/>
                <a:ea typeface="SimSun" panose="02010600030101010101" pitchFamily="2" charset="-122"/>
              </a:rPr>
              <a:t>T</a:t>
            </a:r>
            <a:r>
              <a:rPr lang="en-US" sz="1800" dirty="0">
                <a:effectLst/>
                <a:latin typeface="Times New Roman" panose="02020603050405020304" pitchFamily="18" charset="0"/>
                <a:ea typeface="SimSun" panose="02010600030101010101" pitchFamily="2" charset="-122"/>
              </a:rPr>
              <a:t> is </a:t>
            </a:r>
            <a:r>
              <a:rPr lang="en-US" sz="1800" i="1" dirty="0">
                <a:effectLst/>
                <a:latin typeface="Times New Roman" panose="02020603050405020304" pitchFamily="18" charset="0"/>
                <a:ea typeface="SimSun" panose="02010600030101010101" pitchFamily="2" charset="-122"/>
              </a:rPr>
              <a:t>n</a:t>
            </a:r>
            <a:r>
              <a:rPr lang="en-US" sz="1800" dirty="0">
                <a:effectLst/>
                <a:latin typeface="Times New Roman" panose="02020603050405020304" pitchFamily="18" charset="0"/>
                <a:ea typeface="SimSun" panose="02010600030101010101" pitchFamily="2" charset="-122"/>
              </a:rPr>
              <a:t>.</a:t>
            </a:r>
            <a:endParaRPr lang="en-US" dirty="0"/>
          </a:p>
        </p:txBody>
      </p:sp>
      <p:sp>
        <p:nvSpPr>
          <p:cNvPr id="4" name="Date Placeholder 3">
            <a:extLst>
              <a:ext uri="{FF2B5EF4-FFF2-40B4-BE49-F238E27FC236}">
                <a16:creationId xmlns:a16="http://schemas.microsoft.com/office/drawing/2014/main" id="{47D0D138-A076-B9BE-24AD-1CB62B8515A7}"/>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B7D21DF3-EBAB-0E34-0FA8-F6AFBDBF7669}"/>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567FD8EB-E76D-2B32-E599-8834DA158621}"/>
              </a:ext>
            </a:extLst>
          </p:cNvPr>
          <p:cNvSpPr>
            <a:spLocks noGrp="1"/>
          </p:cNvSpPr>
          <p:nvPr>
            <p:ph type="sldNum" sz="quarter" idx="12"/>
          </p:nvPr>
        </p:nvSpPr>
        <p:spPr/>
        <p:txBody>
          <a:bodyPr/>
          <a:lstStyle/>
          <a:p>
            <a:fld id="{5DB5036F-1FF2-46C4-8D2B-59C7E3B91952}" type="slidenum">
              <a:rPr lang="en-US" smtClean="0"/>
              <a:pPr/>
              <a:t>63</a:t>
            </a:fld>
            <a:endParaRPr lang="en-US"/>
          </a:p>
        </p:txBody>
      </p:sp>
      <p:pic>
        <p:nvPicPr>
          <p:cNvPr id="8" name="Picture 7">
            <a:extLst>
              <a:ext uri="{FF2B5EF4-FFF2-40B4-BE49-F238E27FC236}">
                <a16:creationId xmlns:a16="http://schemas.microsoft.com/office/drawing/2014/main" id="{DF8376FA-2CDF-CBE9-7D6B-52A846854973}"/>
              </a:ext>
            </a:extLst>
          </p:cNvPr>
          <p:cNvPicPr>
            <a:picLocks noChangeAspect="1"/>
          </p:cNvPicPr>
          <p:nvPr/>
        </p:nvPicPr>
        <p:blipFill>
          <a:blip r:embed="rId2"/>
          <a:stretch>
            <a:fillRect/>
          </a:stretch>
        </p:blipFill>
        <p:spPr>
          <a:xfrm>
            <a:off x="3833812" y="914399"/>
            <a:ext cx="8189375" cy="4797084"/>
          </a:xfrm>
          <a:prstGeom prst="rect">
            <a:avLst/>
          </a:prstGeom>
        </p:spPr>
      </p:pic>
    </p:spTree>
    <p:extLst>
      <p:ext uri="{BB962C8B-B14F-4D97-AF65-F5344CB8AC3E}">
        <p14:creationId xmlns:p14="http://schemas.microsoft.com/office/powerpoint/2010/main" val="3585878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BFF1-52D2-F696-E411-236C7CB0BADE}"/>
              </a:ext>
            </a:extLst>
          </p:cNvPr>
          <p:cNvSpPr>
            <a:spLocks noGrp="1"/>
          </p:cNvSpPr>
          <p:nvPr>
            <p:ph type="title"/>
          </p:nvPr>
        </p:nvSpPr>
        <p:spPr/>
        <p:txBody>
          <a:bodyPr/>
          <a:lstStyle/>
          <a:p>
            <a:r>
              <a:rPr lang="en-US" dirty="0"/>
              <a:t>3.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9F9B96-1F02-C99C-7021-7F18FC1D534F}"/>
                  </a:ext>
                </a:extLst>
              </p:cNvPr>
              <p:cNvSpPr>
                <a:spLocks noGrp="1"/>
              </p:cNvSpPr>
              <p:nvPr>
                <p:ph idx="1"/>
              </p:nvPr>
            </p:nvSpPr>
            <p:spPr>
              <a:xfrm>
                <a:off x="154745" y="801855"/>
                <a:ext cx="11887200" cy="5176066"/>
              </a:xfrm>
            </p:spPr>
            <p:txBody>
              <a:bodyPr>
                <a:noAutofit/>
              </a:bodyPr>
              <a:lstStyle/>
              <a:p>
                <a:pPr marL="0" indent="0">
                  <a:buNone/>
                </a:pPr>
                <a:r>
                  <a:rPr lang="en-US" sz="1750" dirty="0">
                    <a:effectLst/>
                    <a:latin typeface="Times New Roman" panose="02020603050405020304" pitchFamily="18" charset="0"/>
                    <a:ea typeface="SimSun" panose="02010600030101010101" pitchFamily="2" charset="-122"/>
                  </a:rPr>
                  <a:t>It is necessary to survey some features of exponential family. The first-order derivative of log(</a:t>
                </a:r>
                <a:r>
                  <a:rPr lang="en-US" sz="1750" i="1" dirty="0">
                    <a:effectLst/>
                    <a:latin typeface="Times New Roman" panose="02020603050405020304" pitchFamily="18" charset="0"/>
                    <a:ea typeface="SimSun" panose="02010600030101010101" pitchFamily="2" charset="-122"/>
                  </a:rPr>
                  <a:t>a</a:t>
                </a:r>
                <a:r>
                  <a:rPr lang="en-US" sz="1750" dirty="0">
                    <a:effectLst/>
                    <a:latin typeface="Times New Roman" panose="02020603050405020304" pitchFamily="18" charset="0"/>
                    <a:ea typeface="SimSun" panose="02010600030101010101" pitchFamily="2" charset="-122"/>
                  </a:rPr>
                  <a:t>(Θ)) is expectation of transposed </a:t>
                </a:r>
                <a:r>
                  <a:rPr lang="en-US" sz="1750" i="1" dirty="0">
                    <a:effectLst/>
                    <a:latin typeface="Times New Roman" panose="02020603050405020304" pitchFamily="18" charset="0"/>
                    <a:ea typeface="SimSun" panose="02010600030101010101" pitchFamily="2" charset="-122"/>
                  </a:rPr>
                  <a:t>τ</a:t>
                </a:r>
                <a:r>
                  <a:rPr lang="en-US" sz="1750" dirty="0">
                    <a:effectLst/>
                    <a:latin typeface="Times New Roman" panose="02020603050405020304" pitchFamily="18" charset="0"/>
                    <a:ea typeface="SimSun" panose="02010600030101010101" pitchFamily="2" charset="-122"/>
                  </a:rPr>
                  <a:t>(</a:t>
                </a:r>
                <a:r>
                  <a:rPr lang="en-US" sz="1750" i="1" dirty="0">
                    <a:effectLst/>
                    <a:latin typeface="Times New Roman" panose="02020603050405020304" pitchFamily="18" charset="0"/>
                    <a:ea typeface="SimSun" panose="02010600030101010101" pitchFamily="2" charset="-122"/>
                  </a:rPr>
                  <a:t>X</a:t>
                </a:r>
                <a:r>
                  <a:rPr lang="en-US" sz="17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sSup>
                        <m:sSupPr>
                          <m:ctrlPr>
                            <a:rPr lang="en-US" sz="1750" i="1" smtClean="0">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log</m:t>
                          </m:r>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rPr>
                          </m:ctrlPr>
                        </m:fPr>
                        <m:num>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dlog</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e>
                          </m:d>
                        </m:num>
                        <m:den>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dΘ</m:t>
                          </m:r>
                        </m:den>
                      </m:f>
                      <m:r>
                        <a:rPr lang="en-US" sz="1750" i="1" smtClean="0">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sub>
                        <m:sup/>
                        <m:e>
                          <m:sSup>
                            <m:sSupPr>
                              <m:ctrlPr>
                                <a:rPr lang="en-US" sz="1750" i="1">
                                  <a:effectLst/>
                                  <a:latin typeface="Cambria Math" panose="02040503050406030204" pitchFamily="18" charset="0"/>
                                </a:rPr>
                              </m:ctrlPr>
                            </m:sSupPr>
                            <m:e>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f>
                            <m:fPr>
                              <m:type m:val="lin"/>
                              <m:ctrlPr>
                                <a:rPr lang="en-US" sz="1750" i="1">
                                  <a:effectLst/>
                                  <a:latin typeface="Cambria Math" panose="02040503050406030204" pitchFamily="18" charset="0"/>
                                </a:rPr>
                              </m:ctrlPr>
                            </m:fPr>
                            <m:num>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750" i="1">
                                      <a:effectLst/>
                                      <a:latin typeface="Cambria Math" panose="02040503050406030204" pitchFamily="18" charset="0"/>
                                    </a:rPr>
                                  </m:ctrlPr>
                                </m:dPr>
                                <m:e>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d>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den>
                          </m:f>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1750" i="1" smtClean="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hlinkClick r:id="" action="ppaction://noaction"/>
                                </a:rPr>
                                <m:t>𝐸</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1750" dirty="0"/>
              </a:p>
              <a:p>
                <a:pPr marL="0" indent="0">
                  <a:buNone/>
                </a:pPr>
                <a:r>
                  <a:rPr lang="en-US" sz="1750" dirty="0">
                    <a:effectLst/>
                    <a:latin typeface="Times New Roman" panose="02020603050405020304" pitchFamily="18" charset="0"/>
                    <a:ea typeface="SimSun" panose="02010600030101010101" pitchFamily="2" charset="-122"/>
                  </a:rPr>
                  <a:t>The second-order derivative of log(</a:t>
                </a:r>
                <a:r>
                  <a:rPr lang="en-US" sz="1750" i="1" dirty="0">
                    <a:effectLst/>
                    <a:latin typeface="Times New Roman" panose="02020603050405020304" pitchFamily="18" charset="0"/>
                    <a:ea typeface="SimSun" panose="02010600030101010101" pitchFamily="2" charset="-122"/>
                  </a:rPr>
                  <a:t>a</a:t>
                </a:r>
                <a:r>
                  <a:rPr lang="en-US" sz="1750" dirty="0">
                    <a:effectLst/>
                    <a:latin typeface="Times New Roman" panose="02020603050405020304" pitchFamily="18" charset="0"/>
                    <a:ea typeface="SimSun" panose="02010600030101010101" pitchFamily="2" charset="-122"/>
                  </a:rPr>
                  <a:t>(Θ)) is (</a:t>
                </a:r>
                <a:r>
                  <a:rPr lang="en-US" sz="1750" dirty="0" err="1">
                    <a:effectLst/>
                    <a:latin typeface="Times New Roman" panose="02020603050405020304" pitchFamily="18" charset="0"/>
                    <a:ea typeface="SimSun" panose="02010600030101010101" pitchFamily="2" charset="-122"/>
                  </a:rPr>
                  <a:t>Jebara</a:t>
                </a:r>
                <a:r>
                  <a:rPr lang="en-US" sz="1750" dirty="0">
                    <a:effectLst/>
                    <a:latin typeface="Times New Roman" panose="02020603050405020304" pitchFamily="18" charset="0"/>
                    <a:ea typeface="SimSun" panose="02010600030101010101" pitchFamily="2" charset="-122"/>
                  </a:rPr>
                  <a:t>, 2015):</a:t>
                </a:r>
              </a:p>
              <a:p>
                <a:pPr marL="0" indent="0">
                  <a:buNone/>
                </a:pPr>
                <a14:m>
                  <m:oMathPara xmlns:m="http://schemas.openxmlformats.org/officeDocument/2006/math">
                    <m:oMathParaPr>
                      <m:jc m:val="centerGroup"/>
                    </m:oMathParaPr>
                    <m:oMath xmlns:m="http://schemas.openxmlformats.org/officeDocument/2006/math">
                      <m:sSup>
                        <m:sSupPr>
                          <m:ctrlPr>
                            <a:rPr lang="en-US" sz="1750" i="1" smtClean="0">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log</m:t>
                          </m:r>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sub>
                        <m:sup/>
                        <m:e>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e>
                          </m:d>
                          <m:sSup>
                            <m:sSupPr>
                              <m:ctrlPr>
                                <a:rPr lang="en-US" sz="1750" i="1">
                                  <a:effectLst/>
                                  <a:latin typeface="Cambria Math" panose="02040503050406030204" pitchFamily="18" charset="0"/>
                                </a:rPr>
                              </m:ctrlPr>
                            </m:sSupPr>
                            <m:e>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nary>
                    </m:oMath>
                  </m:oMathPara>
                </a14:m>
                <a:endParaRPr lang="en-US" sz="1750" dirty="0"/>
              </a:p>
              <a:p>
                <a:pPr marL="0" marR="0" indent="0" algn="just">
                  <a:spcBef>
                    <a:spcPts val="0"/>
                  </a:spcBef>
                  <a:spcAft>
                    <a:spcPts val="0"/>
                  </a:spcAft>
                  <a:buNone/>
                </a:pP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V</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Θ) is central covariance matrix of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If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Θ) follows exponential family then,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Θ) also follows exponential family</a:t>
                </a:r>
                <a:r>
                  <a:rPr lang="en-US" sz="1750" dirty="0">
                    <a:ea typeface="SimSun" panose="02010600030101010101" pitchFamily="2" charset="-122"/>
                  </a:rPr>
                  <a:t>: </a:t>
                </a:r>
                <a14:m>
                  <m:oMath xmlns:m="http://schemas.openxmlformats.org/officeDocument/2006/math">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𝑏</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f>
                      <m:fPr>
                        <m:type m:val="lin"/>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d>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den>
                    </m:f>
                  </m:oMath>
                </a14:m>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Note,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(Θ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 the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observed partition function</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for observation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75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sub>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𝑏</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nary>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750" dirty="0">
                    <a:effectLst/>
                    <a:latin typeface="Times New Roman" panose="02020603050405020304" pitchFamily="18" charset="0"/>
                    <a:ea typeface="SimSun" panose="02010600030101010101" pitchFamily="2" charset="-122"/>
                  </a:rPr>
                  <a:t>Similarly, we obtain that the first-order derivative of log(</a:t>
                </a:r>
                <a:r>
                  <a:rPr lang="en-US" sz="1750" i="1" dirty="0">
                    <a:effectLst/>
                    <a:latin typeface="Times New Roman" panose="02020603050405020304" pitchFamily="18" charset="0"/>
                    <a:ea typeface="SimSun" panose="02010600030101010101" pitchFamily="2" charset="-122"/>
                  </a:rPr>
                  <a:t>a</a:t>
                </a:r>
                <a:r>
                  <a:rPr lang="en-US" sz="1750" dirty="0">
                    <a:effectLst/>
                    <a:latin typeface="Times New Roman" panose="02020603050405020304" pitchFamily="18" charset="0"/>
                    <a:ea typeface="SimSun" panose="02010600030101010101" pitchFamily="2" charset="-122"/>
                  </a:rPr>
                  <a:t>(</a:t>
                </a:r>
                <a:r>
                  <a:rPr lang="en-US" sz="1750" b="1" i="1" dirty="0">
                    <a:effectLst/>
                    <a:latin typeface="Times New Roman" panose="02020603050405020304" pitchFamily="18" charset="0"/>
                    <a:ea typeface="SimSun" panose="02010600030101010101" pitchFamily="2" charset="-122"/>
                  </a:rPr>
                  <a:t>θ</a:t>
                </a:r>
                <a:r>
                  <a:rPr lang="en-US" sz="1750" dirty="0">
                    <a:effectLst/>
                    <a:latin typeface="Times New Roman" panose="02020603050405020304" pitchFamily="18" charset="0"/>
                    <a:ea typeface="SimSun" panose="02010600030101010101" pitchFamily="2" charset="-122"/>
                  </a:rPr>
                  <a:t> | </a:t>
                </a:r>
                <a:r>
                  <a:rPr lang="en-US" sz="1750" i="1" dirty="0">
                    <a:effectLst/>
                    <a:latin typeface="Times New Roman" panose="02020603050405020304" pitchFamily="18" charset="0"/>
                    <a:ea typeface="SimSun" panose="02010600030101010101" pitchFamily="2" charset="-122"/>
                  </a:rPr>
                  <a:t>Y</a:t>
                </a:r>
                <a:r>
                  <a:rPr lang="en-US" sz="1750" dirty="0">
                    <a:effectLst/>
                    <a:latin typeface="Times New Roman" panose="02020603050405020304" pitchFamily="18" charset="0"/>
                    <a:ea typeface="SimSun" panose="02010600030101010101" pitchFamily="2" charset="-122"/>
                  </a:rPr>
                  <a:t>)) is expectation of transposed </a:t>
                </a:r>
                <a:r>
                  <a:rPr lang="en-US" sz="1750" i="1" dirty="0">
                    <a:effectLst/>
                    <a:latin typeface="Times New Roman" panose="02020603050405020304" pitchFamily="18" charset="0"/>
                    <a:ea typeface="SimSun" panose="02010600030101010101" pitchFamily="2" charset="-122"/>
                  </a:rPr>
                  <a:t>τ</a:t>
                </a:r>
                <a:r>
                  <a:rPr lang="en-US" sz="1750" dirty="0">
                    <a:effectLst/>
                    <a:latin typeface="Times New Roman" panose="02020603050405020304" pitchFamily="18" charset="0"/>
                    <a:ea typeface="SimSun" panose="02010600030101010101" pitchFamily="2" charset="-122"/>
                  </a:rPr>
                  <a:t>(</a:t>
                </a:r>
                <a:r>
                  <a:rPr lang="en-US" sz="1750" i="1" dirty="0">
                    <a:effectLst/>
                    <a:latin typeface="Times New Roman" panose="02020603050405020304" pitchFamily="18" charset="0"/>
                    <a:ea typeface="SimSun" panose="02010600030101010101" pitchFamily="2" charset="-122"/>
                  </a:rPr>
                  <a:t>X</a:t>
                </a:r>
                <a:r>
                  <a:rPr lang="en-US" sz="1750" dirty="0">
                    <a:effectLst/>
                    <a:latin typeface="Times New Roman" panose="02020603050405020304" pitchFamily="18" charset="0"/>
                    <a:ea typeface="SimSun" panose="02010600030101010101" pitchFamily="2" charset="-122"/>
                  </a:rPr>
                  <a:t>) based on </a:t>
                </a:r>
                <a:r>
                  <a:rPr lang="en-US" sz="1750" i="1" dirty="0">
                    <a:effectLst/>
                    <a:latin typeface="Times New Roman" panose="02020603050405020304" pitchFamily="18" charset="0"/>
                    <a:ea typeface="SimSun" panose="02010600030101010101" pitchFamily="2" charset="-122"/>
                  </a:rPr>
                  <a:t>Y</a:t>
                </a:r>
                <a:r>
                  <a:rPr lang="en-US" sz="17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sSup>
                        <m:sSupPr>
                          <m:ctrlPr>
                            <a:rPr lang="en-US" sz="1750" i="1" smtClean="0">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log</m:t>
                          </m:r>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Para>
                </a14:m>
                <a:endParaRPr lang="en-US" sz="1750" dirty="0"/>
              </a:p>
              <a:p>
                <a:pPr marL="0" marR="0" indent="0" algn="just">
                  <a:spcBef>
                    <a:spcPts val="0"/>
                  </a:spcBef>
                  <a:spcAft>
                    <a:spcPts val="0"/>
                  </a:spcAft>
                  <a:buNone/>
                </a:pP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The second-order derivative of log(</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(Θ)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log</m:t>
                          </m:r>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up>
                      </m:sSup>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𝑉</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d>
                        </m:sub>
                        <m:sup/>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e>
                          </m:d>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d>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d</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nary>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750" dirty="0">
                    <a:effectLst/>
                    <a:latin typeface="Times New Roman" panose="02020603050405020304" pitchFamily="18" charset="0"/>
                    <a:ea typeface="SimSun" panose="02010600030101010101" pitchFamily="2" charset="-122"/>
                  </a:rPr>
                  <a:t>Where </a:t>
                </a:r>
                <a:r>
                  <a:rPr lang="en-US" sz="1750" i="1" dirty="0">
                    <a:effectLst/>
                    <a:latin typeface="Times New Roman" panose="02020603050405020304" pitchFamily="18" charset="0"/>
                    <a:ea typeface="SimSun" panose="02010600030101010101" pitchFamily="2" charset="-122"/>
                  </a:rPr>
                  <a:t>V</a:t>
                </a:r>
                <a:r>
                  <a:rPr lang="en-US" sz="1750" dirty="0">
                    <a:effectLst/>
                    <a:latin typeface="Times New Roman" panose="02020603050405020304" pitchFamily="18" charset="0"/>
                    <a:ea typeface="SimSun" panose="02010600030101010101" pitchFamily="2" charset="-122"/>
                  </a:rPr>
                  <a:t>(</a:t>
                </a:r>
                <a:r>
                  <a:rPr lang="en-US" sz="1750" i="1" dirty="0">
                    <a:effectLst/>
                    <a:latin typeface="Times New Roman" panose="02020603050405020304" pitchFamily="18" charset="0"/>
                    <a:ea typeface="SimSun" panose="02010600030101010101" pitchFamily="2" charset="-122"/>
                  </a:rPr>
                  <a:t>τ</a:t>
                </a:r>
                <a:r>
                  <a:rPr lang="en-US" sz="1750" dirty="0">
                    <a:effectLst/>
                    <a:latin typeface="Times New Roman" panose="02020603050405020304" pitchFamily="18" charset="0"/>
                    <a:ea typeface="SimSun" panose="02010600030101010101" pitchFamily="2" charset="-122"/>
                  </a:rPr>
                  <a:t>(</a:t>
                </a:r>
                <a:r>
                  <a:rPr lang="en-US" sz="1750" i="1" dirty="0">
                    <a:effectLst/>
                    <a:latin typeface="Times New Roman" panose="02020603050405020304" pitchFamily="18" charset="0"/>
                    <a:ea typeface="SimSun" panose="02010600030101010101" pitchFamily="2" charset="-122"/>
                  </a:rPr>
                  <a:t>X</a:t>
                </a:r>
                <a:r>
                  <a:rPr lang="en-US" sz="1750" dirty="0">
                    <a:effectLst/>
                    <a:latin typeface="Times New Roman" panose="02020603050405020304" pitchFamily="18" charset="0"/>
                    <a:ea typeface="SimSun" panose="02010600030101010101" pitchFamily="2" charset="-122"/>
                  </a:rPr>
                  <a:t>) | </a:t>
                </a:r>
                <a:r>
                  <a:rPr lang="en-US" sz="1750" i="1" dirty="0">
                    <a:effectLst/>
                    <a:latin typeface="Times New Roman" panose="02020603050405020304" pitchFamily="18" charset="0"/>
                    <a:ea typeface="SimSun" panose="02010600030101010101" pitchFamily="2" charset="-122"/>
                  </a:rPr>
                  <a:t>Y</a:t>
                </a:r>
                <a:r>
                  <a:rPr lang="en-US" sz="1750" dirty="0">
                    <a:effectLst/>
                    <a:latin typeface="Times New Roman" panose="02020603050405020304" pitchFamily="18" charset="0"/>
                    <a:ea typeface="SimSun" panose="02010600030101010101" pitchFamily="2" charset="-122"/>
                  </a:rPr>
                  <a:t>, Θ) is central covariance matrix of </a:t>
                </a:r>
                <a:r>
                  <a:rPr lang="en-US" sz="1750" i="1" dirty="0">
                    <a:effectLst/>
                    <a:latin typeface="Times New Roman" panose="02020603050405020304" pitchFamily="18" charset="0"/>
                    <a:ea typeface="SimSun" panose="02010600030101010101" pitchFamily="2" charset="-122"/>
                  </a:rPr>
                  <a:t>τ</a:t>
                </a:r>
                <a:r>
                  <a:rPr lang="en-US" sz="1750" dirty="0">
                    <a:effectLst/>
                    <a:latin typeface="Times New Roman" panose="02020603050405020304" pitchFamily="18" charset="0"/>
                    <a:ea typeface="SimSun" panose="02010600030101010101" pitchFamily="2" charset="-122"/>
                  </a:rPr>
                  <a:t>(</a:t>
                </a:r>
                <a:r>
                  <a:rPr lang="en-US" sz="1750" i="1" dirty="0">
                    <a:effectLst/>
                    <a:latin typeface="Times New Roman" panose="02020603050405020304" pitchFamily="18" charset="0"/>
                    <a:ea typeface="SimSun" panose="02010600030101010101" pitchFamily="2" charset="-122"/>
                  </a:rPr>
                  <a:t>X</a:t>
                </a:r>
                <a:r>
                  <a:rPr lang="en-US" sz="1750" dirty="0">
                    <a:effectLst/>
                    <a:latin typeface="Times New Roman" panose="02020603050405020304" pitchFamily="18" charset="0"/>
                    <a:ea typeface="SimSun" panose="02010600030101010101" pitchFamily="2" charset="-122"/>
                  </a:rPr>
                  <a:t>) given observed </a:t>
                </a:r>
                <a:r>
                  <a:rPr lang="en-US" sz="1750" i="1" dirty="0">
                    <a:effectLst/>
                    <a:latin typeface="Times New Roman" panose="02020603050405020304" pitchFamily="18" charset="0"/>
                    <a:ea typeface="SimSun" panose="02010600030101010101" pitchFamily="2" charset="-122"/>
                  </a:rPr>
                  <a:t>Y</a:t>
                </a:r>
                <a:r>
                  <a:rPr lang="en-US" sz="1750" dirty="0">
                    <a:effectLst/>
                    <a:latin typeface="Times New Roman" panose="02020603050405020304" pitchFamily="18" charset="0"/>
                    <a:ea typeface="SimSun" panose="02010600030101010101" pitchFamily="2" charset="-122"/>
                  </a:rPr>
                  <a:t>.</a:t>
                </a:r>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750" dirty="0"/>
              </a:p>
            </p:txBody>
          </p:sp>
        </mc:Choice>
        <mc:Fallback xmlns="">
          <p:sp>
            <p:nvSpPr>
              <p:cNvPr id="3" name="Content Placeholder 2">
                <a:extLst>
                  <a:ext uri="{FF2B5EF4-FFF2-40B4-BE49-F238E27FC236}">
                    <a16:creationId xmlns:a16="http://schemas.microsoft.com/office/drawing/2014/main" id="{2A9F9B96-1F02-C99C-7021-7F18FC1D534F}"/>
                  </a:ext>
                </a:extLst>
              </p:cNvPr>
              <p:cNvSpPr>
                <a:spLocks noGrp="1" noRot="1" noChangeAspect="1" noMove="1" noResize="1" noEditPoints="1" noAdjustHandles="1" noChangeArrowheads="1" noChangeShapeType="1" noTextEdit="1"/>
              </p:cNvSpPr>
              <p:nvPr>
                <p:ph idx="1"/>
              </p:nvPr>
            </p:nvSpPr>
            <p:spPr>
              <a:xfrm>
                <a:off x="154745" y="801855"/>
                <a:ext cx="11887200" cy="5176066"/>
              </a:xfrm>
              <a:blipFill>
                <a:blip r:embed="rId4"/>
                <a:stretch>
                  <a:fillRect l="-359" t="-353" r="-359" b="-81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DE0287B-4671-7F26-84A5-317F73E05973}"/>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4F8EF289-F112-E02F-142B-CDBB047CE38C}"/>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D65A56FD-D9A1-51D5-9C0A-E04FB4EBBA0C}"/>
              </a:ext>
            </a:extLst>
          </p:cNvPr>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41341878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F78E-8780-15C1-6F6C-C50408AB15CF}"/>
              </a:ext>
            </a:extLst>
          </p:cNvPr>
          <p:cNvSpPr>
            <a:spLocks noGrp="1"/>
          </p:cNvSpPr>
          <p:nvPr>
            <p:ph type="title"/>
          </p:nvPr>
        </p:nvSpPr>
        <p:spPr/>
        <p:txBody>
          <a:bodyPr/>
          <a:lstStyle/>
          <a:p>
            <a:r>
              <a:rPr lang="en-US" dirty="0"/>
              <a:t>3. EM algorithm</a:t>
            </a:r>
          </a:p>
        </p:txBody>
      </p:sp>
      <p:sp>
        <p:nvSpPr>
          <p:cNvPr id="3" name="Content Placeholder 2">
            <a:extLst>
              <a:ext uri="{FF2B5EF4-FFF2-40B4-BE49-F238E27FC236}">
                <a16:creationId xmlns:a16="http://schemas.microsoft.com/office/drawing/2014/main" id="{7AD25B09-6B74-42BF-1B89-2310446E59D4}"/>
              </a:ext>
            </a:extLst>
          </p:cNvPr>
          <p:cNvSpPr>
            <a:spLocks noGrp="1"/>
          </p:cNvSpPr>
          <p:nvPr>
            <p:ph idx="1"/>
          </p:nvPr>
        </p:nvSpPr>
        <p:spPr>
          <a:xfrm>
            <a:off x="309490" y="914399"/>
            <a:ext cx="4234376" cy="5176066"/>
          </a:xfrm>
        </p:spPr>
        <p:txBody>
          <a:bodyPr>
            <a:normAutofit/>
          </a:bodyPr>
          <a:lstStyle/>
          <a:p>
            <a:pPr marL="0" indent="0">
              <a:buNone/>
            </a:pPr>
            <a:r>
              <a:rPr lang="en-US" sz="1800" dirty="0">
                <a:effectLst/>
                <a:latin typeface="Times New Roman" panose="02020603050405020304" pitchFamily="18" charset="0"/>
                <a:ea typeface="SimSun" panose="02010600030101010101" pitchFamily="2" charset="-122"/>
              </a:rPr>
              <a:t>Table 1.2 is summary of </a:t>
            </a:r>
            <a:r>
              <a:rPr lang="en-US" sz="1800" i="1" dirty="0">
                <a:effectLst/>
                <a:latin typeface="Times New Roman" panose="02020603050405020304" pitchFamily="18" charset="0"/>
                <a:ea typeface="SimSun" panose="02010600030101010101" pitchFamily="2" charset="-122"/>
              </a:rPr>
              <a:t>f</a:t>
            </a:r>
            <a:r>
              <a:rPr lang="en-US" sz="1800" dirty="0">
                <a:effectLst/>
                <a:latin typeface="Times New Roman" panose="02020603050405020304" pitchFamily="18" charset="0"/>
                <a:ea typeface="SimSun" panose="02010600030101010101" pitchFamily="2" charset="-122"/>
              </a:rPr>
              <a:t>(</a:t>
            </a:r>
            <a:r>
              <a:rPr lang="en-US" sz="1800"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 Θ), </a:t>
            </a:r>
            <a:r>
              <a:rPr lang="en-US" sz="1800" i="1" dirty="0">
                <a:effectLst/>
                <a:latin typeface="Times New Roman" panose="02020603050405020304" pitchFamily="18" charset="0"/>
                <a:ea typeface="SimSun" panose="02010600030101010101" pitchFamily="2" charset="-122"/>
              </a:rPr>
              <a:t>g</a:t>
            </a:r>
            <a:r>
              <a:rPr lang="en-US" sz="1800" dirty="0">
                <a:effectLst/>
                <a:latin typeface="Times New Roman" panose="02020603050405020304" pitchFamily="18" charset="0"/>
                <a:ea typeface="SimSun" panose="02010600030101010101" pitchFamily="2" charset="-122"/>
              </a:rPr>
              <a:t>(</a:t>
            </a:r>
            <a:r>
              <a:rPr lang="en-US" sz="1800" i="1" dirty="0">
                <a:effectLst/>
                <a:latin typeface="Times New Roman" panose="02020603050405020304" pitchFamily="18" charset="0"/>
                <a:ea typeface="SimSun" panose="02010600030101010101" pitchFamily="2" charset="-122"/>
              </a:rPr>
              <a:t>Y</a:t>
            </a:r>
            <a:r>
              <a:rPr lang="en-US" sz="1800" dirty="0">
                <a:effectLst/>
                <a:latin typeface="Times New Roman" panose="02020603050405020304" pitchFamily="18" charset="0"/>
                <a:ea typeface="SimSun" panose="02010600030101010101" pitchFamily="2" charset="-122"/>
              </a:rPr>
              <a:t> | Θ), </a:t>
            </a:r>
            <a:r>
              <a:rPr lang="en-US" sz="1800" i="1" dirty="0">
                <a:effectLst/>
                <a:latin typeface="Times New Roman" panose="02020603050405020304" pitchFamily="18" charset="0"/>
                <a:ea typeface="SimSun" panose="02010600030101010101" pitchFamily="2" charset="-122"/>
              </a:rPr>
              <a:t>k</a:t>
            </a:r>
            <a:r>
              <a:rPr lang="en-US" sz="1800" dirty="0">
                <a:effectLst/>
                <a:latin typeface="Times New Roman" panose="02020603050405020304" pitchFamily="18" charset="0"/>
                <a:ea typeface="SimSun" panose="02010600030101010101" pitchFamily="2" charset="-122"/>
              </a:rPr>
              <a:t>(</a:t>
            </a:r>
            <a:r>
              <a:rPr lang="en-US" sz="1800"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 </a:t>
            </a:r>
            <a:r>
              <a:rPr lang="en-US" sz="1800" i="1" dirty="0">
                <a:effectLst/>
                <a:latin typeface="Times New Roman" panose="02020603050405020304" pitchFamily="18" charset="0"/>
                <a:ea typeface="SimSun" panose="02010600030101010101" pitchFamily="2" charset="-122"/>
              </a:rPr>
              <a:t>Y</a:t>
            </a:r>
            <a:r>
              <a:rPr lang="en-US" sz="1800" dirty="0">
                <a:effectLst/>
                <a:latin typeface="Times New Roman" panose="02020603050405020304" pitchFamily="18" charset="0"/>
                <a:ea typeface="SimSun" panose="02010600030101010101" pitchFamily="2" charset="-122"/>
              </a:rPr>
              <a:t>, Θ), </a:t>
            </a:r>
            <a:r>
              <a:rPr lang="en-US" sz="1800" i="1" dirty="0">
                <a:effectLst/>
                <a:latin typeface="Times New Roman" panose="02020603050405020304" pitchFamily="18" charset="0"/>
                <a:ea typeface="SimSun" panose="02010600030101010101" pitchFamily="2" charset="-122"/>
              </a:rPr>
              <a:t>a</a:t>
            </a:r>
            <a:r>
              <a:rPr lang="en-US" sz="1800" dirty="0">
                <a:effectLst/>
                <a:latin typeface="Times New Roman" panose="02020603050405020304" pitchFamily="18" charset="0"/>
                <a:ea typeface="SimSun" panose="02010600030101010101" pitchFamily="2" charset="-122"/>
              </a:rPr>
              <a:t>(Θ), log’(</a:t>
            </a:r>
            <a:r>
              <a:rPr lang="en-US" sz="1800" i="1" dirty="0">
                <a:effectLst/>
                <a:latin typeface="Times New Roman" panose="02020603050405020304" pitchFamily="18" charset="0"/>
                <a:ea typeface="SimSun" panose="02010600030101010101" pitchFamily="2" charset="-122"/>
              </a:rPr>
              <a:t>a</a:t>
            </a:r>
            <a:r>
              <a:rPr lang="en-US" sz="1800" dirty="0">
                <a:effectLst/>
                <a:latin typeface="Times New Roman" panose="02020603050405020304" pitchFamily="18" charset="0"/>
                <a:ea typeface="SimSun" panose="02010600030101010101" pitchFamily="2" charset="-122"/>
              </a:rPr>
              <a:t>(Θ)), log’’(</a:t>
            </a:r>
            <a:r>
              <a:rPr lang="en-US" sz="1800" i="1" dirty="0">
                <a:effectLst/>
                <a:latin typeface="Times New Roman" panose="02020603050405020304" pitchFamily="18" charset="0"/>
                <a:ea typeface="SimSun" panose="02010600030101010101" pitchFamily="2" charset="-122"/>
              </a:rPr>
              <a:t>a</a:t>
            </a:r>
            <a:r>
              <a:rPr lang="en-US" sz="1800" dirty="0">
                <a:effectLst/>
                <a:latin typeface="Times New Roman" panose="02020603050405020304" pitchFamily="18" charset="0"/>
                <a:ea typeface="SimSun" panose="02010600030101010101" pitchFamily="2" charset="-122"/>
              </a:rPr>
              <a:t>(Θ)), </a:t>
            </a:r>
            <a:r>
              <a:rPr lang="en-US" sz="1800" i="1" dirty="0">
                <a:effectLst/>
                <a:latin typeface="Times New Roman" panose="02020603050405020304" pitchFamily="18" charset="0"/>
                <a:ea typeface="SimSun" panose="02010600030101010101" pitchFamily="2" charset="-122"/>
              </a:rPr>
              <a:t>a</a:t>
            </a:r>
            <a:r>
              <a:rPr lang="en-US" sz="1800" dirty="0">
                <a:effectLst/>
                <a:latin typeface="Times New Roman" panose="02020603050405020304" pitchFamily="18" charset="0"/>
                <a:ea typeface="SimSun" panose="02010600030101010101" pitchFamily="2" charset="-122"/>
              </a:rPr>
              <a:t>(Θ | </a:t>
            </a:r>
            <a:r>
              <a:rPr lang="en-US" sz="1800" i="1" dirty="0">
                <a:effectLst/>
                <a:latin typeface="Times New Roman" panose="02020603050405020304" pitchFamily="18" charset="0"/>
                <a:ea typeface="SimSun" panose="02010600030101010101" pitchFamily="2" charset="-122"/>
              </a:rPr>
              <a:t>Y</a:t>
            </a:r>
            <a:r>
              <a:rPr lang="en-US" sz="1800" dirty="0">
                <a:effectLst/>
                <a:latin typeface="Times New Roman" panose="02020603050405020304" pitchFamily="18" charset="0"/>
                <a:ea typeface="SimSun" panose="02010600030101010101" pitchFamily="2" charset="-122"/>
              </a:rPr>
              <a:t>), log’(</a:t>
            </a:r>
            <a:r>
              <a:rPr lang="en-US" sz="1800" i="1" dirty="0">
                <a:effectLst/>
                <a:latin typeface="Times New Roman" panose="02020603050405020304" pitchFamily="18" charset="0"/>
                <a:ea typeface="SimSun" panose="02010600030101010101" pitchFamily="2" charset="-122"/>
              </a:rPr>
              <a:t>a</a:t>
            </a:r>
            <a:r>
              <a:rPr lang="en-US" sz="1800" dirty="0">
                <a:effectLst/>
                <a:latin typeface="Times New Roman" panose="02020603050405020304" pitchFamily="18" charset="0"/>
                <a:ea typeface="SimSun" panose="02010600030101010101" pitchFamily="2" charset="-122"/>
              </a:rPr>
              <a:t>(Θ | </a:t>
            </a:r>
            <a:r>
              <a:rPr lang="en-US" sz="1800" i="1" dirty="0">
                <a:effectLst/>
                <a:latin typeface="Times New Roman" panose="02020603050405020304" pitchFamily="18" charset="0"/>
                <a:ea typeface="SimSun" panose="02010600030101010101" pitchFamily="2" charset="-122"/>
              </a:rPr>
              <a:t>Y</a:t>
            </a:r>
            <a:r>
              <a:rPr lang="en-US" sz="1800" dirty="0">
                <a:effectLst/>
                <a:latin typeface="Times New Roman" panose="02020603050405020304" pitchFamily="18" charset="0"/>
                <a:ea typeface="SimSun" panose="02010600030101010101" pitchFamily="2" charset="-122"/>
              </a:rPr>
              <a:t>)), and log’’(</a:t>
            </a:r>
            <a:r>
              <a:rPr lang="en-US" sz="1800" i="1" dirty="0">
                <a:effectLst/>
                <a:latin typeface="Times New Roman" panose="02020603050405020304" pitchFamily="18" charset="0"/>
                <a:ea typeface="SimSun" panose="02010600030101010101" pitchFamily="2" charset="-122"/>
              </a:rPr>
              <a:t>a</a:t>
            </a:r>
            <a:r>
              <a:rPr lang="en-US" sz="1800" dirty="0">
                <a:effectLst/>
                <a:latin typeface="Times New Roman" panose="02020603050405020304" pitchFamily="18" charset="0"/>
                <a:ea typeface="SimSun" panose="02010600030101010101" pitchFamily="2" charset="-122"/>
              </a:rPr>
              <a:t>(Θ | </a:t>
            </a:r>
            <a:r>
              <a:rPr lang="en-US" sz="1800" i="1" dirty="0">
                <a:effectLst/>
                <a:latin typeface="Times New Roman" panose="02020603050405020304" pitchFamily="18" charset="0"/>
                <a:ea typeface="SimSun" panose="02010600030101010101" pitchFamily="2" charset="-122"/>
              </a:rPr>
              <a:t>Y</a:t>
            </a:r>
            <a:r>
              <a:rPr lang="en-US" sz="1800" dirty="0">
                <a:effectLst/>
                <a:latin typeface="Times New Roman" panose="02020603050405020304" pitchFamily="18" charset="0"/>
                <a:ea typeface="SimSun" panose="02010600030101010101" pitchFamily="2" charset="-122"/>
              </a:rPr>
              <a:t>)) with exponential family.</a:t>
            </a:r>
          </a:p>
          <a:p>
            <a:pPr marL="0" indent="228600">
              <a:buNone/>
            </a:pPr>
            <a:r>
              <a:rPr lang="en-US" sz="1800" dirty="0">
                <a:effectLst/>
                <a:latin typeface="Times New Roman" panose="02020603050405020304" pitchFamily="18" charset="0"/>
                <a:ea typeface="SimSun" panose="02010600030101010101" pitchFamily="2" charset="-122"/>
              </a:rPr>
              <a:t>Simply, EM algorithm is iterative process including many iterations, in which each iteration has expectation step (E-step) and maximization step (M-step). E-step aims to estimate sufficient statistic given current parameter and observed data </a:t>
            </a:r>
            <a:r>
              <a:rPr lang="en-US" sz="1800" i="1" dirty="0">
                <a:effectLst/>
                <a:latin typeface="Times New Roman" panose="02020603050405020304" pitchFamily="18" charset="0"/>
                <a:ea typeface="SimSun" panose="02010600030101010101" pitchFamily="2" charset="-122"/>
              </a:rPr>
              <a:t>Y</a:t>
            </a:r>
            <a:r>
              <a:rPr lang="en-US" sz="1800" dirty="0">
                <a:effectLst/>
                <a:latin typeface="Times New Roman" panose="02020603050405020304" pitchFamily="18" charset="0"/>
                <a:ea typeface="SimSun" panose="02010600030101010101" pitchFamily="2" charset="-122"/>
              </a:rPr>
              <a:t> whereas M-step aims to re-estimate the parameter based on such sufficient statistic by maximizing likelihood function of </a:t>
            </a:r>
            <a:r>
              <a:rPr lang="en-US" sz="1800" i="1" dirty="0">
                <a:effectLst/>
                <a:latin typeface="Times New Roman" panose="02020603050405020304" pitchFamily="18" charset="0"/>
                <a:ea typeface="SimSun" panose="02010600030101010101" pitchFamily="2" charset="-122"/>
              </a:rPr>
              <a:t>X</a:t>
            </a:r>
            <a:r>
              <a:rPr lang="en-US" sz="1800" dirty="0">
                <a:effectLst/>
                <a:latin typeface="Times New Roman" panose="02020603050405020304" pitchFamily="18" charset="0"/>
                <a:ea typeface="SimSun" panose="02010600030101010101" pitchFamily="2" charset="-122"/>
              </a:rPr>
              <a:t> related to </a:t>
            </a:r>
            <a:r>
              <a:rPr lang="en-US" sz="1800" i="1" dirty="0">
                <a:effectLst/>
                <a:latin typeface="Times New Roman" panose="02020603050405020304" pitchFamily="18" charset="0"/>
                <a:ea typeface="SimSun" panose="02010600030101010101" pitchFamily="2" charset="-122"/>
              </a:rPr>
              <a:t>Y</a:t>
            </a:r>
            <a:r>
              <a:rPr lang="en-US" sz="1800" dirty="0">
                <a:effectLst/>
                <a:latin typeface="Times New Roman" panose="02020603050405020304" pitchFamily="18" charset="0"/>
                <a:ea typeface="SimSun" panose="02010600030101010101" pitchFamily="2" charset="-122"/>
              </a:rPr>
              <a:t>. EM algorithm is described in the next section in detail. As an introduction, DLR gave an example for illustrating EM algorithm (Dempster, Laird, &amp; Rubin, 1977, pp. 2-3).</a:t>
            </a:r>
          </a:p>
          <a:p>
            <a:pPr marL="0" indent="0">
              <a:buNone/>
            </a:pPr>
            <a:endParaRPr lang="en-US" dirty="0"/>
          </a:p>
        </p:txBody>
      </p:sp>
      <p:sp>
        <p:nvSpPr>
          <p:cNvPr id="4" name="Date Placeholder 3">
            <a:extLst>
              <a:ext uri="{FF2B5EF4-FFF2-40B4-BE49-F238E27FC236}">
                <a16:creationId xmlns:a16="http://schemas.microsoft.com/office/drawing/2014/main" id="{492BEEFA-7035-C264-C3B1-5B9EABE0B2FE}"/>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945EE6AC-F315-765A-55C0-EA25BD6F3997}"/>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CCE115C8-8266-EA9A-F592-FAD3E4D1573B}"/>
              </a:ext>
            </a:extLst>
          </p:cNvPr>
          <p:cNvSpPr>
            <a:spLocks noGrp="1"/>
          </p:cNvSpPr>
          <p:nvPr>
            <p:ph type="sldNum" sz="quarter" idx="12"/>
          </p:nvPr>
        </p:nvSpPr>
        <p:spPr/>
        <p:txBody>
          <a:bodyPr/>
          <a:lstStyle/>
          <a:p>
            <a:fld id="{5DB5036F-1FF2-46C4-8D2B-59C7E3B91952}" type="slidenum">
              <a:rPr lang="en-US" smtClean="0"/>
              <a:pPr/>
              <a:t>65</a:t>
            </a:fld>
            <a:endParaRPr lang="en-US"/>
          </a:p>
        </p:txBody>
      </p:sp>
      <p:pic>
        <p:nvPicPr>
          <p:cNvPr id="8" name="Picture 7">
            <a:extLst>
              <a:ext uri="{FF2B5EF4-FFF2-40B4-BE49-F238E27FC236}">
                <a16:creationId xmlns:a16="http://schemas.microsoft.com/office/drawing/2014/main" id="{FDD697FE-AE6E-29E0-BBF3-05F4A3298527}"/>
              </a:ext>
            </a:extLst>
          </p:cNvPr>
          <p:cNvPicPr>
            <a:picLocks noChangeAspect="1"/>
          </p:cNvPicPr>
          <p:nvPr/>
        </p:nvPicPr>
        <p:blipFill>
          <a:blip r:embed="rId2"/>
          <a:stretch>
            <a:fillRect/>
          </a:stretch>
        </p:blipFill>
        <p:spPr>
          <a:xfrm>
            <a:off x="4709233" y="920967"/>
            <a:ext cx="7173277" cy="5305425"/>
          </a:xfrm>
          <a:prstGeom prst="rect">
            <a:avLst/>
          </a:prstGeom>
        </p:spPr>
      </p:pic>
    </p:spTree>
    <p:extLst>
      <p:ext uri="{BB962C8B-B14F-4D97-AF65-F5344CB8AC3E}">
        <p14:creationId xmlns:p14="http://schemas.microsoft.com/office/powerpoint/2010/main" val="1506556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85762-4949-1C5B-8CCB-2ABD7401DA29}"/>
              </a:ext>
            </a:extLst>
          </p:cNvPr>
          <p:cNvSpPr>
            <a:spLocks noGrp="1"/>
          </p:cNvSpPr>
          <p:nvPr>
            <p:ph type="title"/>
          </p:nvPr>
        </p:nvSpPr>
        <p:spPr>
          <a:xfrm>
            <a:off x="838200" y="61714"/>
            <a:ext cx="10515600" cy="660486"/>
          </a:xfrm>
        </p:spPr>
        <p:txBody>
          <a:bodyPr/>
          <a:lstStyle/>
          <a:p>
            <a:r>
              <a:rPr lang="en-US" dirty="0"/>
              <a:t>3.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82A3EB-CAFF-9156-CC66-63F2B56D3D2B}"/>
                  </a:ext>
                </a:extLst>
              </p:cNvPr>
              <p:cNvSpPr>
                <a:spLocks noGrp="1"/>
              </p:cNvSpPr>
              <p:nvPr>
                <p:ph idx="1"/>
              </p:nvPr>
            </p:nvSpPr>
            <p:spPr>
              <a:xfrm>
                <a:off x="309489" y="717446"/>
                <a:ext cx="11549576" cy="5512291"/>
              </a:xfrm>
            </p:spPr>
            <p:txBody>
              <a:bodyPr>
                <a:noAutofit/>
              </a:bodyPr>
              <a:lstStyle/>
              <a:p>
                <a:pPr marL="0" marR="0" indent="0" algn="just">
                  <a:spcBef>
                    <a:spcPts val="0"/>
                  </a:spcBef>
                  <a:spcAft>
                    <a:spcPts val="0"/>
                  </a:spcAft>
                  <a:buNone/>
                </a:pPr>
                <a:r>
                  <a:rPr lang="en-US" sz="1750" b="1" dirty="0">
                    <a:effectLst/>
                    <a:latin typeface="Times New Roman" panose="02020603050405020304" pitchFamily="18" charset="0"/>
                    <a:ea typeface="SimSun" panose="02010600030101010101" pitchFamily="2" charset="-122"/>
                    <a:cs typeface="Times New Roman" panose="02020603050405020304" pitchFamily="18" charset="0"/>
                  </a:rPr>
                  <a:t>Example 1.1.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Rao (Rao, 1955) presents observed data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of 197 animals following multinomial distribution with four categories, such as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(125, 18, 20, 34). The PDF of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750" i="1">
                          <a:effectLst/>
                          <a:latin typeface="Cambria Math" panose="02040503050406030204" pitchFamily="18" charset="0"/>
                          <a:ea typeface="SimSun" panose="02010600030101010101" pitchFamily="2" charset="-122"/>
                          <a:cs typeface="Times New Roman" panose="02020603050405020304" pitchFamily="18" charset="0"/>
                        </a:rPr>
                        <m:t>𝑔</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sup>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um>
                        <m:den>
                          <m:nary>
                            <m:naryPr>
                              <m:chr m:val="∏"/>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sup>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e>
                          </m:nary>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e>
                          </m:d>
                        </m:e>
                        <m:sup>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e>
                          </m:d>
                        </m:e>
                        <m:sup>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sub>
                          </m:sSub>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e>
                          </m:d>
                        </m:e>
                        <m:sup>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3</m:t>
                              </m:r>
                            </m:sub>
                          </m:sSub>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e>
                          </m:d>
                        </m:e>
                        <m:sup>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sub>
                          </m:sSub>
                        </m:sup>
                      </m:sSup>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Note, probabilities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in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g</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are 1/2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/4, 1/4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/4, 1/4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/4, and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/4, respectively as parameters. The expectation of any sufficient statistic </a:t>
                </a:r>
                <a:r>
                  <a:rPr lang="en-US" sz="17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75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g</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𝑝</m:t>
                          </m:r>
                        </m:e>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ub>
                      </m:sSub>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Observed data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 associated with hidden data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following multinomial distribution with five categories, such as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5</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5</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The PDF of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5</m:t>
                                  </m:r>
                                </m:sup>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um>
                        <m:den>
                          <m:nary>
                            <m:naryPr>
                              <m:chr m:val="∏"/>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5</m:t>
                              </m:r>
                            </m:sup>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e>
                              </m:d>
                            </m:e>
                          </m:nary>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e>
                          </m:d>
                        </m:e>
                        <m:sup>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e>
                          </m:d>
                        </m:e>
                        <m:sup>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sub>
                          </m:sSub>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e>
                          </m:d>
                        </m:e>
                        <m:sup>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3</m:t>
                              </m:r>
                            </m:sub>
                          </m:sSub>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e>
                          </m:d>
                        </m:e>
                        <m:sup>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sub>
                          </m:sSub>
                        </m:sup>
                      </m:s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4</m:t>
                                  </m:r>
                                </m:den>
                              </m:f>
                            </m:e>
                          </m:d>
                        </m:e>
                        <m:sup>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5</m:t>
                              </m:r>
                            </m:sub>
                          </m:sSub>
                        </m:sup>
                      </m:sSup>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Note, probabilities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5</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in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are 1/2,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/4, 1/4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/4, 1/4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/4, and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/4, respectively as parameters. The expectation of any sufficient statistic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 </a:t>
                </a:r>
                <a14:m>
                  <m:oMath xmlns:m="http://schemas.openxmlformats.org/officeDocument/2006/math">
                    <m:r>
                      <a:rPr lang="en-US" sz="175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𝑝</m:t>
                        </m:r>
                      </m:e>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sub>
                    </m:sSub>
                  </m:oMath>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228600" algn="just">
                  <a:spcBef>
                    <a:spcPts val="0"/>
                  </a:spcBef>
                  <a:spcAft>
                    <a:spcPts val="0"/>
                  </a:spcAft>
                  <a:buNone/>
                </a:pP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Due to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5</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the mapping function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between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Therefore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g</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 sum of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over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such that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according to equation 1.34. In other words,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g</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is resulted from summing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over all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pairs such as (0, 125), (1, 124),…, (125, 0) and then substituting (18, 20, 34) for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5</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because of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 = 125 from observed </a:t>
                </a:r>
                <a:r>
                  <a:rPr lang="en-US" sz="17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75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750" i="1">
                          <a:effectLst/>
                          <a:latin typeface="Cambria Math" panose="02040503050406030204" pitchFamily="18" charset="0"/>
                          <a:ea typeface="SimSun" panose="02010600030101010101" pitchFamily="2" charset="-122"/>
                          <a:cs typeface="Times New Roman" panose="02020603050405020304" pitchFamily="18" charset="0"/>
                        </a:rPr>
                        <m:t>𝑔</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125</m:t>
                          </m:r>
                        </m:sup>
                        <m:e>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naryPr>
                                <m:sub>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=125−</m:t>
                                  </m:r>
                                  <m:sSub>
                                    <m:sSub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Sub>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0</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7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e>
                                  </m:d>
                                </m:e>
                              </m:nary>
                            </m:e>
                          </m:d>
                        </m:e>
                      </m:nary>
                    </m:oMath>
                  </m:oMathPara>
                </a14:m>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endParaRPr lang="en-US" sz="17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750" dirty="0"/>
              </a:p>
            </p:txBody>
          </p:sp>
        </mc:Choice>
        <mc:Fallback xmlns="">
          <p:sp>
            <p:nvSpPr>
              <p:cNvPr id="3" name="Content Placeholder 2">
                <a:extLst>
                  <a:ext uri="{FF2B5EF4-FFF2-40B4-BE49-F238E27FC236}">
                    <a16:creationId xmlns:a16="http://schemas.microsoft.com/office/drawing/2014/main" id="{7282A3EB-CAFF-9156-CC66-63F2B56D3D2B}"/>
                  </a:ext>
                </a:extLst>
              </p:cNvPr>
              <p:cNvSpPr>
                <a:spLocks noGrp="1" noRot="1" noChangeAspect="1" noMove="1" noResize="1" noEditPoints="1" noAdjustHandles="1" noChangeArrowheads="1" noChangeShapeType="1" noTextEdit="1"/>
              </p:cNvSpPr>
              <p:nvPr>
                <p:ph idx="1"/>
              </p:nvPr>
            </p:nvSpPr>
            <p:spPr>
              <a:xfrm>
                <a:off x="309489" y="717446"/>
                <a:ext cx="11549576" cy="5512291"/>
              </a:xfrm>
              <a:blipFill>
                <a:blip r:embed="rId4"/>
                <a:stretch>
                  <a:fillRect l="-370" t="-332" r="-422" b="-320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6E45DF7-FD2C-8053-073C-078B2EA4677A}"/>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0CE781CF-4777-1030-FED2-33D76293FA4D}"/>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2693EE3C-95B1-C5FB-021D-AB6570611283}"/>
              </a:ext>
            </a:extLst>
          </p:cNvPr>
          <p:cNvSpPr>
            <a:spLocks noGrp="1"/>
          </p:cNvSpPr>
          <p:nvPr>
            <p:ph type="sldNum" sz="quarter" idx="12"/>
          </p:nvPr>
        </p:nvSpPr>
        <p:spPr/>
        <p:txBody>
          <a:bodyPr/>
          <a:lstStyle/>
          <a:p>
            <a:fld id="{5DB5036F-1FF2-46C4-8D2B-59C7E3B91952}" type="slidenum">
              <a:rPr lang="en-US" smtClean="0"/>
              <a:pPr/>
              <a:t>66</a:t>
            </a:fld>
            <a:endParaRPr lang="en-US"/>
          </a:p>
        </p:txBody>
      </p:sp>
    </p:spTree>
    <p:extLst>
      <p:ext uri="{BB962C8B-B14F-4D97-AF65-F5344CB8AC3E}">
        <p14:creationId xmlns:p14="http://schemas.microsoft.com/office/powerpoint/2010/main" val="754682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D8D2-9026-DFC3-9A65-F2E8F3416BBC}"/>
              </a:ext>
            </a:extLst>
          </p:cNvPr>
          <p:cNvSpPr>
            <a:spLocks noGrp="1"/>
          </p:cNvSpPr>
          <p:nvPr>
            <p:ph type="title"/>
          </p:nvPr>
        </p:nvSpPr>
        <p:spPr/>
        <p:txBody>
          <a:bodyPr/>
          <a:lstStyle/>
          <a:p>
            <a:r>
              <a:rPr lang="en-US" dirty="0"/>
              <a:t>3.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883167-6E1D-0F43-6C44-70E9B9C40D05}"/>
                  </a:ext>
                </a:extLst>
              </p:cNvPr>
              <p:cNvSpPr>
                <a:spLocks noGrp="1"/>
              </p:cNvSpPr>
              <p:nvPr>
                <p:ph idx="1"/>
              </p:nvPr>
            </p:nvSpPr>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Rao (Rao, 1955) applied EM algorithm into determining the optimal estimate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Note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5</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are known and so only sufficient statistics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are not known. Given the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iteration, sufficient statistics</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 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are estimated as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based on current parameter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g</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a:t>
                </a:r>
                <a:r>
                  <a:rPr lang="en-US" sz="2000" b="1"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below:</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Given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1/2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/4, which implies that: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den>
                          </m:f>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125,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=125</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den>
                          </m:f>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This suggests us to select: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=125</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num>
                        <m:den>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den>
                          </m:f>
                        </m:den>
                      </m:f>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=125</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den>
                          </m:f>
                        </m:num>
                        <m:den>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den>
                          </m:f>
                        </m:den>
                      </m:f>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AD883167-6E1D-0F43-6C44-70E9B9C40D05}"/>
                  </a:ext>
                </a:extLst>
              </p:cNvPr>
              <p:cNvSpPr>
                <a:spLocks noGrp="1" noRot="1" noChangeAspect="1" noMove="1" noResize="1" noEditPoints="1" noAdjustHandles="1" noChangeArrowheads="1" noChangeShapeType="1" noTextEdit="1"/>
              </p:cNvSpPr>
              <p:nvPr>
                <p:ph idx="1"/>
              </p:nvPr>
            </p:nvSpPr>
            <p:spPr>
              <a:blipFill>
                <a:blip r:embed="rId4"/>
                <a:stretch>
                  <a:fillRect l="-638" t="-589" r="-580" b="-259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3A11A2B-0184-5062-196D-45E4109DCBD3}"/>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8E564CFA-D05B-D9A0-257A-7C128BE9A371}"/>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959C2D8F-A31C-BB9A-B20D-3C214F90F969}"/>
              </a:ext>
            </a:extLst>
          </p:cNvPr>
          <p:cNvSpPr>
            <a:spLocks noGrp="1"/>
          </p:cNvSpPr>
          <p:nvPr>
            <p:ph type="sldNum" sz="quarter" idx="12"/>
          </p:nvPr>
        </p:nvSpPr>
        <p:spPr/>
        <p:txBody>
          <a:bodyPr/>
          <a:lstStyle/>
          <a:p>
            <a:fld id="{5DB5036F-1FF2-46C4-8D2B-59C7E3B91952}" type="slidenum">
              <a:rPr lang="en-US" smtClean="0"/>
              <a:pPr/>
              <a:t>67</a:t>
            </a:fld>
            <a:endParaRPr lang="en-US"/>
          </a:p>
        </p:txBody>
      </p:sp>
    </p:spTree>
    <p:extLst>
      <p:ext uri="{BB962C8B-B14F-4D97-AF65-F5344CB8AC3E}">
        <p14:creationId xmlns:p14="http://schemas.microsoft.com/office/powerpoint/2010/main" val="41909328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73C6-3572-BC36-F857-54D5538AD524}"/>
              </a:ext>
            </a:extLst>
          </p:cNvPr>
          <p:cNvSpPr>
            <a:spLocks noGrp="1"/>
          </p:cNvSpPr>
          <p:nvPr>
            <p:ph type="title"/>
          </p:nvPr>
        </p:nvSpPr>
        <p:spPr/>
        <p:txBody>
          <a:bodyPr/>
          <a:lstStyle/>
          <a:p>
            <a:r>
              <a:rPr lang="en-US" dirty="0"/>
              <a:t>3.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A632E93-47AA-C9ED-D80C-196669499CF2}"/>
                  </a:ext>
                </a:extLst>
              </p:cNvPr>
              <p:cNvSpPr>
                <a:spLocks noGrp="1"/>
              </p:cNvSpPr>
              <p:nvPr>
                <p:ph idx="1"/>
              </p:nvPr>
            </p:nvSpPr>
            <p:spPr>
              <a:xfrm>
                <a:off x="337625" y="914399"/>
                <a:ext cx="11507372" cy="5176066"/>
              </a:xfrm>
            </p:spPr>
            <p:txBody>
              <a:bodyPr>
                <a:noAutofit/>
              </a:bodyPr>
              <a:lstStyle/>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According to M-step, the next estimate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8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5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a maximizer of the log-likelihood function of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related to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This log-likelihood function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d>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5</m:t>
                                      </m:r>
                                    </m:sup>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um>
                            <m:den>
                              <m:nary>
                                <m:naryPr>
                                  <m:chr m:val="∏"/>
                                  <m:limLoc m:val="undOv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5</m:t>
                                  </m:r>
                                </m:sup>
                                <m:e>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e>
                                  </m:d>
                                </m:e>
                              </m:nary>
                            </m:den>
                          </m:f>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3</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4</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5</m:t>
                              </m:r>
                            </m:sub>
                          </m:sSub>
                        </m:e>
                      </m:d>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5</m:t>
                              </m:r>
                            </m:sub>
                          </m:sSub>
                        </m:e>
                      </m:d>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3</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4</m:t>
                              </m:r>
                            </m:sub>
                          </m:sSub>
                        </m:e>
                      </m:d>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d>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The first-order derivative of log(</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a:t>
                </a:r>
                <a14:m>
                  <m:oMath xmlns:m="http://schemas.openxmlformats.org/officeDocument/2006/math">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dlog</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d>
                          </m:e>
                        </m:d>
                      </m:num>
                      <m:den>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d</m:t>
                        </m:r>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den>
                    </m:f>
                    <m:r>
                      <a:rPr lang="en-US" sz="18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5</m:t>
                            </m:r>
                          </m:sub>
                        </m:sSub>
                      </m:num>
                      <m:den>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den>
                    </m:f>
                    <m:r>
                      <a:rPr lang="en-US" sz="18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3</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4</m:t>
                            </m:r>
                          </m:sub>
                        </m:sSub>
                      </m:num>
                      <m:den>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den>
                    </m:f>
                    <m:r>
                      <a:rPr lang="en-US" sz="18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5</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3</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4</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5</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d>
                      </m:den>
                    </m:f>
                  </m:oMath>
                </a14:m>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Because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18,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20,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4</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5</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34 and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approximated by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8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we have: </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1850" b="0" i="0" smtClean="0">
                              <a:effectLst/>
                              <a:latin typeface="Cambria Math" panose="02040503050406030204" pitchFamily="18" charset="0"/>
                              <a:ea typeface="SimSun" panose="02010600030101010101" pitchFamily="2" charset="-122"/>
                              <a:cs typeface="Times New Roman" panose="02020603050405020304" pitchFamily="18" charset="0"/>
                            </a:rPr>
                            <m:t>d</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d>
                            </m:e>
                          </m:d>
                        </m:num>
                        <m:den>
                          <m:r>
                            <m:rPr>
                              <m:sty m:val="p"/>
                            </m:rPr>
                            <a:rPr lang="en-US" sz="1850" b="0" i="0" smtClean="0">
                              <a:effectLst/>
                              <a:latin typeface="Cambria Math" panose="02040503050406030204" pitchFamily="18" charset="0"/>
                              <a:ea typeface="SimSun" panose="02010600030101010101" pitchFamily="2" charset="-122"/>
                              <a:cs typeface="Times New Roman" panose="02020603050405020304" pitchFamily="18" charset="0"/>
                            </a:rPr>
                            <m:t>d</m:t>
                          </m:r>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den>
                      </m:f>
                      <m:r>
                        <a:rPr lang="en-US" sz="18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50" i="1">
                              <a:effectLst/>
                              <a:latin typeface="Cambria Math" panose="02040503050406030204" pitchFamily="18" charset="0"/>
                              <a:ea typeface="SimSun" panose="02010600030101010101" pitchFamily="2" charset="-122"/>
                              <a:cs typeface="Times New Roman" panose="02020603050405020304" pitchFamily="18" charset="0"/>
                            </a:rPr>
                            <m:t>+34−</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50" i="1">
                                  <a:effectLst/>
                                  <a:latin typeface="Cambria Math" panose="02040503050406030204" pitchFamily="18" charset="0"/>
                                  <a:ea typeface="SimSun" panose="02010600030101010101" pitchFamily="2" charset="-122"/>
                                  <a:cs typeface="Times New Roman" panose="02020603050405020304" pitchFamily="18" charset="0"/>
                                </a:rPr>
                                <m:t>+72</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d>
                        </m:den>
                      </m:f>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As a maximizer of log(</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f</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the next estimate </a:t>
                </a:r>
                <a:r>
                  <a:rPr lang="en-US" sz="185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8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5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 is solution of the following equation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r>
                            <m:rPr>
                              <m:sty m:val="p"/>
                            </m:rPr>
                            <a:rPr lang="en-US" sz="1850" b="0" i="0" smtClean="0">
                              <a:effectLst/>
                              <a:latin typeface="Cambria Math" panose="02040503050406030204" pitchFamily="18" charset="0"/>
                              <a:ea typeface="SimSun" panose="02010600030101010101" pitchFamily="2" charset="-122"/>
                              <a:cs typeface="Times New Roman" panose="02020603050405020304" pitchFamily="18" charset="0"/>
                            </a:rPr>
                            <m:t>d</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d>
                            </m:e>
                          </m:d>
                        </m:num>
                        <m:den>
                          <m:r>
                            <m:rPr>
                              <m:sty m:val="p"/>
                            </m:rPr>
                            <a:rPr lang="en-US" sz="1850" b="0" i="0" smtClean="0">
                              <a:effectLst/>
                              <a:latin typeface="Cambria Math" panose="02040503050406030204" pitchFamily="18" charset="0"/>
                              <a:ea typeface="SimSun" panose="02010600030101010101" pitchFamily="2" charset="-122"/>
                              <a:cs typeface="Times New Roman" panose="02020603050405020304" pitchFamily="18" charset="0"/>
                            </a:rPr>
                            <m:t>d</m:t>
                          </m:r>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den>
                      </m:f>
                      <m:r>
                        <a:rPr lang="en-US" sz="18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50" i="1">
                              <a:effectLst/>
                              <a:latin typeface="Cambria Math" panose="02040503050406030204" pitchFamily="18" charset="0"/>
                              <a:ea typeface="SimSun" panose="02010600030101010101" pitchFamily="2" charset="-122"/>
                              <a:cs typeface="Times New Roman" panose="02020603050405020304" pitchFamily="18" charset="0"/>
                            </a:rPr>
                            <m:t>+34−</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50" i="1">
                                  <a:effectLst/>
                                  <a:latin typeface="Cambria Math" panose="02040503050406030204" pitchFamily="18" charset="0"/>
                                  <a:ea typeface="SimSun" panose="02010600030101010101" pitchFamily="2" charset="-122"/>
                                  <a:cs typeface="Times New Roman" panose="02020603050405020304" pitchFamily="18" charset="0"/>
                                </a:rPr>
                                <m:t>+72</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num>
                        <m:den>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d>
                        </m:den>
                      </m:f>
                      <m:r>
                        <a:rPr lang="en-US" sz="185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So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e>
                          </m:d>
                        </m:sup>
                      </m:sSup>
                      <m:r>
                        <a:rPr lang="en-US" sz="18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50" i="1">
                              <a:effectLst/>
                              <a:latin typeface="Cambria Math" panose="02040503050406030204" pitchFamily="18" charset="0"/>
                              <a:ea typeface="SimSun" panose="02010600030101010101" pitchFamily="2" charset="-122"/>
                              <a:cs typeface="Times New Roman" panose="02020603050405020304" pitchFamily="18" charset="0"/>
                            </a:rPr>
                            <m:t>+34</m:t>
                          </m:r>
                        </m:num>
                        <m:den>
                          <m:sSubSup>
                            <m:sSub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50" i="1">
                              <a:effectLst/>
                              <a:latin typeface="Cambria Math" panose="02040503050406030204" pitchFamily="18" charset="0"/>
                              <a:ea typeface="SimSun" panose="02010600030101010101" pitchFamily="2" charset="-122"/>
                              <a:cs typeface="Times New Roman" panose="02020603050405020304" pitchFamily="18" charset="0"/>
                            </a:rPr>
                            <m:t>+72</m:t>
                          </m:r>
                        </m:den>
                      </m:f>
                    </m:oMath>
                  </m:oMathPara>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50" dirty="0">
                    <a:effectLst/>
                    <a:latin typeface="Times New Roman" panose="02020603050405020304" pitchFamily="18" charset="0"/>
                    <a:ea typeface="SimSun" panose="02010600030101010101" pitchFamily="2" charset="-122"/>
                    <a:cs typeface="Times New Roman" panose="02020603050405020304" pitchFamily="18" charset="0"/>
                  </a:rPr>
                  <a:t>Where, </a:t>
                </a:r>
                <a14:m>
                  <m:oMath xmlns:m="http://schemas.openxmlformats.org/officeDocument/2006/math">
                    <m:sSubSup>
                      <m:sSub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50" i="1">
                        <a:effectLst/>
                        <a:latin typeface="Cambria Math" panose="02040503050406030204" pitchFamily="18" charset="0"/>
                        <a:ea typeface="SimSun" panose="02010600030101010101" pitchFamily="2" charset="-122"/>
                        <a:cs typeface="Times New Roman" panose="02020603050405020304" pitchFamily="18" charset="0"/>
                      </a:rPr>
                      <m:t>=125</m:t>
                    </m:r>
                    <m:f>
                      <m:f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f>
                          <m:fPr>
                            <m:type m:val="lin"/>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num>
                          <m:den>
                            <m:r>
                              <a:rPr lang="en-US" sz="1850" i="1">
                                <a:effectLst/>
                                <a:latin typeface="Cambria Math" panose="02040503050406030204" pitchFamily="18" charset="0"/>
                                <a:ea typeface="SimSun" panose="02010600030101010101" pitchFamily="2" charset="-122"/>
                                <a:cs typeface="Times New Roman" panose="02020603050405020304" pitchFamily="18" charset="0"/>
                              </a:rPr>
                              <m:t>4</m:t>
                            </m:r>
                          </m:den>
                        </m:f>
                      </m:num>
                      <m:den>
                        <m:f>
                          <m:fPr>
                            <m:type m:val="lin"/>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50" i="1">
                                <a:effectLst/>
                                <a:latin typeface="Cambria Math" panose="02040503050406030204" pitchFamily="18" charset="0"/>
                                <a:ea typeface="SimSun" panose="02010600030101010101" pitchFamily="2" charset="-122"/>
                                <a:cs typeface="Times New Roman" panose="02020603050405020304" pitchFamily="18" charset="0"/>
                              </a:rPr>
                              <m:t>2</m:t>
                            </m:r>
                          </m:den>
                        </m:f>
                        <m:r>
                          <a:rPr lang="en-US" sz="1850" i="1">
                            <a:effectLst/>
                            <a:latin typeface="Cambria Math" panose="02040503050406030204" pitchFamily="18" charset="0"/>
                            <a:ea typeface="SimSun" panose="02010600030101010101" pitchFamily="2" charset="-122"/>
                            <a:cs typeface="Times New Roman" panose="02020603050405020304" pitchFamily="18" charset="0"/>
                          </a:rPr>
                          <m:t>+</m:t>
                        </m:r>
                        <m:f>
                          <m:fPr>
                            <m:type m:val="lin"/>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18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num>
                          <m:den>
                            <m:r>
                              <a:rPr lang="en-US" sz="1850" i="1">
                                <a:effectLst/>
                                <a:latin typeface="Cambria Math" panose="02040503050406030204" pitchFamily="18" charset="0"/>
                                <a:ea typeface="SimSun" panose="02010600030101010101" pitchFamily="2" charset="-122"/>
                                <a:cs typeface="Times New Roman" panose="02020603050405020304" pitchFamily="18" charset="0"/>
                              </a:rPr>
                              <m:t>4</m:t>
                            </m:r>
                          </m:den>
                        </m:f>
                      </m:den>
                    </m:f>
                  </m:oMath>
                </a14:m>
                <a:endParaRPr lang="en-US" sz="18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850" dirty="0"/>
              </a:p>
            </p:txBody>
          </p:sp>
        </mc:Choice>
        <mc:Fallback xmlns="">
          <p:sp>
            <p:nvSpPr>
              <p:cNvPr id="3" name="Content Placeholder 2">
                <a:extLst>
                  <a:ext uri="{FF2B5EF4-FFF2-40B4-BE49-F238E27FC236}">
                    <a16:creationId xmlns:a16="http://schemas.microsoft.com/office/drawing/2014/main" id="{DA632E93-47AA-C9ED-D80C-196669499CF2}"/>
                  </a:ext>
                </a:extLst>
              </p:cNvPr>
              <p:cNvSpPr>
                <a:spLocks noGrp="1" noRot="1" noChangeAspect="1" noMove="1" noResize="1" noEditPoints="1" noAdjustHandles="1" noChangeArrowheads="1" noChangeShapeType="1" noTextEdit="1"/>
              </p:cNvSpPr>
              <p:nvPr>
                <p:ph idx="1"/>
              </p:nvPr>
            </p:nvSpPr>
            <p:spPr>
              <a:xfrm>
                <a:off x="337625" y="914399"/>
                <a:ext cx="11507372" cy="5176066"/>
              </a:xfrm>
              <a:blipFill>
                <a:blip r:embed="rId4"/>
                <a:stretch>
                  <a:fillRect l="-477" t="-707" r="-477" b="-459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7C2A120-7A76-721B-0DDC-E6F09FF66D4C}"/>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7C89F896-9C06-AE11-7F66-9B617127590A}"/>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E2E5895F-0BC3-BD3A-3BCA-48D60F67CB68}"/>
              </a:ext>
            </a:extLst>
          </p:cNvPr>
          <p:cNvSpPr>
            <a:spLocks noGrp="1"/>
          </p:cNvSpPr>
          <p:nvPr>
            <p:ph type="sldNum" sz="quarter" idx="12"/>
          </p:nvPr>
        </p:nvSpPr>
        <p:spPr/>
        <p:txBody>
          <a:bodyPr/>
          <a:lstStyle/>
          <a:p>
            <a:fld id="{5DB5036F-1FF2-46C4-8D2B-59C7E3B91952}" type="slidenum">
              <a:rPr lang="en-US" smtClean="0"/>
              <a:pPr/>
              <a:t>68</a:t>
            </a:fld>
            <a:endParaRPr lang="en-US"/>
          </a:p>
        </p:txBody>
      </p:sp>
    </p:spTree>
    <p:extLst>
      <p:ext uri="{BB962C8B-B14F-4D97-AF65-F5344CB8AC3E}">
        <p14:creationId xmlns:p14="http://schemas.microsoft.com/office/powerpoint/2010/main" val="2583793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7BD4-FC55-EC2F-CBC8-D7D5233B999A}"/>
              </a:ext>
            </a:extLst>
          </p:cNvPr>
          <p:cNvSpPr>
            <a:spLocks noGrp="1"/>
          </p:cNvSpPr>
          <p:nvPr>
            <p:ph type="title"/>
          </p:nvPr>
        </p:nvSpPr>
        <p:spPr/>
        <p:txBody>
          <a:bodyPr/>
          <a:lstStyle/>
          <a:p>
            <a:r>
              <a:rPr lang="en-US" dirty="0"/>
              <a:t>3.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E610C9-DB7E-7EF6-BB0A-28DCA23512B7}"/>
                  </a:ext>
                </a:extLst>
              </p:cNvPr>
              <p:cNvSpPr>
                <a:spLocks noGrp="1"/>
              </p:cNvSpPr>
              <p:nvPr>
                <p:ph idx="1"/>
              </p:nvPr>
            </p:nvSpPr>
            <p:spPr>
              <a:xfrm>
                <a:off x="182880" y="914399"/>
                <a:ext cx="8665698"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For example, given the initial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0.5, at the first iteration,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125</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p>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den>
                          </m:f>
                        </m:num>
                        <m:den>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type m:val="li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p>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den>
                          </m:f>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125∗0.5/4</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0.5+0.5/4</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=25</m:t>
                      </m:r>
                    </m:oMath>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e>
                          </m:d>
                        </m:sup>
                      </m:sSup>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+34</m:t>
                          </m:r>
                        </m:num>
                        <m:den>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+72</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25+34</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25+72</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0.6082</m:t>
                      </m:r>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After five iterations we gets the optimal estimate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4</m:t>
                              </m:r>
                            </m:e>
                          </m:d>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5</m:t>
                              </m:r>
                            </m:e>
                          </m:d>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=0.6268</m:t>
                      </m:r>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Table 1.3 (Dempster, Laird, &amp; Rubin, 1977, p. 3) lists estimates of </a:t>
                </a:r>
                <a:r>
                  <a:rPr lang="en-US" sz="2000" i="1" dirty="0">
                    <a:effectLst/>
                    <a:latin typeface="Times New Roman" panose="02020603050405020304" pitchFamily="18" charset="0"/>
                    <a:ea typeface="SimSun" panose="02010600030101010101" pitchFamily="2" charset="-122"/>
                  </a:rPr>
                  <a:t>θ</a:t>
                </a:r>
                <a:r>
                  <a:rPr lang="en-US" sz="2000" dirty="0">
                    <a:effectLst/>
                    <a:latin typeface="Times New Roman" panose="02020603050405020304" pitchFamily="18" charset="0"/>
                    <a:ea typeface="SimSun" panose="02010600030101010101" pitchFamily="2" charset="-122"/>
                  </a:rPr>
                  <a:t> over five iterations (</a:t>
                </a:r>
                <a:r>
                  <a:rPr lang="en-US" sz="2000" i="1" dirty="0">
                    <a:effectLst/>
                    <a:latin typeface="Times New Roman" panose="02020603050405020304" pitchFamily="18" charset="0"/>
                    <a:ea typeface="SimSun" panose="02010600030101010101" pitchFamily="2" charset="-122"/>
                  </a:rPr>
                  <a:t>t</a:t>
                </a:r>
                <a:r>
                  <a:rPr lang="en-US" sz="2000" dirty="0">
                    <a:effectLst/>
                    <a:latin typeface="Times New Roman" panose="02020603050405020304" pitchFamily="18" charset="0"/>
                    <a:ea typeface="SimSun" panose="02010600030101010101" pitchFamily="2" charset="-122"/>
                  </a:rPr>
                  <a:t> =1, 2, 3, 4, 5) with note that </a:t>
                </a:r>
                <a:r>
                  <a:rPr lang="en-US" sz="2000" i="1" dirty="0">
                    <a:effectLst/>
                    <a:latin typeface="Times New Roman" panose="02020603050405020304" pitchFamily="18" charset="0"/>
                    <a:ea typeface="SimSun" panose="02010600030101010101" pitchFamily="2" charset="-122"/>
                  </a:rPr>
                  <a:t>θ</a:t>
                </a:r>
                <a:r>
                  <a:rPr lang="en-US" sz="2000" baseline="30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is initialized arbitrarily and </a:t>
                </a:r>
                <a:r>
                  <a:rPr lang="en-US" sz="2000" i="1" dirty="0">
                    <a:effectLst/>
                    <a:latin typeface="Times New Roman" panose="02020603050405020304" pitchFamily="18" charset="0"/>
                    <a:ea typeface="SimSun" panose="02010600030101010101" pitchFamily="2" charset="-122"/>
                  </a:rPr>
                  <a:t>θ</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θ</a:t>
                </a:r>
                <a:r>
                  <a:rPr lang="en-US" sz="2000" baseline="30000" dirty="0">
                    <a:effectLst/>
                    <a:latin typeface="Times New Roman" panose="02020603050405020304" pitchFamily="18" charset="0"/>
                    <a:ea typeface="SimSun" panose="02010600030101010101" pitchFamily="2" charset="-122"/>
                  </a:rPr>
                  <a:t>(5)</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θ</a:t>
                </a:r>
                <a:r>
                  <a:rPr lang="en-US" sz="2000" baseline="30000" dirty="0">
                    <a:effectLst/>
                    <a:latin typeface="Times New Roman" panose="02020603050405020304" pitchFamily="18" charset="0"/>
                    <a:ea typeface="SimSun" panose="02010600030101010101" pitchFamily="2" charset="-122"/>
                  </a:rPr>
                  <a:t>(6)</a:t>
                </a:r>
                <a:r>
                  <a:rPr lang="en-US" sz="2000" dirty="0">
                    <a:effectLst/>
                    <a:latin typeface="Times New Roman" panose="02020603050405020304" pitchFamily="18" charset="0"/>
                    <a:ea typeface="SimSun" panose="02010600030101010101" pitchFamily="2" charset="-122"/>
                  </a:rPr>
                  <a:t> is determined at the 5</a:t>
                </a:r>
                <a:r>
                  <a:rPr lang="en-US" sz="2000" baseline="30000" dirty="0">
                    <a:effectLst/>
                    <a:latin typeface="Times New Roman" panose="02020603050405020304" pitchFamily="18" charset="0"/>
                    <a:ea typeface="SimSun" panose="02010600030101010101" pitchFamily="2" charset="-122"/>
                  </a:rPr>
                  <a:t>th</a:t>
                </a:r>
                <a:r>
                  <a:rPr lang="en-US" sz="2000" dirty="0">
                    <a:effectLst/>
                    <a:latin typeface="Times New Roman" panose="02020603050405020304" pitchFamily="18" charset="0"/>
                    <a:ea typeface="SimSun" panose="02010600030101010101" pitchFamily="2" charset="-122"/>
                  </a:rPr>
                  <a:t> iteration. The third column gives deviation </a:t>
                </a:r>
                <a:r>
                  <a:rPr lang="en-US" sz="2000" i="1" dirty="0">
                    <a:effectLst/>
                    <a:latin typeface="Times New Roman" panose="02020603050405020304" pitchFamily="18" charset="0"/>
                    <a:ea typeface="SimSun" panose="02010600030101010101" pitchFamily="2" charset="-122"/>
                  </a:rPr>
                  <a:t>θ</a:t>
                </a:r>
                <a:r>
                  <a:rPr lang="en-US" sz="2000" i="1"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and </a:t>
                </a:r>
                <a:r>
                  <a:rPr lang="en-US" sz="2000" i="1" dirty="0">
                    <a:effectLst/>
                    <a:latin typeface="Times New Roman" panose="02020603050405020304" pitchFamily="18" charset="0"/>
                    <a:ea typeface="SimSun" panose="02010600030101010101" pitchFamily="2" charset="-122"/>
                  </a:rPr>
                  <a:t>θ</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whereas the fourth column gives the ratio of successive deviations. Later on, we will know that such ratio implies convergence rate.</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For example, at the first iteration, we have:</a:t>
                </a:r>
              </a:p>
              <a:p>
                <a:pPr marL="0" indent="0">
                  <a:buNone/>
                </a:pPr>
                <a14:m>
                  <m:oMathPara xmlns:m="http://schemas.openxmlformats.org/officeDocument/2006/math">
                    <m:oMathParaPr>
                      <m:jc m:val="centerGroup"/>
                    </m:oMathParaPr>
                    <m:oMath xmlns:m="http://schemas.openxmlformats.org/officeDocument/2006/math">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p>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0.6268</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a:effectLst/>
                          <a:latin typeface="Cambria Math" panose="02040503050406030204" pitchFamily="18" charset="0"/>
                          <a:ea typeface="SimSun" panose="02010600030101010101" pitchFamily="2" charset="-122"/>
                          <a:cs typeface="Times New Roman" panose="02020603050405020304" pitchFamily="18" charset="0"/>
                        </a:rPr>
                        <m:t>0.5=0.1268</m:t>
                      </m:r>
                    </m:oMath>
                    <m:oMath xmlns:m="http://schemas.openxmlformats.org/officeDocument/2006/math">
                      <m:f>
                        <m:fPr>
                          <m:ctrlPr>
                            <a:rPr lang="en-US" sz="2000" i="1">
                              <a:effectLst/>
                              <a:latin typeface="Cambria Math" panose="02040503050406030204" pitchFamily="18" charset="0"/>
                            </a:rPr>
                          </m:ctrlPr>
                        </m:fPr>
                        <m:num>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e>
                              </m:d>
                            </m:sup>
                          </m:sSup>
                        </m:num>
                        <m:den>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p>
                        </m:den>
                      </m:f>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e>
                              </m:d>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num>
                        <m:den>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up>
                          </m:sSup>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0.6082−</m:t>
                          </m:r>
                          <m:r>
                            <a:rPr lang="en-US" sz="2000">
                              <a:effectLst/>
                              <a:latin typeface="Cambria Math" panose="02040503050406030204" pitchFamily="18" charset="0"/>
                              <a:ea typeface="SimSun" panose="02010600030101010101" pitchFamily="2" charset="-122"/>
                              <a:cs typeface="Times New Roman" panose="02020603050405020304" pitchFamily="18" charset="0"/>
                            </a:rPr>
                            <m:t>0.6268</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0.5−</m:t>
                          </m:r>
                          <m:r>
                            <a:rPr lang="en-US" sz="2000">
                              <a:effectLst/>
                              <a:latin typeface="Cambria Math" panose="02040503050406030204" pitchFamily="18" charset="0"/>
                              <a:ea typeface="SimSun" panose="02010600030101010101" pitchFamily="2" charset="-122"/>
                              <a:cs typeface="Times New Roman" panose="02020603050405020304" pitchFamily="18" charset="0"/>
                            </a:rPr>
                            <m:t>0.6268</m:t>
                          </m:r>
                        </m:den>
                      </m:f>
                      <m:r>
                        <a:rPr lang="en-US" sz="2000" i="1">
                          <a:effectLst/>
                          <a:latin typeface="Cambria Math" panose="02040503050406030204" pitchFamily="18" charset="0"/>
                          <a:ea typeface="SimSun" panose="02010600030101010101" pitchFamily="2" charset="-122"/>
                          <a:cs typeface="Times New Roman" panose="02020603050405020304" pitchFamily="18" charset="0"/>
                        </a:rPr>
                        <m:t>=0.1465</m:t>
                      </m:r>
                    </m:oMath>
                  </m:oMathPara>
                </a14:m>
                <a:endParaRPr lang="en-US" sz="2000" dirty="0"/>
              </a:p>
            </p:txBody>
          </p:sp>
        </mc:Choice>
        <mc:Fallback xmlns="">
          <p:sp>
            <p:nvSpPr>
              <p:cNvPr id="3" name="Content Placeholder 2">
                <a:extLst>
                  <a:ext uri="{FF2B5EF4-FFF2-40B4-BE49-F238E27FC236}">
                    <a16:creationId xmlns:a16="http://schemas.microsoft.com/office/drawing/2014/main" id="{EBE610C9-DB7E-7EF6-BB0A-28DCA23512B7}"/>
                  </a:ext>
                </a:extLst>
              </p:cNvPr>
              <p:cNvSpPr>
                <a:spLocks noGrp="1" noRot="1" noChangeAspect="1" noMove="1" noResize="1" noEditPoints="1" noAdjustHandles="1" noChangeArrowheads="1" noChangeShapeType="1" noTextEdit="1"/>
              </p:cNvSpPr>
              <p:nvPr>
                <p:ph idx="1"/>
              </p:nvPr>
            </p:nvSpPr>
            <p:spPr>
              <a:xfrm>
                <a:off x="182880" y="914399"/>
                <a:ext cx="8665698" cy="5176066"/>
              </a:xfrm>
              <a:blipFill>
                <a:blip r:embed="rId4"/>
                <a:stretch>
                  <a:fillRect l="-703" t="-589" r="-633" b="-18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CA96F8C5-9F42-DE36-B886-6C50C02CB6DC}"/>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F0B2A09B-CC12-A544-43C3-353927792F2A}"/>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7234AC8C-1324-0B69-1390-CE358A69366D}"/>
              </a:ext>
            </a:extLst>
          </p:cNvPr>
          <p:cNvSpPr>
            <a:spLocks noGrp="1"/>
          </p:cNvSpPr>
          <p:nvPr>
            <p:ph type="sldNum" sz="quarter" idx="12"/>
          </p:nvPr>
        </p:nvSpPr>
        <p:spPr/>
        <p:txBody>
          <a:bodyPr/>
          <a:lstStyle/>
          <a:p>
            <a:fld id="{5DB5036F-1FF2-46C4-8D2B-59C7E3B91952}" type="slidenum">
              <a:rPr lang="en-US" smtClean="0"/>
              <a:pPr/>
              <a:t>69</a:t>
            </a:fld>
            <a:endParaRPr lang="en-US"/>
          </a:p>
        </p:txBody>
      </p:sp>
      <p:pic>
        <p:nvPicPr>
          <p:cNvPr id="8" name="Picture 7">
            <a:extLst>
              <a:ext uri="{FF2B5EF4-FFF2-40B4-BE49-F238E27FC236}">
                <a16:creationId xmlns:a16="http://schemas.microsoft.com/office/drawing/2014/main" id="{E5520F3B-B3A7-13D3-7872-442D057C6173}"/>
              </a:ext>
            </a:extLst>
          </p:cNvPr>
          <p:cNvPicPr>
            <a:picLocks noChangeAspect="1"/>
          </p:cNvPicPr>
          <p:nvPr/>
        </p:nvPicPr>
        <p:blipFill>
          <a:blip r:embed="rId5"/>
          <a:stretch>
            <a:fillRect/>
          </a:stretch>
        </p:blipFill>
        <p:spPr>
          <a:xfrm>
            <a:off x="9027795" y="914399"/>
            <a:ext cx="2981325" cy="2705100"/>
          </a:xfrm>
          <a:prstGeom prst="rect">
            <a:avLst/>
          </a:prstGeom>
        </p:spPr>
      </p:pic>
    </p:spTree>
    <p:extLst>
      <p:ext uri="{BB962C8B-B14F-4D97-AF65-F5344CB8AC3E}">
        <p14:creationId xmlns:p14="http://schemas.microsoft.com/office/powerpoint/2010/main" val="169169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AF6C-B66E-46C0-B30B-E23EF6843499}"/>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075432-CB60-4824-8D46-AD585D21BA11}"/>
                  </a:ext>
                </a:extLst>
              </p:cNvPr>
              <p:cNvSpPr>
                <a:spLocks noGrp="1"/>
              </p:cNvSpPr>
              <p:nvPr>
                <p:ph idx="1"/>
              </p:nvPr>
            </p:nvSpPr>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length of module of vector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Euclidean space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ra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ad>
                        <m:radPr>
                          <m:deg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radPr>
                        <m:deg/>
                        <m:e>
                          <m:nary>
                            <m:naryPr>
                              <m:chr m:val="∑"/>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𝑟</m:t>
                              </m:r>
                            </m:sup>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nary>
                        </m:e>
                      </m:ra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 notation |.| also denotes absolute value of scalar and determinant of square matrix. Note, determinant is only defined for square matrix. Let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be two square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matrices, we have:</a:t>
                </a:r>
              </a:p>
              <a:p>
                <a:pPr marL="0" marR="0" indent="0" algn="ctr">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cA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c</a:t>
                </a:r>
                <a:r>
                  <a:rPr lang="en-US" sz="2000" i="1" baseline="30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where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scalar</a:t>
                </a:r>
              </a:p>
              <a:p>
                <a:pPr marL="0" marR="0" indent="0" algn="ctr">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ctr">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AB</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If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has nonzero determinant (≠0), there exists its inverse denoted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such that: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𝐼</m:t>
                      </m:r>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Where </a:t>
                </a:r>
                <a:r>
                  <a:rPr lang="en-US" sz="2000" i="1"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is identity matrix. If matrix </a:t>
                </a:r>
                <a:r>
                  <a:rPr lang="en-US" sz="2000" i="1" dirty="0">
                    <a:effectLst/>
                    <a:latin typeface="Times New Roman" panose="02020603050405020304" pitchFamily="18" charset="0"/>
                    <a:ea typeface="SimSun" panose="02010600030101010101" pitchFamily="2" charset="-122"/>
                  </a:rPr>
                  <a:t>A</a:t>
                </a:r>
                <a:r>
                  <a:rPr lang="en-US" sz="2000" dirty="0">
                    <a:effectLst/>
                    <a:latin typeface="Times New Roman" panose="02020603050405020304" pitchFamily="18" charset="0"/>
                    <a:ea typeface="SimSun" panose="02010600030101010101" pitchFamily="2" charset="-122"/>
                  </a:rPr>
                  <a:t> has its inverse, </a:t>
                </a:r>
                <a:r>
                  <a:rPr lang="en-US" sz="2000" i="1" dirty="0">
                    <a:effectLst/>
                    <a:latin typeface="Times New Roman" panose="02020603050405020304" pitchFamily="18" charset="0"/>
                    <a:ea typeface="SimSun" panose="02010600030101010101" pitchFamily="2" charset="-122"/>
                  </a:rPr>
                  <a:t>A</a:t>
                </a:r>
                <a:r>
                  <a:rPr lang="en-US" sz="2000" dirty="0">
                    <a:effectLst/>
                    <a:latin typeface="Times New Roman" panose="02020603050405020304" pitchFamily="18" charset="0"/>
                    <a:ea typeface="SimSun" panose="02010600030101010101" pitchFamily="2" charset="-122"/>
                  </a:rPr>
                  <a:t> is called invertible or non-singular.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Let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be two invertible matrices, we have:</a:t>
                </a:r>
              </a:p>
              <a:p>
                <a:pPr marL="0" marR="0" indent="0" algn="ctr">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AB</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1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ctr">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03075432-CB60-4824-8D46-AD585D21BA11}"/>
                  </a:ext>
                </a:extLst>
              </p:cNvPr>
              <p:cNvSpPr>
                <a:spLocks noGrp="1" noRot="1" noChangeAspect="1" noMove="1" noResize="1" noEditPoints="1" noAdjustHandles="1" noChangeArrowheads="1" noChangeShapeType="1" noTextEdit="1"/>
              </p:cNvSpPr>
              <p:nvPr>
                <p:ph idx="1"/>
              </p:nvPr>
            </p:nvSpPr>
            <p:spPr>
              <a:blipFill>
                <a:blip r:embed="rId4"/>
                <a:stretch>
                  <a:fillRect l="-638" t="-589" r="-580" b="-34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F2C7590-6CC1-43F8-9DD7-F8467101CEBC}"/>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9209466D-0B30-4CD9-AA18-867231673270}"/>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ADDA82F4-BDA7-42A6-A20E-DCBC7566F9B3}"/>
              </a:ext>
            </a:extLst>
          </p:cNvPr>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3238040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196948" y="914399"/>
            <a:ext cx="11802793" cy="5176066"/>
          </a:xfrm>
        </p:spPr>
        <p:txBody>
          <a:bodyPr>
            <a:noAutofit/>
          </a:bodyPr>
          <a:lstStyle/>
          <a:p>
            <a:pPr marL="274320" indent="-274320">
              <a:buFont typeface="+mj-lt"/>
              <a:buAutoNum type="arabicPeriod"/>
            </a:pPr>
            <a:r>
              <a:rPr lang="en-US" sz="1600" dirty="0" err="1"/>
              <a:t>Bilmes</a:t>
            </a:r>
            <a:r>
              <a:rPr lang="en-US" sz="1600" dirty="0"/>
              <a:t>, J. A. (1998). A Gentle Tutorial of the EM Algorithm and its Application to Parameter Estimation for Gaussian Mixture and Hidden Markov Models. International Computer Science Institute, Department of Electrical Engineering and Computer Science. Berkeley: University of Washington. Retrieved from http://melodi.ee.washington.edu/people/bilmes/mypubs/bilmes1997-em.pdf</a:t>
            </a:r>
          </a:p>
          <a:p>
            <a:pPr marL="274320" indent="-274320">
              <a:buFont typeface="+mj-lt"/>
              <a:buAutoNum type="arabicPeriod"/>
            </a:pPr>
            <a:r>
              <a:rPr lang="en-US" sz="1600" dirty="0"/>
              <a:t>Burden, R. L., &amp; </a:t>
            </a:r>
            <a:r>
              <a:rPr lang="en-US" sz="1600" dirty="0" err="1"/>
              <a:t>Faires</a:t>
            </a:r>
            <a:r>
              <a:rPr lang="en-US" sz="1600" dirty="0"/>
              <a:t>, D. J. (2011). Numerical Analysis (9th Edition ed.). (M. </a:t>
            </a:r>
            <a:r>
              <a:rPr lang="en-US" sz="1600" dirty="0" err="1"/>
              <a:t>Julet</a:t>
            </a:r>
            <a:r>
              <a:rPr lang="en-US" sz="1600" dirty="0"/>
              <a:t>, Ed.) Brooks/Cole Cengage Learning.</a:t>
            </a:r>
          </a:p>
          <a:p>
            <a:pPr marL="274320" indent="-274320">
              <a:buFont typeface="+mj-lt"/>
              <a:buAutoNum type="arabicPeriod"/>
            </a:pPr>
            <a:r>
              <a:rPr lang="en-US" sz="1600" dirty="0"/>
              <a:t>Dempster, A. P., Laird, N. M., &amp; Rubin, D. B. (1977). Maximum Likelihood from Incomplete Data via the EM Algorithm. (M. Stone, Ed.) Journal of the Royal Statistical Society, Series B (Methodological), 39(1), 1-38.</a:t>
            </a:r>
          </a:p>
          <a:p>
            <a:pPr marL="274320" indent="-274320">
              <a:buFont typeface="+mj-lt"/>
              <a:buAutoNum type="arabicPeriod"/>
            </a:pPr>
            <a:r>
              <a:rPr lang="en-US" sz="1600" dirty="0" err="1"/>
              <a:t>Hardle</a:t>
            </a:r>
            <a:r>
              <a:rPr lang="en-US" sz="1600" dirty="0"/>
              <a:t>, W., &amp; Simar, L. (2013). Applied Multivariate Statistical Analysis. Berlin, Germany: Research Data Center, School of Business and Economics, Humboldt University.</a:t>
            </a:r>
          </a:p>
          <a:p>
            <a:pPr marL="274320" indent="-274320">
              <a:buFont typeface="+mj-lt"/>
              <a:buAutoNum type="arabicPeriod"/>
            </a:pPr>
            <a:r>
              <a:rPr lang="en-US" sz="1600" dirty="0" err="1"/>
              <a:t>Jebara</a:t>
            </a:r>
            <a:r>
              <a:rPr lang="en-US" sz="1600" dirty="0"/>
              <a:t>, T. (2015). The Exponential Family of Distributions. Columbia University, Computer Science Department. New York: Columbia Machine Learning Lab. Retrieved April 27, 2016, from http://www.cs.columbia.edu/~jebara/4771/tutorials/lecture12.pdf</a:t>
            </a:r>
          </a:p>
          <a:p>
            <a:pPr marL="274320" indent="-274320">
              <a:buFont typeface="+mj-lt"/>
              <a:buAutoNum type="arabicPeriod"/>
            </a:pPr>
            <a:r>
              <a:rPr lang="en-US" sz="1600" dirty="0"/>
              <a:t>Jia, Y.-B. (2013). Lagrange Multipliers. Lecture notes on course “Problem Solving Techniques for Applied Computer Science”, Iowa State University of Science and Technology, USA.</a:t>
            </a:r>
          </a:p>
          <a:p>
            <a:pPr marL="274320" indent="-274320">
              <a:buFont typeface="+mj-lt"/>
              <a:buAutoNum type="arabicPeriod"/>
            </a:pPr>
            <a:r>
              <a:rPr lang="en-US" sz="1600" dirty="0"/>
              <a:t>Montgomery, D. C., &amp; </a:t>
            </a:r>
            <a:r>
              <a:rPr lang="en-US" sz="1600" dirty="0" err="1"/>
              <a:t>Runger</a:t>
            </a:r>
            <a:r>
              <a:rPr lang="en-US" sz="1600" dirty="0"/>
              <a:t>, G. C. (2003). Applied Statistics and Probability for Engineers (3rd Edition ed.). New York, NY, USA: John Wiley &amp; Sons, Inc.</a:t>
            </a:r>
          </a:p>
          <a:p>
            <a:pPr marL="274320" indent="-274320">
              <a:buFont typeface="+mj-lt"/>
              <a:buAutoNum type="arabicPeriod"/>
            </a:pPr>
            <a:r>
              <a:rPr lang="en-US" sz="1600" dirty="0"/>
              <a:t>Nguyen, L. (2015). Matrix Analysis and Calculus (1st ed.). (C. Evans, Ed.) Hanoi, Vietnam: Lambert Academic Publishing. Retrieved from https://www.shuyuan.sg/store/gb/book/matrix-analysis-and-calculus/isbn/978-3-659-69400-4</a:t>
            </a:r>
          </a:p>
          <a:p>
            <a:pPr marL="274320" indent="-274320">
              <a:buFont typeface="+mj-lt"/>
              <a:buAutoNum type="arabicPeriod"/>
            </a:pPr>
            <a:r>
              <a:rPr lang="en-US" sz="1600" dirty="0"/>
              <a:t>Rao, R. C. (1955, June). Estimation and tests of significance in factor analysis. Psychometrika, 20(2), 93-111. doi:10.1007/BF02288983</a:t>
            </a:r>
          </a:p>
          <a:p>
            <a:pPr marL="274320" indent="-274320">
              <a:buFont typeface="+mj-lt"/>
              <a:buAutoNum type="arabicPeriod"/>
            </a:pPr>
            <a:r>
              <a:rPr lang="en-US" sz="1600" dirty="0"/>
              <a:t>Rosen, K. H. (2012). Discrete Mathematics and Its Applications (7nd Edition ed.). (M. Lange, Ed.) McGraw-Hill Companies.</a:t>
            </a:r>
          </a:p>
          <a:p>
            <a:pPr marL="274320" indent="-274320">
              <a:buFont typeface="+mj-lt"/>
              <a:buAutoNum type="arabicPeriod"/>
            </a:pPr>
            <a:r>
              <a:rPr lang="en-US" sz="1600" dirty="0" err="1"/>
              <a:t>StackExchange</a:t>
            </a:r>
            <a:r>
              <a:rPr lang="en-US" sz="1600" dirty="0"/>
              <a:t>. (2013, November 19). Eigenvalues of the product of 2 symmetric matrices. (Stack Exchange Network) Retrieved February 9, 2018, from Mathematics </a:t>
            </a:r>
            <a:r>
              <a:rPr lang="en-US" sz="1600" dirty="0" err="1"/>
              <a:t>StackExchange</a:t>
            </a:r>
            <a:r>
              <a:rPr lang="en-US" sz="1600" dirty="0"/>
              <a:t>: https://math.stackexchange.com/questions/573583/eigenvalues-of-the-product-of-2-symmetric-matrices</a:t>
            </a:r>
          </a:p>
        </p:txBody>
      </p:sp>
      <p:sp>
        <p:nvSpPr>
          <p:cNvPr id="4" name="Date Placeholder 3"/>
          <p:cNvSpPr>
            <a:spLocks noGrp="1"/>
          </p:cNvSpPr>
          <p:nvPr>
            <p:ph type="dt" sz="half" idx="10"/>
          </p:nvPr>
        </p:nvSpPr>
        <p:spPr/>
        <p:txBody>
          <a:bodyPr/>
          <a:lstStyle/>
          <a:p>
            <a:r>
              <a:rPr lang="en-US"/>
              <a:t>27/04/2022</a:t>
            </a:r>
          </a:p>
        </p:txBody>
      </p:sp>
      <p:sp>
        <p:nvSpPr>
          <p:cNvPr id="5" name="Footer Placeholder 4"/>
          <p:cNvSpPr>
            <a:spLocks noGrp="1"/>
          </p:cNvSpPr>
          <p:nvPr>
            <p:ph type="ftr" sz="quarter" idx="11"/>
          </p:nvPr>
        </p:nvSpPr>
        <p:spPr/>
        <p:txBody>
          <a:bodyPr/>
          <a:lstStyle/>
          <a:p>
            <a:r>
              <a:rPr lang="pt-BR"/>
              <a:t>EM Tutorial P1 -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70</a:t>
            </a:fld>
            <a:endParaRPr lang="en-US"/>
          </a:p>
        </p:txBody>
      </p:sp>
    </p:spTree>
    <p:extLst>
      <p:ext uri="{BB962C8B-B14F-4D97-AF65-F5344CB8AC3E}">
        <p14:creationId xmlns:p14="http://schemas.microsoft.com/office/powerpoint/2010/main" val="1065549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196948" y="914399"/>
            <a:ext cx="11802793" cy="5176066"/>
          </a:xfrm>
        </p:spPr>
        <p:txBody>
          <a:bodyPr>
            <a:noAutofit/>
          </a:bodyPr>
          <a:lstStyle/>
          <a:p>
            <a:pPr marL="274320" indent="-274320">
              <a:buFont typeface="+mj-lt"/>
              <a:buAutoNum type="arabicPeriod" startAt="12"/>
            </a:pPr>
            <a:r>
              <a:rPr lang="en-US" sz="1450" dirty="0" err="1"/>
              <a:t>Steorts</a:t>
            </a:r>
            <a:r>
              <a:rPr lang="en-US" sz="1450" dirty="0"/>
              <a:t>, R. (2018). The Multivariate Distributions: Normal and Wishart. Duke University. Rebecca </a:t>
            </a:r>
            <a:r>
              <a:rPr lang="en-US" sz="1450" dirty="0" err="1"/>
              <a:t>Steorts</a:t>
            </a:r>
            <a:r>
              <a:rPr lang="en-US" sz="1450" dirty="0"/>
              <a:t> Homepage. Retrieved October 21, 2020, from http://www2.stat.duke.edu/~rcs46/lecturesModernBayes/601-module10-multivariate-normal/multivariate-normal.pdf</a:t>
            </a:r>
          </a:p>
          <a:p>
            <a:pPr marL="274320" indent="-274320">
              <a:buFont typeface="+mj-lt"/>
              <a:buAutoNum type="arabicPeriod" startAt="12"/>
            </a:pPr>
            <a:r>
              <a:rPr lang="en-US" sz="1450" dirty="0"/>
              <a:t>Ta, P. D. (2014). Numerical Analysis Lecture Notes. Vietnam Institute of Mathematics, Numerical Analysis and Scientific Computing. Hanoi: Vietnam Institute of Mathematics. Retrieved 2014</a:t>
            </a:r>
          </a:p>
          <a:p>
            <a:pPr marL="274320" indent="-274320">
              <a:buFont typeface="+mj-lt"/>
              <a:buAutoNum type="arabicPeriod" startAt="12"/>
            </a:pPr>
            <a:r>
              <a:rPr lang="en-US" sz="1450" dirty="0"/>
              <a:t>Wikipedia. (2014, August 4). </a:t>
            </a:r>
            <a:r>
              <a:rPr lang="en-US" sz="1450" dirty="0" err="1"/>
              <a:t>Karush</a:t>
            </a:r>
            <a:r>
              <a:rPr lang="en-US" sz="1450" dirty="0"/>
              <a:t>–Kuhn–Tucker conditions. (Wikimedia Foundation) Retrieved November 16, 2014, from Wikipedia website: http://en.wikipedia.org/wiki/</a:t>
            </a:r>
            <a:r>
              <a:rPr lang="en-US" sz="1450" dirty="0" err="1"/>
              <a:t>Karush</a:t>
            </a:r>
            <a:r>
              <a:rPr lang="en-US" sz="1450" dirty="0"/>
              <a:t>–Kuhn–</a:t>
            </a:r>
            <a:r>
              <a:rPr lang="en-US" sz="1450" dirty="0" err="1"/>
              <a:t>Tucker_conditions</a:t>
            </a:r>
            <a:endParaRPr lang="en-US" sz="1450" dirty="0"/>
          </a:p>
          <a:p>
            <a:pPr marL="274320" indent="-274320">
              <a:buFont typeface="+mj-lt"/>
              <a:buAutoNum type="arabicPeriod" startAt="12"/>
            </a:pPr>
            <a:r>
              <a:rPr lang="en-US" sz="1450" dirty="0"/>
              <a:t>Wikipedia. (2014, October 10). Set (mathematics). (A. Rubin, Editor, &amp; Wikimedia Foundation) Retrieved October 11, 2014, from Wikipedia website: http://en.wikipedia.org/wiki/Set_(mathematics)</a:t>
            </a:r>
          </a:p>
          <a:p>
            <a:pPr marL="274320" indent="-274320">
              <a:buFont typeface="+mj-lt"/>
              <a:buAutoNum type="arabicPeriod" startAt="12"/>
            </a:pPr>
            <a:r>
              <a:rPr lang="en-US" sz="1450" dirty="0"/>
              <a:t>Wikipedia. (2016, March September). Exponential family. (Wikimedia Foundation) Retrieved 2015, from Wikipedia website: https://en.wikipedia.org/wiki/Exponential_family</a:t>
            </a:r>
          </a:p>
          <a:p>
            <a:pPr marL="274320" indent="-274320">
              <a:buFont typeface="+mj-lt"/>
              <a:buAutoNum type="arabicPeriod" startAt="12"/>
            </a:pPr>
            <a:r>
              <a:rPr lang="en-US" sz="1450" dirty="0"/>
              <a:t>Wikipedia. (2017, February 27). Commuting matrices. (Wikimedia Foundation) Retrieved February 9, 2018, from Wikipedia website: https://en.wikipedia.org/wiki/Commuting_matrices</a:t>
            </a:r>
          </a:p>
          <a:p>
            <a:pPr marL="274320" indent="-274320">
              <a:buFont typeface="+mj-lt"/>
              <a:buAutoNum type="arabicPeriod" startAt="12"/>
            </a:pPr>
            <a:r>
              <a:rPr lang="en-US" sz="1450" dirty="0"/>
              <a:t>Wikipedia. (2017, November 27). Diagonalizable matrix. (Wikimedia Foundation) Retrieved February 10, 2018, from Wikipedia website: https://en.wikipedia.org/wiki/Diagonalizable_matrix#Simultaneous_diagonalization</a:t>
            </a:r>
          </a:p>
          <a:p>
            <a:pPr marL="274320" indent="-274320">
              <a:buFont typeface="+mj-lt"/>
              <a:buAutoNum type="arabicPeriod" startAt="12"/>
            </a:pPr>
            <a:r>
              <a:rPr lang="en-US" sz="1450" dirty="0"/>
              <a:t>Wikipedia. (2017, March 2). Maximum a posteriori estimation. (Wikimedia Foundation) Retrieved April 15, 2017, from Wikipedia website: https://en.wikipedia.org/wiki/Maximum_a_posteriori_estimation</a:t>
            </a:r>
          </a:p>
          <a:p>
            <a:pPr marL="274320" indent="-274320">
              <a:buFont typeface="+mj-lt"/>
              <a:buAutoNum type="arabicPeriod" startAt="12"/>
            </a:pPr>
            <a:r>
              <a:rPr lang="en-US" sz="1450" dirty="0"/>
              <a:t>Wikipedia. (2018, January 15). Conjugate prior. (Wikimedia Foundation) Retrieved February 15, 2018, from Wikipedia website: https://en.wikipedia.org/wiki/Conjugate_prior</a:t>
            </a:r>
          </a:p>
          <a:p>
            <a:pPr marL="274320" indent="-274320">
              <a:buFont typeface="+mj-lt"/>
              <a:buAutoNum type="arabicPeriod" startAt="12"/>
            </a:pPr>
            <a:r>
              <a:rPr lang="en-US" sz="1450" dirty="0"/>
              <a:t>Wikipedia. (2018, January 28). Gradient descent. (Wikimedia Foundation) Retrieved February 20, 2018, from Wikipedia website: https://en.wikipedia.org/wiki/Gradient_descent</a:t>
            </a:r>
          </a:p>
          <a:p>
            <a:pPr marL="274320" indent="-274320">
              <a:buFont typeface="+mj-lt"/>
              <a:buAutoNum type="arabicPeriod" startAt="12"/>
            </a:pPr>
            <a:r>
              <a:rPr lang="en-US" sz="1450" dirty="0"/>
              <a:t>Wikipedia. (2018, January 7). Symmetry of second derivatives. (Wikimedia Foundation) Retrieved February 10, 2018, from Wikipedia website: https://en.wikipedia.org/wiki/Symmetry_of_second_derivatives</a:t>
            </a:r>
          </a:p>
          <a:p>
            <a:pPr marL="274320" indent="-274320">
              <a:buFont typeface="+mj-lt"/>
              <a:buAutoNum type="arabicPeriod" startAt="12"/>
            </a:pPr>
            <a:r>
              <a:rPr lang="en-US" sz="1450" dirty="0" err="1"/>
              <a:t>Zivot</a:t>
            </a:r>
            <a:r>
              <a:rPr lang="en-US" sz="1450" dirty="0"/>
              <a:t>, E. (2009). Maximum Likelihood Estimation. Lecture Notes on course "Econometric Theory I: Estimation and Inference (first quarter, second year PhD)", University of Washington, Seattle, Washington, USA.</a:t>
            </a:r>
          </a:p>
        </p:txBody>
      </p:sp>
      <p:sp>
        <p:nvSpPr>
          <p:cNvPr id="4" name="Date Placeholder 3"/>
          <p:cNvSpPr>
            <a:spLocks noGrp="1"/>
          </p:cNvSpPr>
          <p:nvPr>
            <p:ph type="dt" sz="half" idx="10"/>
          </p:nvPr>
        </p:nvSpPr>
        <p:spPr/>
        <p:txBody>
          <a:bodyPr/>
          <a:lstStyle/>
          <a:p>
            <a:r>
              <a:rPr lang="en-US"/>
              <a:t>27/04/2022</a:t>
            </a:r>
          </a:p>
        </p:txBody>
      </p:sp>
      <p:sp>
        <p:nvSpPr>
          <p:cNvPr id="5" name="Footer Placeholder 4"/>
          <p:cNvSpPr>
            <a:spLocks noGrp="1"/>
          </p:cNvSpPr>
          <p:nvPr>
            <p:ph type="ftr" sz="quarter" idx="11"/>
          </p:nvPr>
        </p:nvSpPr>
        <p:spPr/>
        <p:txBody>
          <a:bodyPr/>
          <a:lstStyle/>
          <a:p>
            <a:r>
              <a:rPr lang="pt-BR"/>
              <a:t>EM Tutorial P1 -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71</a:t>
            </a:fld>
            <a:endParaRPr lang="en-US"/>
          </a:p>
        </p:txBody>
      </p:sp>
    </p:spTree>
    <p:extLst>
      <p:ext uri="{BB962C8B-B14F-4D97-AF65-F5344CB8AC3E}">
        <p14:creationId xmlns:p14="http://schemas.microsoft.com/office/powerpoint/2010/main" val="35417768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attention</a:t>
            </a:r>
          </a:p>
        </p:txBody>
      </p:sp>
      <p:sp>
        <p:nvSpPr>
          <p:cNvPr id="4" name="Slide Number Placeholder 3"/>
          <p:cNvSpPr>
            <a:spLocks noGrp="1"/>
          </p:cNvSpPr>
          <p:nvPr>
            <p:ph type="sldNum" sz="quarter" idx="12"/>
          </p:nvPr>
        </p:nvSpPr>
        <p:spPr/>
        <p:txBody>
          <a:bodyPr/>
          <a:lstStyle/>
          <a:p>
            <a:fld id="{5DB5036F-1FF2-46C4-8D2B-59C7E3B91952}" type="slidenum">
              <a:rPr lang="en-US" smtClean="0"/>
              <a:pPr/>
              <a:t>72</a:t>
            </a:fld>
            <a:endParaRPr lang="en-US"/>
          </a:p>
        </p:txBody>
      </p:sp>
      <p:sp>
        <p:nvSpPr>
          <p:cNvPr id="3" name="Footer Placeholder 2"/>
          <p:cNvSpPr>
            <a:spLocks noGrp="1"/>
          </p:cNvSpPr>
          <p:nvPr>
            <p:ph type="ftr" sz="quarter" idx="11"/>
          </p:nvPr>
        </p:nvSpPr>
        <p:spPr/>
        <p:txBody>
          <a:bodyPr/>
          <a:lstStyle/>
          <a:p>
            <a:r>
              <a:rPr lang="pt-BR"/>
              <a:t>EM Tutorial P1 - Loc Nguyen</a:t>
            </a:r>
            <a:endParaRPr lang="en-US"/>
          </a:p>
        </p:txBody>
      </p:sp>
      <p:sp>
        <p:nvSpPr>
          <p:cNvPr id="5" name="Date Placeholder 4"/>
          <p:cNvSpPr>
            <a:spLocks noGrp="1"/>
          </p:cNvSpPr>
          <p:nvPr>
            <p:ph type="dt" sz="half" idx="10"/>
          </p:nvPr>
        </p:nvSpPr>
        <p:spPr/>
        <p:txBody>
          <a:bodyPr/>
          <a:lstStyle/>
          <a:p>
            <a:r>
              <a:rPr lang="en-US"/>
              <a:t>27/04/2022</a:t>
            </a:r>
          </a:p>
        </p:txBody>
      </p:sp>
    </p:spTree>
    <p:extLst>
      <p:ext uri="{BB962C8B-B14F-4D97-AF65-F5344CB8AC3E}">
        <p14:creationId xmlns:p14="http://schemas.microsoft.com/office/powerpoint/2010/main" val="1326608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B8D0D-F3DB-4B3C-8A4A-3C2ED431AB21}"/>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62B989-6177-4936-B691-D86071A8F9C3}"/>
                  </a:ext>
                </a:extLst>
              </p:cNvPr>
              <p:cNvSpPr>
                <a:spLocks noGrp="1"/>
              </p:cNvSpPr>
              <p:nvPr>
                <p:ph idx="1"/>
              </p:nvPr>
            </p:nvSpPr>
            <p:spPr>
              <a:xfrm>
                <a:off x="253218" y="914399"/>
                <a:ext cx="11662117" cy="5176066"/>
              </a:xfrm>
            </p:spPr>
            <p:txBody>
              <a:bodyPr>
                <a:noAutofit/>
              </a:bodyPr>
              <a:lstStyle/>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Given invertible matrix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it is called orthogonal matrix if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 A</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which means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 A</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Of course, orthogonal matrix is symmetric. Product (multiplication operator) of two matrices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m</a:t>
                </a:r>
                <a:r>
                  <a:rPr lang="en-US" sz="1800"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B</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800"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𝐴𝐵</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𝐶</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mPr>
                                  <m:mr>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𝑐</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11</m:t>
                                          </m:r>
                                        </m:sub>
                                      </m:sSub>
                                    </m:e>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𝑐</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12</m:t>
                                          </m:r>
                                        </m:sub>
                                      </m:sSub>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𝑐</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1</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𝑘</m:t>
                                          </m:r>
                                        </m:sub>
                                      </m:sSub>
                                    </m:e>
                                  </m:mr>
                                  <m:mr>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𝑐</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21</m:t>
                                          </m:r>
                                        </m:sub>
                                      </m:sSub>
                                    </m:e>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𝑐</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22</m:t>
                                          </m:r>
                                        </m:sub>
                                      </m:sSub>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𝑐</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2</m:t>
                                          </m:r>
                                          <m:r>
                                            <a:rPr lang="en-US" sz="1800" i="1">
                                              <a:effectLst/>
                                              <a:latin typeface="Cambria Math" panose="02040503050406030204" pitchFamily="18" charset="0"/>
                                              <a:ea typeface="Cambria Math" panose="02040503050406030204" pitchFamily="18" charset="0"/>
                                              <a:cs typeface="Cambria Math" panose="02040503050406030204" pitchFamily="18" charset="0"/>
                                            </a:rPr>
                                            <m:t>𝑘</m:t>
                                          </m:r>
                                        </m:sub>
                                      </m:sSub>
                                    </m:e>
                                  </m:mr>
                                  <m:mr>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mr>
                                  <m:mr>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𝑐</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𝑚</m:t>
                                          </m:r>
                                          <m:r>
                                            <a:rPr lang="en-US" sz="1800" i="1">
                                              <a:effectLst/>
                                              <a:latin typeface="Cambria Math" panose="02040503050406030204" pitchFamily="18" charset="0"/>
                                              <a:ea typeface="Cambria Math" panose="02040503050406030204" pitchFamily="18" charset="0"/>
                                              <a:cs typeface="Cambria Math" panose="02040503050406030204" pitchFamily="18" charset="0"/>
                                            </a:rPr>
                                            <m:t>1</m:t>
                                          </m:r>
                                        </m:sub>
                                      </m:sSub>
                                    </m:e>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𝑐</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𝑚</m:t>
                                          </m:r>
                                          <m:r>
                                            <a:rPr lang="en-US" sz="1800" i="1">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18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18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800" i="1">
                                              <a:effectLst/>
                                              <a:latin typeface="Cambria Math" panose="02040503050406030204" pitchFamily="18" charset="0"/>
                                              <a:ea typeface="Cambria Math" panose="02040503050406030204" pitchFamily="18" charset="0"/>
                                              <a:cs typeface="Cambria Math" panose="02040503050406030204" pitchFamily="18" charset="0"/>
                                            </a:rPr>
                                            <m:t>𝑐</m:t>
                                          </m:r>
                                        </m:e>
                                        <m:sub>
                                          <m:r>
                                            <a:rPr lang="en-US" sz="1800" i="1">
                                              <a:effectLst/>
                                              <a:latin typeface="Cambria Math" panose="02040503050406030204" pitchFamily="18" charset="0"/>
                                              <a:ea typeface="Cambria Math" panose="02040503050406030204" pitchFamily="18" charset="0"/>
                                              <a:cs typeface="Cambria Math" panose="02040503050406030204" pitchFamily="18" charset="0"/>
                                            </a:rPr>
                                            <m:t>𝑚𝑘</m:t>
                                          </m:r>
                                        </m:sub>
                                      </m:sSub>
                                    </m:e>
                                  </m:mr>
                                </m:m>
                              </m:e>
                            </m:d>
                          </m:e>
                        </m:mr>
                        <m:m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𝑣</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𝑖𝑣</m:t>
                                    </m:r>
                                  </m:sub>
                                </m:sSub>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𝑏</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𝑣𝑗</m:t>
                                    </m:r>
                                  </m:sub>
                                </m:sSub>
                              </m:e>
                            </m:nary>
                          </m:e>
                        </m:mr>
                      </m:m>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Square matrix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symmetric if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a</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ij</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ji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for all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j</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symmetric then,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If both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B</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are symmetric with the same number of rows and columns then, they are commutative such that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AB</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BA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with note that the product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AB</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BA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produces a symmetric matrix. Given invertible matrix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if it is symmetric, its inverse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symmetric too. Given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matrices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such that their product (multiplication operator) is valid,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b>
                              </m:sSub>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bSup>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Given square matrix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tr(</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trace operator which takes sum of its diagonal elements.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tr</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𝐴</m:t>
                          </m:r>
                        </m:e>
                      </m:d>
                      <m: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𝑖𝑖</m:t>
                              </m:r>
                            </m:sub>
                          </m:sSub>
                        </m:e>
                      </m:nary>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B062B989-6177-4936-B691-D86071A8F9C3}"/>
                  </a:ext>
                </a:extLst>
              </p:cNvPr>
              <p:cNvSpPr>
                <a:spLocks noGrp="1" noRot="1" noChangeAspect="1" noMove="1" noResize="1" noEditPoints="1" noAdjustHandles="1" noChangeArrowheads="1" noChangeShapeType="1" noTextEdit="1"/>
              </p:cNvSpPr>
              <p:nvPr>
                <p:ph idx="1"/>
              </p:nvPr>
            </p:nvSpPr>
            <p:spPr>
              <a:xfrm>
                <a:off x="253218" y="914399"/>
                <a:ext cx="11662117" cy="5176066"/>
              </a:xfrm>
              <a:blipFill>
                <a:blip r:embed="rId4"/>
                <a:stretch>
                  <a:fillRect l="-470" t="-589" r="-418" b="-400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1E0B9B8-D88F-498A-81EC-CE002C6C0234}"/>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DB7A687F-8C61-4978-9614-5310CBBC2A95}"/>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0516526C-2799-40BF-AC06-BDD8D5FAE597}"/>
              </a:ext>
            </a:extLst>
          </p:cNvPr>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537272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F12EA-F6A8-46DC-8D24-6CD4D3A9FCFC}"/>
              </a:ext>
            </a:extLst>
          </p:cNvPr>
          <p:cNvSpPr>
            <a:spLocks noGrp="1"/>
          </p:cNvSpPr>
          <p:nvPr>
            <p:ph type="title"/>
          </p:nvPr>
        </p:nvSpPr>
        <p:spPr/>
        <p:txBody>
          <a:bodyPr/>
          <a:lstStyle/>
          <a:p>
            <a:r>
              <a:rPr lang="en-US" dirty="0"/>
              <a:t>1. Basic concepts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2DCDA08-A2A4-4FD4-9D99-F1571EF17FAD}"/>
                  </a:ext>
                </a:extLst>
              </p:cNvPr>
              <p:cNvSpPr>
                <a:spLocks noGrp="1"/>
              </p:cNvSpPr>
              <p:nvPr>
                <p:ph idx="1"/>
              </p:nvPr>
            </p:nvSpPr>
            <p:spPr>
              <a:xfrm>
                <a:off x="422031" y="914399"/>
                <a:ext cx="11324492"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Given invertible matrix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rows and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columns), Jordan decomposition theorem (</a:t>
                </a:r>
                <a:r>
                  <a:rPr lang="en-US" sz="2000" dirty="0" err="1">
                    <a:effectLst/>
                    <a:latin typeface="Times New Roman" panose="02020603050405020304" pitchFamily="18" charset="0"/>
                    <a:ea typeface="SimSun" panose="02010600030101010101" pitchFamily="2" charset="-122"/>
                    <a:cs typeface="Times New Roman" panose="02020603050405020304" pitchFamily="18" charset="0"/>
                  </a:rPr>
                  <a:t>Hardle</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&amp; Simar, 2013, p. 63) stated that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always decomposed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𝐴</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𝑈</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Λ</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𝑈</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𝑈</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Λ</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𝑈</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𝑈</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Λ</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𝑈</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𝑈</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Λ</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𝑈</m:t>
                      </m:r>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orthogonal matrix composed of eigenvectors. Hence,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U</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called eigenvector matrix.</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𝑈</m:t>
                      </m:r>
                      <m:r>
                        <a:rPr lang="en-US" sz="2000" i="1">
                          <a:effectLst/>
                          <a:latin typeface="Cambria Math" panose="02040503050406030204" pitchFamily="18" charset="0"/>
                          <a:ea typeface="SimSun" panose="02010600030101010101" pitchFamily="2" charset="-122"/>
                          <a:cs typeface="Times New Roman" panose="02020603050405020304" pitchFamily="18" charset="0"/>
                        </a:rPr>
                        <m:t>= </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m>
                                  <m:mPr>
                                    <m:mcs>
                                      <m:mc>
                                        <m:mcPr>
                                          <m:count m:val="2"/>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11</m:t>
                                          </m:r>
                                        </m:sub>
                                      </m:sSub>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21</m:t>
                                          </m:r>
                                        </m:sub>
                                      </m:sSub>
                                    </m:e>
                                  </m:mr>
                                  <m:m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12</m:t>
                                          </m:r>
                                        </m:sub>
                                      </m:sSub>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22</m:t>
                                          </m:r>
                                        </m:sub>
                                      </m:sSub>
                                    </m:e>
                                  </m:mr>
                                </m:m>
                              </m:e>
                              <m:e>
                                <m:m>
                                  <m:mPr>
                                    <m:mcs>
                                      <m:mc>
                                        <m:mcPr>
                                          <m:count m:val="2"/>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Sub>
                                    </m:e>
                                  </m:m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b>
                                      </m:sSub>
                                    </m:e>
                                  </m:mr>
                                </m:m>
                              </m:e>
                            </m:mr>
                            <m:mr>
                              <m:e>
                                <m:m>
                                  <m:mPr>
                                    <m:mcs>
                                      <m:mc>
                                        <m:mcPr>
                                          <m:count m:val="2"/>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sub>
                                      </m:sSub>
                                    </m:e>
                                  </m:mr>
                                </m:m>
                              </m:e>
                              <m:e>
                                <m:m>
                                  <m:mPr>
                                    <m:mcs>
                                      <m:mc>
                                        <m:mcPr>
                                          <m:count m:val="2"/>
                                          <m:mcJc m:val="center"/>
                                        </m:mcPr>
                                      </m:mc>
                                    </m:mcs>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2000" i="1">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𝑛𝑛</m:t>
                                          </m:r>
                                        </m:sub>
                                      </m:sSub>
                                    </m:e>
                                  </m:mr>
                                </m:m>
                              </m:e>
                            </m:mr>
                          </m:m>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There are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column eigenvectors </a:t>
                </a:r>
                <a:r>
                  <a:rPr lang="en-US" sz="2000" b="1" i="1" dirty="0" err="1">
                    <a:effectLst/>
                    <a:latin typeface="Times New Roman" panose="02020603050405020304" pitchFamily="18" charset="0"/>
                    <a:ea typeface="SimSun" panose="02010600030101010101" pitchFamily="2" charset="-122"/>
                    <a:cs typeface="Times New Roman" panose="02020603050405020304" pitchFamily="18" charset="0"/>
                  </a:rPr>
                  <a:t>u</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u</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u</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u</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in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U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and they are mutually orthogonal, </a:t>
                </a:r>
                <a:r>
                  <a:rPr lang="en-US" sz="2000" b="1" i="1" dirty="0" err="1">
                    <a:effectLst/>
                    <a:latin typeface="Times New Roman" panose="02020603050405020304" pitchFamily="18" charset="0"/>
                    <a:ea typeface="SimSun" panose="02010600030101010101" pitchFamily="2" charset="-122"/>
                    <a:cs typeface="Times New Roman" panose="02020603050405020304" pitchFamily="18" charset="0"/>
                  </a:rPr>
                  <a:t>u</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i="1" baseline="30000"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1" i="1" dirty="0" err="1">
                    <a:effectLst/>
                    <a:latin typeface="Times New Roman" panose="02020603050405020304" pitchFamily="18" charset="0"/>
                    <a:ea typeface="SimSun" panose="02010600030101010101" pitchFamily="2" charset="-122"/>
                    <a:cs typeface="Times New Roman" panose="02020603050405020304" pitchFamily="18" charset="0"/>
                  </a:rPr>
                  <a:t>u</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0. Where Λ is diagonal matrix composed of eigenvalues. Hence, Λ is called eigenvalue matrix.</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m:rPr>
                          <m:sty m:val="p"/>
                        </m:rPr>
                        <a:rPr lang="en-US" sz="2000">
                          <a:effectLst/>
                          <a:latin typeface="Cambria Math" panose="02040503050406030204" pitchFamily="18" charset="0"/>
                          <a:ea typeface="Cambria Math" panose="02040503050406030204" pitchFamily="18" charset="0"/>
                          <a:cs typeface="Cambria Math" panose="02040503050406030204" pitchFamily="18" charset="0"/>
                        </a:rPr>
                        <m:t>Λ</m:t>
                      </m:r>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d>
                        <m:d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dPr>
                        <m:e>
                          <m:m>
                            <m:mPr>
                              <m:mcs>
                                <m:mc>
                                  <m:mcPr>
                                    <m:count m:val="4"/>
                                    <m:mcJc m:val="center"/>
                                  </m:mcPr>
                                </m:mc>
                              </m:mcs>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mPr>
                            <m:mr>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𝜆</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1</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𝜆</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2</m:t>
                                    </m:r>
                                  </m:sub>
                                </m:sSub>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mr>
                            <m:mr>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0</m:t>
                                </m:r>
                              </m:e>
                              <m:e>
                                <m:r>
                                  <a:rPr lang="en-US" sz="2000" i="1">
                                    <a:effectLst/>
                                    <a:latin typeface="Cambria Math" panose="02040503050406030204" pitchFamily="18" charset="0"/>
                                    <a:ea typeface="Cambria Math" panose="02040503050406030204" pitchFamily="18" charset="0"/>
                                    <a:cs typeface="Cambria Math" panose="02040503050406030204" pitchFamily="18" charset="0"/>
                                  </a:rPr>
                                  <m:t>⋯</m:t>
                                </m:r>
                              </m:e>
                              <m:e>
                                <m:sSub>
                                  <m:sSubPr>
                                    <m:ctrlPr>
                                      <a:rPr lang="en-US" sz="20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2000" i="1">
                                        <a:effectLst/>
                                        <a:latin typeface="Cambria Math" panose="02040503050406030204" pitchFamily="18" charset="0"/>
                                        <a:ea typeface="Cambria Math" panose="02040503050406030204" pitchFamily="18" charset="0"/>
                                        <a:cs typeface="Cambria Math" panose="02040503050406030204" pitchFamily="18" charset="0"/>
                                      </a:rPr>
                                      <m:t>𝜆</m:t>
                                    </m:r>
                                  </m:e>
                                  <m:sub>
                                    <m:r>
                                      <a:rPr lang="en-US" sz="2000" i="1">
                                        <a:effectLst/>
                                        <a:latin typeface="Cambria Math" panose="02040503050406030204" pitchFamily="18" charset="0"/>
                                        <a:ea typeface="Cambria Math" panose="02040503050406030204" pitchFamily="18" charset="0"/>
                                        <a:cs typeface="Cambria Math" panose="02040503050406030204" pitchFamily="18" charset="0"/>
                                      </a:rPr>
                                      <m:t>𝑟</m:t>
                                    </m:r>
                                  </m:sub>
                                </m:sSub>
                              </m:e>
                            </m:mr>
                          </m:m>
                        </m:e>
                      </m:d>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000" dirty="0">
                    <a:effectLst/>
                    <a:latin typeface="Times New Roman" panose="02020603050405020304" pitchFamily="18" charset="0"/>
                    <a:ea typeface="SimSun" panose="02010600030101010101" pitchFamily="2" charset="-122"/>
                  </a:rPr>
                  <a:t>Where </a:t>
                </a:r>
                <a:r>
                  <a:rPr lang="en-US" sz="2000" i="1" dirty="0" err="1">
                    <a:effectLst/>
                    <a:latin typeface="Times New Roman" panose="02020603050405020304" pitchFamily="18" charset="0"/>
                    <a:ea typeface="SimSun" panose="02010600030101010101" pitchFamily="2" charset="-122"/>
                  </a:rPr>
                  <a:t>λ</a:t>
                </a:r>
                <a:r>
                  <a:rPr lang="en-US" sz="2000" i="1" baseline="-25000" dirty="0" err="1">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are eigenvalues. When invertible matrix </a:t>
                </a:r>
                <a:r>
                  <a:rPr lang="en-US" sz="2000" i="1" dirty="0">
                    <a:effectLst/>
                    <a:latin typeface="Times New Roman" panose="02020603050405020304" pitchFamily="18" charset="0"/>
                    <a:ea typeface="SimSun" panose="02010600030101010101" pitchFamily="2" charset="-122"/>
                  </a:rPr>
                  <a:t>A</a:t>
                </a:r>
                <a:r>
                  <a:rPr lang="en-US" sz="2000" dirty="0">
                    <a:effectLst/>
                    <a:latin typeface="Times New Roman" panose="02020603050405020304" pitchFamily="18" charset="0"/>
                    <a:ea typeface="SimSun" panose="02010600030101010101" pitchFamily="2" charset="-122"/>
                  </a:rPr>
                  <a:t> is decomposed according to Jordan decomposition, we call </a:t>
                </a:r>
                <a:r>
                  <a:rPr lang="en-US" sz="2000" i="1" dirty="0">
                    <a:effectLst/>
                    <a:latin typeface="Times New Roman" panose="02020603050405020304" pitchFamily="18" charset="0"/>
                    <a:ea typeface="SimSun" panose="02010600030101010101" pitchFamily="2" charset="-122"/>
                  </a:rPr>
                  <a:t>A</a:t>
                </a:r>
                <a:r>
                  <a:rPr lang="en-US" sz="2000" dirty="0">
                    <a:effectLst/>
                    <a:latin typeface="Times New Roman" panose="02020603050405020304" pitchFamily="18" charset="0"/>
                    <a:ea typeface="SimSun" panose="02010600030101010101" pitchFamily="2" charset="-122"/>
                  </a:rPr>
                  <a:t> is diagonalized. If </a:t>
                </a:r>
                <a:r>
                  <a:rPr lang="en-US" sz="2000" i="1" dirty="0">
                    <a:effectLst/>
                    <a:latin typeface="Times New Roman" panose="02020603050405020304" pitchFamily="18" charset="0"/>
                    <a:ea typeface="SimSun" panose="02010600030101010101" pitchFamily="2" charset="-122"/>
                  </a:rPr>
                  <a:t>A</a:t>
                </a:r>
                <a:r>
                  <a:rPr lang="en-US" sz="2000" dirty="0">
                    <a:effectLst/>
                    <a:latin typeface="Times New Roman" panose="02020603050405020304" pitchFamily="18" charset="0"/>
                    <a:ea typeface="SimSun" panose="02010600030101010101" pitchFamily="2" charset="-122"/>
                  </a:rPr>
                  <a:t> can be diagonalized, it is called diagonalizable matrix. Of course, if </a:t>
                </a:r>
                <a:r>
                  <a:rPr lang="en-US" sz="2000" i="1" dirty="0">
                    <a:effectLst/>
                    <a:latin typeface="Times New Roman" panose="02020603050405020304" pitchFamily="18" charset="0"/>
                    <a:ea typeface="SimSun" panose="02010600030101010101" pitchFamily="2" charset="-122"/>
                  </a:rPr>
                  <a:t>A</a:t>
                </a:r>
                <a:r>
                  <a:rPr lang="en-US" sz="2000" dirty="0">
                    <a:effectLst/>
                    <a:latin typeface="Times New Roman" panose="02020603050405020304" pitchFamily="18" charset="0"/>
                    <a:ea typeface="SimSun" panose="02010600030101010101" pitchFamily="2" charset="-122"/>
                  </a:rPr>
                  <a:t> is invertible, </a:t>
                </a:r>
                <a:r>
                  <a:rPr lang="en-US" sz="2000" i="1" dirty="0">
                    <a:effectLst/>
                    <a:latin typeface="Times New Roman" panose="02020603050405020304" pitchFamily="18" charset="0"/>
                    <a:ea typeface="SimSun" panose="02010600030101010101" pitchFamily="2" charset="-122"/>
                  </a:rPr>
                  <a:t>A</a:t>
                </a:r>
                <a:r>
                  <a:rPr lang="en-US" sz="2000" dirty="0">
                    <a:effectLst/>
                    <a:latin typeface="Times New Roman" panose="02020603050405020304" pitchFamily="18" charset="0"/>
                    <a:ea typeface="SimSun" panose="02010600030101010101" pitchFamily="2" charset="-122"/>
                  </a:rPr>
                  <a:t> is diagonalizable. There are many documents for matrix diagonalization.</a:t>
                </a:r>
                <a:endParaRPr lang="en-US" sz="2000" dirty="0"/>
              </a:p>
            </p:txBody>
          </p:sp>
        </mc:Choice>
        <mc:Fallback xmlns="">
          <p:sp>
            <p:nvSpPr>
              <p:cNvPr id="3" name="Content Placeholder 2">
                <a:extLst>
                  <a:ext uri="{FF2B5EF4-FFF2-40B4-BE49-F238E27FC236}">
                    <a16:creationId xmlns:a16="http://schemas.microsoft.com/office/drawing/2014/main" id="{62DCDA08-A2A4-4FD4-9D99-F1571EF17FAD}"/>
                  </a:ext>
                </a:extLst>
              </p:cNvPr>
              <p:cNvSpPr>
                <a:spLocks noGrp="1" noRot="1" noChangeAspect="1" noMove="1" noResize="1" noEditPoints="1" noAdjustHandles="1" noChangeArrowheads="1" noChangeShapeType="1" noTextEdit="1"/>
              </p:cNvSpPr>
              <p:nvPr>
                <p:ph idx="1"/>
              </p:nvPr>
            </p:nvSpPr>
            <p:spPr>
              <a:xfrm>
                <a:off x="422031" y="914399"/>
                <a:ext cx="11324492" cy="5176066"/>
              </a:xfrm>
              <a:blipFill>
                <a:blip r:embed="rId4"/>
                <a:stretch>
                  <a:fillRect l="-538" t="-589" r="-592" b="-153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19AC416-E9F9-464C-95CE-A6E58549C3D0}"/>
              </a:ext>
            </a:extLst>
          </p:cNvPr>
          <p:cNvSpPr>
            <a:spLocks noGrp="1"/>
          </p:cNvSpPr>
          <p:nvPr>
            <p:ph type="dt" sz="half" idx="10"/>
          </p:nvPr>
        </p:nvSpPr>
        <p:spPr/>
        <p:txBody>
          <a:bodyPr/>
          <a:lstStyle/>
          <a:p>
            <a:r>
              <a:rPr lang="en-US"/>
              <a:t>27/04/2022</a:t>
            </a:r>
          </a:p>
        </p:txBody>
      </p:sp>
      <p:sp>
        <p:nvSpPr>
          <p:cNvPr id="5" name="Footer Placeholder 4">
            <a:extLst>
              <a:ext uri="{FF2B5EF4-FFF2-40B4-BE49-F238E27FC236}">
                <a16:creationId xmlns:a16="http://schemas.microsoft.com/office/drawing/2014/main" id="{32CB496D-019A-4B0A-B834-06DD6425D279}"/>
              </a:ext>
            </a:extLst>
          </p:cNvPr>
          <p:cNvSpPr>
            <a:spLocks noGrp="1"/>
          </p:cNvSpPr>
          <p:nvPr>
            <p:ph type="ftr" sz="quarter" idx="11"/>
          </p:nvPr>
        </p:nvSpPr>
        <p:spPr/>
        <p:txBody>
          <a:bodyPr/>
          <a:lstStyle/>
          <a:p>
            <a:r>
              <a:rPr lang="pt-BR"/>
              <a:t>EM Tutorial P1 - Loc Nguyen</a:t>
            </a:r>
            <a:endParaRPr lang="en-US"/>
          </a:p>
        </p:txBody>
      </p:sp>
      <p:sp>
        <p:nvSpPr>
          <p:cNvPr id="6" name="Slide Number Placeholder 5">
            <a:extLst>
              <a:ext uri="{FF2B5EF4-FFF2-40B4-BE49-F238E27FC236}">
                <a16:creationId xmlns:a16="http://schemas.microsoft.com/office/drawing/2014/main" id="{BB4D5D39-2BC7-4428-9105-286AC918477B}"/>
              </a:ext>
            </a:extLst>
          </p:cNvPr>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41623340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2277</TotalTime>
  <Words>14584</Words>
  <Application>Microsoft Office PowerPoint</Application>
  <PresentationFormat>Widescreen</PresentationFormat>
  <Paragraphs>752</Paragraphs>
  <Slides>72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TimesNewRomanPSMT</vt:lpstr>
      <vt:lpstr>Arial</vt:lpstr>
      <vt:lpstr>Calibri</vt:lpstr>
      <vt:lpstr>Cambria Math</vt:lpstr>
      <vt:lpstr>Times New Roman</vt:lpstr>
      <vt:lpstr>Office Theme</vt:lpstr>
      <vt:lpstr>Tutorial on EM algorithm – Part 1</vt:lpstr>
      <vt:lpstr>Abstract</vt:lpstr>
      <vt:lpstr>Table of contents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1. Basic concepts</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2. Parameter estimation</vt:lpstr>
      <vt:lpstr>3. EM algorithm</vt:lpstr>
      <vt:lpstr>3. EM algorithm</vt:lpstr>
      <vt:lpstr>3. EM algorithm</vt:lpstr>
      <vt:lpstr>3. EM algorithm</vt:lpstr>
      <vt:lpstr>3. EM algorithm</vt:lpstr>
      <vt:lpstr>3. EM algorithm</vt:lpstr>
      <vt:lpstr>3. EM algorithm</vt:lpstr>
      <vt:lpstr>3. EM algorithm</vt:lpstr>
      <vt:lpstr>3. EM algorithm</vt:lpstr>
      <vt:lpstr>3. EM algorithm</vt:lpstr>
      <vt:lpstr>3. EM algorithm</vt:lpstr>
      <vt:lpstr>References</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Loc Nguyen</cp:lastModifiedBy>
  <cp:revision>448</cp:revision>
  <dcterms:created xsi:type="dcterms:W3CDTF">2017-06-28T03:43:04Z</dcterms:created>
  <dcterms:modified xsi:type="dcterms:W3CDTF">2022-05-27T02:22:24Z</dcterms:modified>
</cp:coreProperties>
</file>